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ppt/notesSlides/notesSlide245.xml" ContentType="application/vnd.openxmlformats-officedocument.presentationml.notesSlide+xml"/>
  <Override PartName="/ppt/notesSlides/notesSlide246.xml" ContentType="application/vnd.openxmlformats-officedocument.presentationml.notesSlide+xml"/>
  <Override PartName="/ppt/notesSlides/notesSlide247.xml" ContentType="application/vnd.openxmlformats-officedocument.presentationml.notesSlide+xml"/>
  <Override PartName="/ppt/notesSlides/notesSlide248.xml" ContentType="application/vnd.openxmlformats-officedocument.presentationml.notesSlide+xml"/>
  <Override PartName="/ppt/notesSlides/notesSlide249.xml" ContentType="application/vnd.openxmlformats-officedocument.presentationml.notesSlide+xml"/>
  <Override PartName="/ppt/notesSlides/notesSlide250.xml" ContentType="application/vnd.openxmlformats-officedocument.presentationml.notesSlide+xml"/>
  <Override PartName="/ppt/notesSlides/notesSlide251.xml" ContentType="application/vnd.openxmlformats-officedocument.presentationml.notesSlide+xml"/>
  <Override PartName="/ppt/notesSlides/notesSlide252.xml" ContentType="application/vnd.openxmlformats-officedocument.presentationml.notesSlide+xml"/>
  <Override PartName="/ppt/notesSlides/notesSlide253.xml" ContentType="application/vnd.openxmlformats-officedocument.presentationml.notesSlide+xml"/>
  <Override PartName="/ppt/notesSlides/notesSlide254.xml" ContentType="application/vnd.openxmlformats-officedocument.presentationml.notesSlide+xml"/>
  <Override PartName="/ppt/notesSlides/notesSlide255.xml" ContentType="application/vnd.openxmlformats-officedocument.presentationml.notesSlide+xml"/>
  <Override PartName="/ppt/notesSlides/notesSlide256.xml" ContentType="application/vnd.openxmlformats-officedocument.presentationml.notesSlide+xml"/>
  <Override PartName="/ppt/notesSlides/notesSlide257.xml" ContentType="application/vnd.openxmlformats-officedocument.presentationml.notesSlide+xml"/>
  <Override PartName="/ppt/notesSlides/notesSlide258.xml" ContentType="application/vnd.openxmlformats-officedocument.presentationml.notesSlide+xml"/>
  <Override PartName="/ppt/notesSlides/notesSlide259.xml" ContentType="application/vnd.openxmlformats-officedocument.presentationml.notesSlide+xml"/>
  <Override PartName="/ppt/notesSlides/notesSlide260.xml" ContentType="application/vnd.openxmlformats-officedocument.presentationml.notesSlide+xml"/>
  <Override PartName="/ppt/notesSlides/notesSlide261.xml" ContentType="application/vnd.openxmlformats-officedocument.presentationml.notesSlide+xml"/>
  <Override PartName="/ppt/notesSlides/notesSlide262.xml" ContentType="application/vnd.openxmlformats-officedocument.presentationml.notesSlide+xml"/>
  <Override PartName="/ppt/notesSlides/notesSlide263.xml" ContentType="application/vnd.openxmlformats-officedocument.presentationml.notesSlide+xml"/>
  <Override PartName="/ppt/notesSlides/notesSlide264.xml" ContentType="application/vnd.openxmlformats-officedocument.presentationml.notesSlide+xml"/>
  <Override PartName="/ppt/notesSlides/notesSlide265.xml" ContentType="application/vnd.openxmlformats-officedocument.presentationml.notesSlide+xml"/>
  <Override PartName="/ppt/notesSlides/notesSlide266.xml" ContentType="application/vnd.openxmlformats-officedocument.presentationml.notesSlide+xml"/>
  <Override PartName="/ppt/notesSlides/notesSlide267.xml" ContentType="application/vnd.openxmlformats-officedocument.presentationml.notesSlide+xml"/>
  <Override PartName="/ppt/notesSlides/notesSlide268.xml" ContentType="application/vnd.openxmlformats-officedocument.presentationml.notesSlide+xml"/>
  <Override PartName="/ppt/notesSlides/notesSlide269.xml" ContentType="application/vnd.openxmlformats-officedocument.presentationml.notesSlide+xml"/>
  <Override PartName="/ppt/notesSlides/notesSlide270.xml" ContentType="application/vnd.openxmlformats-officedocument.presentationml.notesSlide+xml"/>
  <Override PartName="/ppt/notesSlides/notesSlide271.xml" ContentType="application/vnd.openxmlformats-officedocument.presentationml.notesSlide+xml"/>
  <Override PartName="/ppt/notesSlides/notesSlide272.xml" ContentType="application/vnd.openxmlformats-officedocument.presentationml.notesSlide+xml"/>
  <Override PartName="/ppt/notesSlides/notesSlide273.xml" ContentType="application/vnd.openxmlformats-officedocument.presentationml.notesSlide+xml"/>
  <Override PartName="/ppt/notesSlides/notesSlide274.xml" ContentType="application/vnd.openxmlformats-officedocument.presentationml.notesSlide+xml"/>
  <Override PartName="/ppt/notesSlides/notesSlide275.xml" ContentType="application/vnd.openxmlformats-officedocument.presentationml.notesSlide+xml"/>
  <Override PartName="/ppt/notesSlides/notesSlide276.xml" ContentType="application/vnd.openxmlformats-officedocument.presentationml.notesSlide+xml"/>
  <Override PartName="/ppt/notesSlides/notesSlide277.xml" ContentType="application/vnd.openxmlformats-officedocument.presentationml.notesSlide+xml"/>
  <Override PartName="/ppt/notesSlides/notesSlide278.xml" ContentType="application/vnd.openxmlformats-officedocument.presentationml.notesSlide+xml"/>
  <Override PartName="/ppt/notesSlides/notesSlide279.xml" ContentType="application/vnd.openxmlformats-officedocument.presentationml.notesSlide+xml"/>
  <Override PartName="/ppt/notesSlides/notesSlide280.xml" ContentType="application/vnd.openxmlformats-officedocument.presentationml.notesSlide+xml"/>
  <Override PartName="/ppt/notesSlides/notesSlide281.xml" ContentType="application/vnd.openxmlformats-officedocument.presentationml.notesSlide+xml"/>
  <Override PartName="/ppt/notesSlides/notesSlide282.xml" ContentType="application/vnd.openxmlformats-officedocument.presentationml.notesSlide+xml"/>
  <Override PartName="/ppt/notesSlides/notesSlide283.xml" ContentType="application/vnd.openxmlformats-officedocument.presentationml.notesSlide+xml"/>
  <Override PartName="/ppt/notesSlides/notesSlide284.xml" ContentType="application/vnd.openxmlformats-officedocument.presentationml.notesSlide+xml"/>
  <Override PartName="/ppt/notesSlides/notesSlide285.xml" ContentType="application/vnd.openxmlformats-officedocument.presentationml.notesSlide+xml"/>
  <Override PartName="/ppt/notesSlides/notesSlide286.xml" ContentType="application/vnd.openxmlformats-officedocument.presentationml.notesSlide+xml"/>
  <Override PartName="/ppt/notesSlides/notesSlide287.xml" ContentType="application/vnd.openxmlformats-officedocument.presentationml.notesSlide+xml"/>
  <Override PartName="/ppt/notesSlides/notesSlide288.xml" ContentType="application/vnd.openxmlformats-officedocument.presentationml.notesSlide+xml"/>
  <Override PartName="/ppt/notesSlides/notesSlide289.xml" ContentType="application/vnd.openxmlformats-officedocument.presentationml.notesSlide+xml"/>
  <Override PartName="/ppt/notesSlides/notesSlide290.xml" ContentType="application/vnd.openxmlformats-officedocument.presentationml.notesSlide+xml"/>
  <Override PartName="/ppt/notesSlides/notesSlide291.xml" ContentType="application/vnd.openxmlformats-officedocument.presentationml.notesSlide+xml"/>
  <Override PartName="/ppt/notesSlides/notesSlide292.xml" ContentType="application/vnd.openxmlformats-officedocument.presentationml.notesSlide+xml"/>
  <Override PartName="/ppt/notesSlides/notesSlide293.xml" ContentType="application/vnd.openxmlformats-officedocument.presentationml.notesSlide+xml"/>
  <Override PartName="/ppt/notesSlides/notesSlide294.xml" ContentType="application/vnd.openxmlformats-officedocument.presentationml.notesSlide+xml"/>
  <Override PartName="/ppt/notesSlides/notesSlide295.xml" ContentType="application/vnd.openxmlformats-officedocument.presentationml.notesSlide+xml"/>
  <Override PartName="/ppt/notesSlides/notesSlide296.xml" ContentType="application/vnd.openxmlformats-officedocument.presentationml.notesSlide+xml"/>
  <Override PartName="/ppt/notesSlides/notesSlide297.xml" ContentType="application/vnd.openxmlformats-officedocument.presentationml.notesSlide+xml"/>
  <Override PartName="/ppt/notesSlides/notesSlide298.xml" ContentType="application/vnd.openxmlformats-officedocument.presentationml.notesSlide+xml"/>
  <Override PartName="/ppt/notesSlides/notesSlide299.xml" ContentType="application/vnd.openxmlformats-officedocument.presentationml.notesSlide+xml"/>
  <Override PartName="/ppt/notesSlides/notesSlide30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9"/>
  </p:notesMasterIdLst>
  <p:sldIdLst>
    <p:sldId id="20405" r:id="rId2"/>
    <p:sldId id="26377" r:id="rId3"/>
    <p:sldId id="26372" r:id="rId4"/>
    <p:sldId id="26368" r:id="rId5"/>
    <p:sldId id="26371" r:id="rId6"/>
    <p:sldId id="26383" r:id="rId7"/>
    <p:sldId id="26181" r:id="rId8"/>
    <p:sldId id="26177" r:id="rId9"/>
    <p:sldId id="26178" r:id="rId10"/>
    <p:sldId id="26179" r:id="rId11"/>
    <p:sldId id="26180" r:id="rId12"/>
    <p:sldId id="26182" r:id="rId13"/>
    <p:sldId id="26183" r:id="rId14"/>
    <p:sldId id="26170" r:id="rId15"/>
    <p:sldId id="26171" r:id="rId16"/>
    <p:sldId id="26172" r:id="rId17"/>
    <p:sldId id="22251" r:id="rId18"/>
    <p:sldId id="25498" r:id="rId19"/>
    <p:sldId id="25306" r:id="rId20"/>
    <p:sldId id="20393" r:id="rId21"/>
    <p:sldId id="20394" r:id="rId22"/>
    <p:sldId id="26173" r:id="rId23"/>
    <p:sldId id="24846" r:id="rId24"/>
    <p:sldId id="24847" r:id="rId25"/>
    <p:sldId id="24848" r:id="rId26"/>
    <p:sldId id="24849" r:id="rId27"/>
    <p:sldId id="24850" r:id="rId28"/>
    <p:sldId id="24851" r:id="rId29"/>
    <p:sldId id="24852" r:id="rId30"/>
    <p:sldId id="24853" r:id="rId31"/>
    <p:sldId id="26174" r:id="rId32"/>
    <p:sldId id="26175" r:id="rId33"/>
    <p:sldId id="9189" r:id="rId34"/>
    <p:sldId id="26187" r:id="rId35"/>
    <p:sldId id="26189" r:id="rId36"/>
    <p:sldId id="26186" r:id="rId37"/>
    <p:sldId id="21948" r:id="rId38"/>
    <p:sldId id="21624" r:id="rId39"/>
    <p:sldId id="25406" r:id="rId40"/>
    <p:sldId id="25442" r:id="rId41"/>
    <p:sldId id="25443" r:id="rId42"/>
    <p:sldId id="26354" r:id="rId43"/>
    <p:sldId id="26355" r:id="rId44"/>
    <p:sldId id="26356" r:id="rId45"/>
    <p:sldId id="26357" r:id="rId46"/>
    <p:sldId id="15351" r:id="rId47"/>
    <p:sldId id="26385" r:id="rId48"/>
    <p:sldId id="25807" r:id="rId49"/>
    <p:sldId id="24168" r:id="rId50"/>
    <p:sldId id="24170" r:id="rId51"/>
    <p:sldId id="24171" r:id="rId52"/>
    <p:sldId id="24173" r:id="rId53"/>
    <p:sldId id="24875" r:id="rId54"/>
    <p:sldId id="22782" r:id="rId55"/>
    <p:sldId id="17703" r:id="rId56"/>
    <p:sldId id="17704" r:id="rId57"/>
    <p:sldId id="22804" r:id="rId58"/>
    <p:sldId id="17443" r:id="rId59"/>
    <p:sldId id="22811" r:id="rId60"/>
    <p:sldId id="22812" r:id="rId61"/>
    <p:sldId id="22813" r:id="rId62"/>
    <p:sldId id="22814" r:id="rId63"/>
    <p:sldId id="22818" r:id="rId64"/>
    <p:sldId id="22475" r:id="rId65"/>
    <p:sldId id="22474" r:id="rId66"/>
    <p:sldId id="22815" r:id="rId67"/>
    <p:sldId id="26386" r:id="rId68"/>
    <p:sldId id="21627" r:id="rId69"/>
    <p:sldId id="21608" r:id="rId70"/>
    <p:sldId id="21609" r:id="rId71"/>
    <p:sldId id="21628" r:id="rId72"/>
    <p:sldId id="26387" r:id="rId73"/>
    <p:sldId id="26388" r:id="rId74"/>
    <p:sldId id="21680" r:id="rId75"/>
    <p:sldId id="21635" r:id="rId76"/>
    <p:sldId id="22679" r:id="rId77"/>
    <p:sldId id="25616" r:id="rId78"/>
    <p:sldId id="21626" r:id="rId79"/>
    <p:sldId id="25521" r:id="rId80"/>
    <p:sldId id="1934" r:id="rId81"/>
    <p:sldId id="21637" r:id="rId82"/>
    <p:sldId id="26311" r:id="rId83"/>
    <p:sldId id="26314" r:id="rId84"/>
    <p:sldId id="22809" r:id="rId85"/>
    <p:sldId id="26389" r:id="rId86"/>
    <p:sldId id="26390" r:id="rId87"/>
    <p:sldId id="21649" r:id="rId88"/>
    <p:sldId id="22816" r:id="rId89"/>
    <p:sldId id="21851" r:id="rId90"/>
    <p:sldId id="21852" r:id="rId91"/>
    <p:sldId id="21853" r:id="rId92"/>
    <p:sldId id="26028" r:id="rId93"/>
    <p:sldId id="26027" r:id="rId94"/>
    <p:sldId id="26373" r:id="rId95"/>
    <p:sldId id="23341" r:id="rId96"/>
    <p:sldId id="23342" r:id="rId97"/>
    <p:sldId id="26381" r:id="rId98"/>
    <p:sldId id="24355" r:id="rId99"/>
    <p:sldId id="26378" r:id="rId100"/>
    <p:sldId id="26374" r:id="rId101"/>
    <p:sldId id="25794" r:id="rId102"/>
    <p:sldId id="17637" r:id="rId103"/>
    <p:sldId id="17638" r:id="rId104"/>
    <p:sldId id="17639" r:id="rId105"/>
    <p:sldId id="1759" r:id="rId106"/>
    <p:sldId id="1760" r:id="rId107"/>
    <p:sldId id="1761" r:id="rId108"/>
    <p:sldId id="21679" r:id="rId109"/>
    <p:sldId id="17636" r:id="rId110"/>
    <p:sldId id="17640" r:id="rId111"/>
    <p:sldId id="17641" r:id="rId112"/>
    <p:sldId id="17642" r:id="rId113"/>
    <p:sldId id="17643" r:id="rId114"/>
    <p:sldId id="26397" r:id="rId115"/>
    <p:sldId id="24479" r:id="rId116"/>
    <p:sldId id="277" r:id="rId117"/>
    <p:sldId id="26398" r:id="rId118"/>
    <p:sldId id="26399" r:id="rId119"/>
    <p:sldId id="2223" r:id="rId120"/>
    <p:sldId id="24481" r:id="rId121"/>
    <p:sldId id="1762" r:id="rId122"/>
    <p:sldId id="26396" r:id="rId123"/>
    <p:sldId id="1764" r:id="rId124"/>
    <p:sldId id="1765" r:id="rId125"/>
    <p:sldId id="17644" r:id="rId126"/>
    <p:sldId id="17645" r:id="rId127"/>
    <p:sldId id="17646" r:id="rId128"/>
    <p:sldId id="17647" r:id="rId129"/>
    <p:sldId id="17648" r:id="rId130"/>
    <p:sldId id="20311" r:id="rId131"/>
    <p:sldId id="17650" r:id="rId132"/>
    <p:sldId id="17651" r:id="rId133"/>
    <p:sldId id="17652" r:id="rId134"/>
    <p:sldId id="26391" r:id="rId135"/>
    <p:sldId id="17654" r:id="rId136"/>
    <p:sldId id="17655" r:id="rId137"/>
    <p:sldId id="17656" r:id="rId138"/>
    <p:sldId id="17657" r:id="rId139"/>
    <p:sldId id="17423" r:id="rId140"/>
    <p:sldId id="1449" r:id="rId141"/>
    <p:sldId id="17668" r:id="rId142"/>
    <p:sldId id="289" r:id="rId143"/>
    <p:sldId id="301" r:id="rId144"/>
    <p:sldId id="25681" r:id="rId145"/>
    <p:sldId id="1936" r:id="rId146"/>
    <p:sldId id="1937" r:id="rId147"/>
    <p:sldId id="15391" r:id="rId148"/>
    <p:sldId id="1938" r:id="rId149"/>
    <p:sldId id="1939" r:id="rId150"/>
    <p:sldId id="15393" r:id="rId151"/>
    <p:sldId id="15392" r:id="rId152"/>
    <p:sldId id="26401" r:id="rId153"/>
    <p:sldId id="1940" r:id="rId154"/>
    <p:sldId id="26400" r:id="rId155"/>
    <p:sldId id="1942" r:id="rId156"/>
    <p:sldId id="15398" r:id="rId157"/>
    <p:sldId id="15361" r:id="rId158"/>
    <p:sldId id="15363" r:id="rId159"/>
    <p:sldId id="15399" r:id="rId160"/>
    <p:sldId id="1943" r:id="rId161"/>
    <p:sldId id="24480" r:id="rId162"/>
    <p:sldId id="15331" r:id="rId163"/>
    <p:sldId id="15332" r:id="rId164"/>
    <p:sldId id="15285" r:id="rId165"/>
    <p:sldId id="26404" r:id="rId166"/>
    <p:sldId id="26405" r:id="rId167"/>
    <p:sldId id="26406" r:id="rId168"/>
    <p:sldId id="26407" r:id="rId169"/>
    <p:sldId id="26408" r:id="rId170"/>
    <p:sldId id="26409" r:id="rId171"/>
    <p:sldId id="26410" r:id="rId172"/>
    <p:sldId id="26411" r:id="rId173"/>
    <p:sldId id="26412" r:id="rId174"/>
    <p:sldId id="26413" r:id="rId175"/>
    <p:sldId id="26414" r:id="rId176"/>
    <p:sldId id="26415" r:id="rId177"/>
    <p:sldId id="26416" r:id="rId178"/>
    <p:sldId id="26418" r:id="rId179"/>
    <p:sldId id="26419" r:id="rId180"/>
    <p:sldId id="26420" r:id="rId181"/>
    <p:sldId id="26421" r:id="rId182"/>
    <p:sldId id="26422" r:id="rId183"/>
    <p:sldId id="26382" r:id="rId184"/>
    <p:sldId id="26375" r:id="rId185"/>
    <p:sldId id="24186" r:id="rId186"/>
    <p:sldId id="22315" r:id="rId187"/>
    <p:sldId id="22316" r:id="rId188"/>
    <p:sldId id="22149" r:id="rId189"/>
    <p:sldId id="22151" r:id="rId190"/>
    <p:sldId id="22150" r:id="rId191"/>
    <p:sldId id="22152" r:id="rId192"/>
    <p:sldId id="22144" r:id="rId193"/>
    <p:sldId id="22155" r:id="rId194"/>
    <p:sldId id="25254" r:id="rId195"/>
    <p:sldId id="22317" r:id="rId196"/>
    <p:sldId id="22153" r:id="rId197"/>
    <p:sldId id="22154" r:id="rId198"/>
    <p:sldId id="22156" r:id="rId199"/>
    <p:sldId id="22157" r:id="rId200"/>
    <p:sldId id="22158" r:id="rId201"/>
    <p:sldId id="22164" r:id="rId202"/>
    <p:sldId id="22159" r:id="rId203"/>
    <p:sldId id="22161" r:id="rId204"/>
    <p:sldId id="22160" r:id="rId205"/>
    <p:sldId id="22163" r:id="rId206"/>
    <p:sldId id="22162" r:id="rId207"/>
    <p:sldId id="22318" r:id="rId208"/>
    <p:sldId id="22319" r:id="rId209"/>
    <p:sldId id="22320" r:id="rId210"/>
    <p:sldId id="22165" r:id="rId211"/>
    <p:sldId id="22167" r:id="rId212"/>
    <p:sldId id="24187" r:id="rId213"/>
    <p:sldId id="22166" r:id="rId214"/>
    <p:sldId id="26376" r:id="rId215"/>
    <p:sldId id="25640" r:id="rId216"/>
    <p:sldId id="24460" r:id="rId217"/>
    <p:sldId id="20643" r:id="rId218"/>
    <p:sldId id="21872" r:id="rId219"/>
    <p:sldId id="20646" r:id="rId220"/>
    <p:sldId id="20644" r:id="rId221"/>
    <p:sldId id="20621" r:id="rId222"/>
    <p:sldId id="20148" r:id="rId223"/>
    <p:sldId id="20622" r:id="rId224"/>
    <p:sldId id="24464" r:id="rId225"/>
    <p:sldId id="24465" r:id="rId226"/>
    <p:sldId id="24466" r:id="rId227"/>
    <p:sldId id="24467" r:id="rId228"/>
    <p:sldId id="24468" r:id="rId229"/>
    <p:sldId id="24053" r:id="rId230"/>
    <p:sldId id="24469" r:id="rId231"/>
    <p:sldId id="24055" r:id="rId232"/>
    <p:sldId id="24056" r:id="rId233"/>
    <p:sldId id="24057" r:id="rId234"/>
    <p:sldId id="24058" r:id="rId235"/>
    <p:sldId id="24059" r:id="rId236"/>
    <p:sldId id="24060" r:id="rId237"/>
    <p:sldId id="24061" r:id="rId238"/>
    <p:sldId id="24062" r:id="rId239"/>
    <p:sldId id="20157" r:id="rId240"/>
    <p:sldId id="24063" r:id="rId241"/>
    <p:sldId id="24064" r:id="rId242"/>
    <p:sldId id="24470" r:id="rId243"/>
    <p:sldId id="24471" r:id="rId244"/>
    <p:sldId id="24472" r:id="rId245"/>
    <p:sldId id="2104" r:id="rId246"/>
    <p:sldId id="2120" r:id="rId247"/>
    <p:sldId id="2118" r:id="rId248"/>
    <p:sldId id="2119" r:id="rId249"/>
    <p:sldId id="24477" r:id="rId250"/>
    <p:sldId id="25979" r:id="rId251"/>
    <p:sldId id="26369" r:id="rId252"/>
    <p:sldId id="26380" r:id="rId253"/>
    <p:sldId id="21220" r:id="rId254"/>
    <p:sldId id="23007" r:id="rId255"/>
    <p:sldId id="22863" r:id="rId256"/>
    <p:sldId id="25774" r:id="rId257"/>
    <p:sldId id="25808" r:id="rId258"/>
    <p:sldId id="25857" r:id="rId259"/>
    <p:sldId id="25858" r:id="rId260"/>
    <p:sldId id="25861" r:id="rId261"/>
    <p:sldId id="25862" r:id="rId262"/>
    <p:sldId id="25864" r:id="rId263"/>
    <p:sldId id="25865" r:id="rId264"/>
    <p:sldId id="25866" r:id="rId265"/>
    <p:sldId id="26047" r:id="rId266"/>
    <p:sldId id="25943" r:id="rId267"/>
    <p:sldId id="26048" r:id="rId268"/>
    <p:sldId id="26049" r:id="rId269"/>
    <p:sldId id="25942" r:id="rId270"/>
    <p:sldId id="25945" r:id="rId271"/>
    <p:sldId id="22483" r:id="rId272"/>
    <p:sldId id="17605" r:id="rId273"/>
    <p:sldId id="22615" r:id="rId274"/>
    <p:sldId id="23099" r:id="rId275"/>
    <p:sldId id="23032" r:id="rId276"/>
    <p:sldId id="23033" r:id="rId277"/>
    <p:sldId id="23034" r:id="rId278"/>
    <p:sldId id="23035" r:id="rId279"/>
    <p:sldId id="23100" r:id="rId280"/>
    <p:sldId id="22622" r:id="rId281"/>
    <p:sldId id="22623" r:id="rId282"/>
    <p:sldId id="22624" r:id="rId283"/>
    <p:sldId id="22625" r:id="rId284"/>
    <p:sldId id="22626" r:id="rId285"/>
    <p:sldId id="22627" r:id="rId286"/>
    <p:sldId id="22628" r:id="rId287"/>
    <p:sldId id="22629" r:id="rId288"/>
    <p:sldId id="22630" r:id="rId289"/>
    <p:sldId id="22631" r:id="rId290"/>
    <p:sldId id="22632" r:id="rId291"/>
    <p:sldId id="22633" r:id="rId292"/>
    <p:sldId id="23101" r:id="rId293"/>
    <p:sldId id="22635" r:id="rId294"/>
    <p:sldId id="23102" r:id="rId295"/>
    <p:sldId id="22611" r:id="rId296"/>
    <p:sldId id="23103" r:id="rId297"/>
    <p:sldId id="23104" r:id="rId298"/>
    <p:sldId id="23105" r:id="rId299"/>
    <p:sldId id="23106" r:id="rId300"/>
    <p:sldId id="23107" r:id="rId301"/>
    <p:sldId id="23108" r:id="rId302"/>
    <p:sldId id="23109" r:id="rId303"/>
    <p:sldId id="23110" r:id="rId304"/>
    <p:sldId id="23111" r:id="rId305"/>
    <p:sldId id="22650" r:id="rId306"/>
    <p:sldId id="23112" r:id="rId307"/>
    <p:sldId id="23113" r:id="rId308"/>
    <p:sldId id="22653" r:id="rId309"/>
    <p:sldId id="22654" r:id="rId310"/>
    <p:sldId id="22655" r:id="rId311"/>
    <p:sldId id="22656" r:id="rId312"/>
    <p:sldId id="22657" r:id="rId313"/>
    <p:sldId id="22524" r:id="rId314"/>
    <p:sldId id="22525" r:id="rId315"/>
    <p:sldId id="23123" r:id="rId316"/>
    <p:sldId id="23124" r:id="rId317"/>
    <p:sldId id="22528" r:id="rId318"/>
    <p:sldId id="22529" r:id="rId319"/>
    <p:sldId id="22530" r:id="rId320"/>
    <p:sldId id="23125" r:id="rId321"/>
    <p:sldId id="22658" r:id="rId322"/>
    <p:sldId id="23079" r:id="rId323"/>
    <p:sldId id="23080" r:id="rId324"/>
    <p:sldId id="23081" r:id="rId325"/>
    <p:sldId id="22662" r:id="rId326"/>
    <p:sldId id="25580" r:id="rId327"/>
    <p:sldId id="26365" r:id="rId3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0A22"/>
    <a:srgbClr val="FF0066"/>
    <a:srgbClr val="A61649"/>
    <a:srgbClr val="4C6864"/>
    <a:srgbClr val="616E71"/>
    <a:srgbClr val="CBCBCB"/>
    <a:srgbClr val="7F7F7F"/>
    <a:srgbClr val="543C36"/>
    <a:srgbClr val="730F33"/>
    <a:srgbClr val="811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2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-308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315" Type="http://schemas.openxmlformats.org/officeDocument/2006/relationships/slide" Target="slides/slide314.xml"/><Relationship Id="rId54" Type="http://schemas.openxmlformats.org/officeDocument/2006/relationships/slide" Target="slides/slide53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217" Type="http://schemas.openxmlformats.org/officeDocument/2006/relationships/slide" Target="slides/slide216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326" Type="http://schemas.openxmlformats.org/officeDocument/2006/relationships/slide" Target="slides/slide325.xml"/><Relationship Id="rId65" Type="http://schemas.openxmlformats.org/officeDocument/2006/relationships/slide" Target="slides/slide64.xml"/><Relationship Id="rId130" Type="http://schemas.openxmlformats.org/officeDocument/2006/relationships/slide" Target="slides/slide129.xml"/><Relationship Id="rId172" Type="http://schemas.openxmlformats.org/officeDocument/2006/relationships/slide" Target="slides/slide171.xml"/><Relationship Id="rId228" Type="http://schemas.openxmlformats.org/officeDocument/2006/relationships/slide" Target="slides/slide227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76" Type="http://schemas.openxmlformats.org/officeDocument/2006/relationships/slide" Target="slides/slide75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83" Type="http://schemas.openxmlformats.org/officeDocument/2006/relationships/slide" Target="slides/slide182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slide" Target="slides/slide327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notesMaster" Target="notesMasters/notesMaster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presProps" Target="presProps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32" Type="http://schemas.openxmlformats.org/officeDocument/2006/relationships/theme" Target="theme/theme1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333" Type="http://schemas.openxmlformats.org/officeDocument/2006/relationships/tableStyles" Target="tableStyles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openxmlformats.org/officeDocument/2006/relationships/slide" Target="slides/slide302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325" Type="http://schemas.openxmlformats.org/officeDocument/2006/relationships/slide" Target="slides/slide324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269" Type="http://schemas.openxmlformats.org/officeDocument/2006/relationships/slide" Target="slides/slide268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44" Type="http://schemas.openxmlformats.org/officeDocument/2006/relationships/slide" Target="slides/slide43.xml"/><Relationship Id="rId86" Type="http://schemas.openxmlformats.org/officeDocument/2006/relationships/slide" Target="slides/slide85.xml"/><Relationship Id="rId151" Type="http://schemas.openxmlformats.org/officeDocument/2006/relationships/slide" Target="slides/slide150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16" Type="http://schemas.openxmlformats.org/officeDocument/2006/relationships/slide" Target="slides/slide315.xml"/><Relationship Id="rId55" Type="http://schemas.openxmlformats.org/officeDocument/2006/relationships/slide" Target="slides/slide54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62" Type="http://schemas.openxmlformats.org/officeDocument/2006/relationships/slide" Target="slides/slide161.xml"/><Relationship Id="rId218" Type="http://schemas.openxmlformats.org/officeDocument/2006/relationships/slide" Target="slides/slide217.xml"/><Relationship Id="rId271" Type="http://schemas.openxmlformats.org/officeDocument/2006/relationships/slide" Target="slides/slide2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BADF6-2B11-4E81-8B16-6ACC7BEE570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BC942-64D8-4977-BA40-40927849E2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91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0.xml"/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4.xml"/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5.xml"/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6.xml"/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7.xml"/><Relationship Id="rId1" Type="http://schemas.openxmlformats.org/officeDocument/2006/relationships/notesMaster" Target="../notesMasters/notesMaster1.xml"/></Relationships>
</file>

<file path=ppt/notesSlides/_rels/notesSlide2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8.xml"/><Relationship Id="rId1" Type="http://schemas.openxmlformats.org/officeDocument/2006/relationships/notesMaster" Target="../notesMasters/notesMaster1.xml"/></Relationships>
</file>

<file path=ppt/notesSlides/_rels/notesSlide2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9.xml"/><Relationship Id="rId1" Type="http://schemas.openxmlformats.org/officeDocument/2006/relationships/notesMaster" Target="../notesMasters/notesMaster1.xml"/></Relationships>
</file>

<file path=ppt/notesSlides/_rels/notesSlide2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0.xml"/><Relationship Id="rId1" Type="http://schemas.openxmlformats.org/officeDocument/2006/relationships/notesMaster" Target="../notesMasters/notesMaster1.xml"/></Relationships>
</file>

<file path=ppt/notesSlides/_rels/notesSlide2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1.xml"/><Relationship Id="rId1" Type="http://schemas.openxmlformats.org/officeDocument/2006/relationships/notesMaster" Target="../notesMasters/notesMaster1.xml"/></Relationships>
</file>

<file path=ppt/notesSlides/_rels/notesSlide2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2.xml"/><Relationship Id="rId1" Type="http://schemas.openxmlformats.org/officeDocument/2006/relationships/notesMaster" Target="../notesMasters/notesMaster1.xml"/></Relationships>
</file>

<file path=ppt/notesSlides/_rels/notesSlide2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5.xml"/><Relationship Id="rId1" Type="http://schemas.openxmlformats.org/officeDocument/2006/relationships/notesMaster" Target="../notesMasters/notesMaster1.xml"/></Relationships>
</file>

<file path=ppt/notesSlides/_rels/notesSlide2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6.xml"/><Relationship Id="rId1" Type="http://schemas.openxmlformats.org/officeDocument/2006/relationships/notesMaster" Target="../notesMasters/notesMaster1.xml"/></Relationships>
</file>

<file path=ppt/notesSlides/_rels/notesSlide2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7.xml"/><Relationship Id="rId1" Type="http://schemas.openxmlformats.org/officeDocument/2006/relationships/notesMaster" Target="../notesMasters/notesMaster1.xml"/></Relationships>
</file>

<file path=ppt/notesSlides/_rels/notesSlide2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8.xml"/><Relationship Id="rId1" Type="http://schemas.openxmlformats.org/officeDocument/2006/relationships/notesMaster" Target="../notesMasters/notesMaster1.xml"/></Relationships>
</file>

<file path=ppt/notesSlides/_rels/notesSlide2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9.xml"/><Relationship Id="rId1" Type="http://schemas.openxmlformats.org/officeDocument/2006/relationships/notesMaster" Target="../notesMasters/notesMaster1.xml"/></Relationships>
</file>

<file path=ppt/notesSlides/_rels/notesSlide2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0.xml"/><Relationship Id="rId1" Type="http://schemas.openxmlformats.org/officeDocument/2006/relationships/notesMaster" Target="../notesMasters/notesMaster1.xml"/></Relationships>
</file>

<file path=ppt/notesSlides/_rels/notesSlide2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1.xml"/><Relationship Id="rId1" Type="http://schemas.openxmlformats.org/officeDocument/2006/relationships/notesMaster" Target="../notesMasters/notesMaster1.xml"/></Relationships>
</file>

<file path=ppt/notesSlides/_rels/notesSlide2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2.xml"/><Relationship Id="rId1" Type="http://schemas.openxmlformats.org/officeDocument/2006/relationships/notesMaster" Target="../notesMasters/notesMaster1.xml"/></Relationships>
</file>

<file path=ppt/notesSlides/_rels/notesSlide2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3.xml"/><Relationship Id="rId1" Type="http://schemas.openxmlformats.org/officeDocument/2006/relationships/notesMaster" Target="../notesMasters/notesMaster1.xml"/></Relationships>
</file>

<file path=ppt/notesSlides/_rels/notesSlide2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5.xml"/><Relationship Id="rId1" Type="http://schemas.openxmlformats.org/officeDocument/2006/relationships/notesMaster" Target="../notesMasters/notesMaster1.xml"/></Relationships>
</file>

<file path=ppt/notesSlides/_rels/notesSlide2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2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_rels/notesSlide2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8.xml"/><Relationship Id="rId1" Type="http://schemas.openxmlformats.org/officeDocument/2006/relationships/notesMaster" Target="../notesMasters/notesMaster1.xml"/></Relationships>
</file>

<file path=ppt/notesSlides/_rels/notesSlide2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9.xml"/><Relationship Id="rId1" Type="http://schemas.openxmlformats.org/officeDocument/2006/relationships/notesMaster" Target="../notesMasters/notesMaster1.xml"/></Relationships>
</file>

<file path=ppt/notesSlides/_rels/notesSlide2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0.xml"/><Relationship Id="rId1" Type="http://schemas.openxmlformats.org/officeDocument/2006/relationships/notesMaster" Target="../notesMasters/notesMaster1.xml"/></Relationships>
</file>

<file path=ppt/notesSlides/_rels/notesSlide2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1.xml"/><Relationship Id="rId1" Type="http://schemas.openxmlformats.org/officeDocument/2006/relationships/notesMaster" Target="../notesMasters/notesMaster1.xml"/></Relationships>
</file>

<file path=ppt/notesSlides/_rels/notesSlide2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2.xml"/><Relationship Id="rId1" Type="http://schemas.openxmlformats.org/officeDocument/2006/relationships/notesMaster" Target="../notesMasters/notesMaster1.xml"/></Relationships>
</file>

<file path=ppt/notesSlides/_rels/notesSlide2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3.xml"/><Relationship Id="rId1" Type="http://schemas.openxmlformats.org/officeDocument/2006/relationships/notesMaster" Target="../notesMasters/notesMaster1.xml"/></Relationships>
</file>

<file path=ppt/notesSlides/_rels/notesSlide2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5.xml"/><Relationship Id="rId1" Type="http://schemas.openxmlformats.org/officeDocument/2006/relationships/notesMaster" Target="../notesMasters/notesMaster1.xml"/></Relationships>
</file>

<file path=ppt/notesSlides/_rels/notesSlide2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6.xml"/><Relationship Id="rId1" Type="http://schemas.openxmlformats.org/officeDocument/2006/relationships/notesMaster" Target="../notesMasters/notesMaster1.xml"/></Relationships>
</file>

<file path=ppt/notesSlides/_rels/notesSlide2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7.xml"/><Relationship Id="rId1" Type="http://schemas.openxmlformats.org/officeDocument/2006/relationships/notesMaster" Target="../notesMasters/notesMaster1.xml"/></Relationships>
</file>

<file path=ppt/notesSlides/_rels/notesSlide2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9.xml"/><Relationship Id="rId1" Type="http://schemas.openxmlformats.org/officeDocument/2006/relationships/notesMaster" Target="../notesMasters/notesMaster1.xml"/></Relationships>
</file>

<file path=ppt/notesSlides/_rels/notesSlide2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0.xml"/><Relationship Id="rId1" Type="http://schemas.openxmlformats.org/officeDocument/2006/relationships/notesMaster" Target="../notesMasters/notesMaster1.xml"/></Relationships>
</file>

<file path=ppt/notesSlides/_rels/notesSlide2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1.xml"/><Relationship Id="rId1" Type="http://schemas.openxmlformats.org/officeDocument/2006/relationships/notesMaster" Target="../notesMasters/notesMaster1.xml"/></Relationships>
</file>

<file path=ppt/notesSlides/_rels/notesSlide2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2.xml"/><Relationship Id="rId1" Type="http://schemas.openxmlformats.org/officeDocument/2006/relationships/notesMaster" Target="../notesMasters/notesMaster1.xml"/></Relationships>
</file>

<file path=ppt/notesSlides/_rels/notesSlide2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3.xml"/><Relationship Id="rId1" Type="http://schemas.openxmlformats.org/officeDocument/2006/relationships/notesMaster" Target="../notesMasters/notesMaster1.xml"/></Relationships>
</file>

<file path=ppt/notesSlides/_rels/notesSlide2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4.xml"/><Relationship Id="rId1" Type="http://schemas.openxmlformats.org/officeDocument/2006/relationships/notesMaster" Target="../notesMasters/notesMaster1.xml"/></Relationships>
</file>

<file path=ppt/notesSlides/_rels/notesSlide2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6.xml"/><Relationship Id="rId1" Type="http://schemas.openxmlformats.org/officeDocument/2006/relationships/notesMaster" Target="../notesMasters/notesMaster1.xml"/></Relationships>
</file>

<file path=ppt/notesSlides/_rels/notesSlide2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7.xml"/><Relationship Id="rId1" Type="http://schemas.openxmlformats.org/officeDocument/2006/relationships/notesMaster" Target="../notesMasters/notesMaster1.xml"/></Relationships>
</file>

<file path=ppt/notesSlides/_rels/notesSlide2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8.xml"/><Relationship Id="rId1" Type="http://schemas.openxmlformats.org/officeDocument/2006/relationships/notesMaster" Target="../notesMasters/notesMaster1.xml"/></Relationships>
</file>

<file path=ppt/notesSlides/_rels/notesSlide2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9.xml"/><Relationship Id="rId1" Type="http://schemas.openxmlformats.org/officeDocument/2006/relationships/notesMaster" Target="../notesMasters/notesMaster1.xml"/></Relationships>
</file>

<file path=ppt/notesSlides/_rels/notesSlide2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0.xml"/><Relationship Id="rId1" Type="http://schemas.openxmlformats.org/officeDocument/2006/relationships/notesMaster" Target="../notesMasters/notesMaster1.xml"/></Relationships>
</file>

<file path=ppt/notesSlides/_rels/notesSlide2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1.xml"/><Relationship Id="rId1" Type="http://schemas.openxmlformats.org/officeDocument/2006/relationships/notesMaster" Target="../notesMasters/notesMaster1.xml"/></Relationships>
</file>

<file path=ppt/notesSlides/_rels/notesSlide2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2.xml"/><Relationship Id="rId1" Type="http://schemas.openxmlformats.org/officeDocument/2006/relationships/notesMaster" Target="../notesMasters/notesMaster1.xml"/></Relationships>
</file>

<file path=ppt/notesSlides/_rels/notesSlide2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3.xml"/><Relationship Id="rId1" Type="http://schemas.openxmlformats.org/officeDocument/2006/relationships/notesMaster" Target="../notesMasters/notesMaster1.xml"/></Relationships>
</file>

<file path=ppt/notesSlides/_rels/notesSlide2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4.xml"/><Relationship Id="rId1" Type="http://schemas.openxmlformats.org/officeDocument/2006/relationships/notesMaster" Target="../notesMasters/notesMaster1.xml"/></Relationships>
</file>

<file path=ppt/notesSlides/_rels/notesSlide2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6.xml"/><Relationship Id="rId1" Type="http://schemas.openxmlformats.org/officeDocument/2006/relationships/notesMaster" Target="../notesMasters/notesMaster1.xml"/></Relationships>
</file>

<file path=ppt/notesSlides/_rels/notesSlide2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7.xml"/><Relationship Id="rId1" Type="http://schemas.openxmlformats.org/officeDocument/2006/relationships/notesMaster" Target="../notesMasters/notesMaster1.xml"/></Relationships>
</file>

<file path=ppt/notesSlides/_rels/notesSlide2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8.xml"/><Relationship Id="rId1" Type="http://schemas.openxmlformats.org/officeDocument/2006/relationships/notesMaster" Target="../notesMasters/notesMaster1.xml"/></Relationships>
</file>

<file path=ppt/notesSlides/_rels/notesSlide2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9.xml"/><Relationship Id="rId1" Type="http://schemas.openxmlformats.org/officeDocument/2006/relationships/notesMaster" Target="../notesMasters/notesMaster1.xml"/></Relationships>
</file>

<file path=ppt/notesSlides/_rels/notesSlide2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0.xml"/><Relationship Id="rId1" Type="http://schemas.openxmlformats.org/officeDocument/2006/relationships/notesMaster" Target="../notesMasters/notesMaster1.xml"/></Relationships>
</file>

<file path=ppt/notesSlides/_rels/notesSlide2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1.xml"/><Relationship Id="rId1" Type="http://schemas.openxmlformats.org/officeDocument/2006/relationships/notesMaster" Target="../notesMasters/notesMaster1.xml"/></Relationships>
</file>

<file path=ppt/notesSlides/_rels/notesSlide2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2.xml"/><Relationship Id="rId1" Type="http://schemas.openxmlformats.org/officeDocument/2006/relationships/notesMaster" Target="../notesMasters/notesMaster1.xml"/></Relationships>
</file>

<file path=ppt/notesSlides/_rels/notesSlide2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3.xml"/><Relationship Id="rId1" Type="http://schemas.openxmlformats.org/officeDocument/2006/relationships/notesMaster" Target="../notesMasters/notesMaster1.xml"/></Relationships>
</file>

<file path=ppt/notesSlides/_rels/notesSlide2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4.xml"/><Relationship Id="rId1" Type="http://schemas.openxmlformats.org/officeDocument/2006/relationships/notesMaster" Target="../notesMasters/notesMaster1.xml"/></Relationships>
</file>

<file path=ppt/notesSlides/_rels/notesSlide2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6.xml"/><Relationship Id="rId1" Type="http://schemas.openxmlformats.org/officeDocument/2006/relationships/notesMaster" Target="../notesMasters/notesMaster1.xml"/></Relationships>
</file>

<file path=ppt/notesSlides/_rels/notesSlide2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7.xml"/><Relationship Id="rId1" Type="http://schemas.openxmlformats.org/officeDocument/2006/relationships/notesMaster" Target="../notesMasters/notesMaster1.xml"/></Relationships>
</file>

<file path=ppt/notesSlides/_rels/notesSlide2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8.xml"/><Relationship Id="rId1" Type="http://schemas.openxmlformats.org/officeDocument/2006/relationships/notesMaster" Target="../notesMasters/notesMaster1.xml"/></Relationships>
</file>

<file path=ppt/notesSlides/_rels/notesSlide2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9.xml"/><Relationship Id="rId1" Type="http://schemas.openxmlformats.org/officeDocument/2006/relationships/notesMaster" Target="../notesMasters/notesMaster1.xml"/></Relationships>
</file>

<file path=ppt/notesSlides/_rels/notesSlide2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0.xml"/><Relationship Id="rId1" Type="http://schemas.openxmlformats.org/officeDocument/2006/relationships/notesMaster" Target="../notesMasters/notesMaster1.xml"/></Relationships>
</file>

<file path=ppt/notesSlides/_rels/notesSlide2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1.xml"/><Relationship Id="rId1" Type="http://schemas.openxmlformats.org/officeDocument/2006/relationships/notesMaster" Target="../notesMasters/notesMaster1.xml"/></Relationships>
</file>

<file path=ppt/notesSlides/_rels/notesSlide2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2.xml"/><Relationship Id="rId1" Type="http://schemas.openxmlformats.org/officeDocument/2006/relationships/notesMaster" Target="../notesMasters/notesMaster1.xml"/></Relationships>
</file>

<file path=ppt/notesSlides/_rels/notesSlide2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3.xml"/><Relationship Id="rId1" Type="http://schemas.openxmlformats.org/officeDocument/2006/relationships/notesMaster" Target="../notesMasters/notesMaster1.xml"/></Relationships>
</file>

<file path=ppt/notesSlides/_rels/notesSlide2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4.xml"/><Relationship Id="rId1" Type="http://schemas.openxmlformats.org/officeDocument/2006/relationships/notesMaster" Target="../notesMasters/notesMaster1.xml"/></Relationships>
</file>

<file path=ppt/notesSlides/_rels/notesSlide2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6.xml"/><Relationship Id="rId1" Type="http://schemas.openxmlformats.org/officeDocument/2006/relationships/notesMaster" Target="../notesMasters/notesMaster1.xml"/></Relationships>
</file>

<file path=ppt/notesSlides/_rels/notesSlide2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7.xml"/><Relationship Id="rId1" Type="http://schemas.openxmlformats.org/officeDocument/2006/relationships/notesMaster" Target="../notesMasters/notesMaster1.xml"/></Relationships>
</file>

<file path=ppt/notesSlides/_rels/notesSlide2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8.xml"/><Relationship Id="rId1" Type="http://schemas.openxmlformats.org/officeDocument/2006/relationships/notesMaster" Target="../notesMasters/notesMaster1.xml"/></Relationships>
</file>

<file path=ppt/notesSlides/_rels/notesSlide2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9.xml"/><Relationship Id="rId1" Type="http://schemas.openxmlformats.org/officeDocument/2006/relationships/notesMaster" Target="../notesMasters/notesMaster1.xml"/></Relationships>
</file>

<file path=ppt/notesSlides/_rels/notesSlide2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0.xml"/><Relationship Id="rId1" Type="http://schemas.openxmlformats.org/officeDocument/2006/relationships/notesMaster" Target="../notesMasters/notesMaster1.xml"/></Relationships>
</file>

<file path=ppt/notesSlides/_rels/notesSlide2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1.xml"/><Relationship Id="rId1" Type="http://schemas.openxmlformats.org/officeDocument/2006/relationships/notesMaster" Target="../notesMasters/notesMaster1.xml"/></Relationships>
</file>

<file path=ppt/notesSlides/_rels/notesSlide2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2.xml"/><Relationship Id="rId1" Type="http://schemas.openxmlformats.org/officeDocument/2006/relationships/notesMaster" Target="../notesMasters/notesMaster1.xml"/></Relationships>
</file>

<file path=ppt/notesSlides/_rels/notesSlide2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3.xml"/><Relationship Id="rId1" Type="http://schemas.openxmlformats.org/officeDocument/2006/relationships/notesMaster" Target="../notesMasters/notesMaster1.xml"/></Relationships>
</file>

<file path=ppt/notesSlides/_rels/notesSlide2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4.xml"/><Relationship Id="rId1" Type="http://schemas.openxmlformats.org/officeDocument/2006/relationships/notesMaster" Target="../notesMasters/notesMaster1.xml"/></Relationships>
</file>

<file path=ppt/notesSlides/_rels/notesSlide2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6.xml"/><Relationship Id="rId1" Type="http://schemas.openxmlformats.org/officeDocument/2006/relationships/notesMaster" Target="../notesMasters/notesMaster1.xml"/></Relationships>
</file>

<file path=ppt/notesSlides/_rels/notesSlide2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7.xml"/><Relationship Id="rId1" Type="http://schemas.openxmlformats.org/officeDocument/2006/relationships/notesMaster" Target="../notesMasters/notesMaster1.xml"/></Relationships>
</file>

<file path=ppt/notesSlides/_rels/notesSlide2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8.xml"/><Relationship Id="rId1" Type="http://schemas.openxmlformats.org/officeDocument/2006/relationships/notesMaster" Target="../notesMasters/notesMaster1.xml"/></Relationships>
</file>

<file path=ppt/notesSlides/_rels/notesSlide2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9.xml"/><Relationship Id="rId1" Type="http://schemas.openxmlformats.org/officeDocument/2006/relationships/notesMaster" Target="../notesMasters/notesMaster1.xml"/></Relationships>
</file>

<file path=ppt/notesSlides/_rels/notesSlide2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0.xml"/><Relationship Id="rId1" Type="http://schemas.openxmlformats.org/officeDocument/2006/relationships/notesMaster" Target="../notesMasters/notesMaster1.xml"/></Relationships>
</file>

<file path=ppt/notesSlides/_rels/notesSlide2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1.xml"/><Relationship Id="rId1" Type="http://schemas.openxmlformats.org/officeDocument/2006/relationships/notesMaster" Target="../notesMasters/notesMaster1.xml"/></Relationships>
</file>

<file path=ppt/notesSlides/_rels/notesSlide2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2.xml"/><Relationship Id="rId1" Type="http://schemas.openxmlformats.org/officeDocument/2006/relationships/notesMaster" Target="../notesMasters/notesMaster1.xml"/></Relationships>
</file>

<file path=ppt/notesSlides/_rels/notesSlide2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3.xml"/><Relationship Id="rId1" Type="http://schemas.openxmlformats.org/officeDocument/2006/relationships/notesMaster" Target="../notesMasters/notesMaster1.xml"/></Relationships>
</file>

<file path=ppt/notesSlides/_rels/notesSlide2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4.xml"/><Relationship Id="rId1" Type="http://schemas.openxmlformats.org/officeDocument/2006/relationships/notesMaster" Target="../notesMasters/notesMaster1.xml"/></Relationships>
</file>

<file path=ppt/notesSlides/_rels/notesSlide2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890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11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85088696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45701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5759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418844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0720434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070920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114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114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93013879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F5F70FDD-5AF0-4B52-903C-62F0912DC2CC}" type="slidenum">
              <a:rPr lang="en-US" altLang="zh-TW" sz="1200" smtClean="0">
                <a:latin typeface="Arial" pitchFamily="34" charset="0"/>
              </a:rPr>
              <a:pPr eaLnBrk="1" hangingPunct="1"/>
              <a:t>115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C8441AB4-D6F9-411B-8306-4132CEEE91DF}" type="slidenum">
              <a:rPr lang="en-US" altLang="zh-TW" sz="1200"/>
              <a:pPr algn="r" eaLnBrk="1" hangingPunct="1"/>
              <a:t>115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92716980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25923A55-708A-40F0-BDD6-542A1127BB31}" type="slidenum">
              <a:rPr lang="en-US" altLang="zh-TW" sz="1200" smtClean="0">
                <a:latin typeface="Arial" pitchFamily="34" charset="0"/>
              </a:rPr>
              <a:pPr eaLnBrk="1" hangingPunct="1"/>
              <a:t>116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275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2756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2757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5D19EDC4-2230-4A6A-A0E5-3540F81EC0CF}" type="slidenum">
              <a:rPr lang="en-US" altLang="zh-TW" sz="1200"/>
              <a:pPr algn="r" eaLnBrk="1" hangingPunct="1"/>
              <a:t>116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92167093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25923A55-708A-40F0-BDD6-542A1127BB31}" type="slidenum">
              <a:rPr lang="en-US" altLang="zh-TW" sz="1200" smtClean="0">
                <a:latin typeface="Arial" pitchFamily="34" charset="0"/>
              </a:rPr>
              <a:pPr eaLnBrk="1" hangingPunct="1"/>
              <a:t>117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275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2756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2757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5D19EDC4-2230-4A6A-A0E5-3540F81EC0CF}" type="slidenum">
              <a:rPr lang="en-US" altLang="zh-TW" sz="1200"/>
              <a:pPr algn="r" eaLnBrk="1" hangingPunct="1"/>
              <a:t>117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02751505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25923A55-708A-40F0-BDD6-542A1127BB31}" type="slidenum">
              <a:rPr lang="en-US" altLang="zh-TW" sz="1200" smtClean="0">
                <a:latin typeface="Arial" pitchFamily="34" charset="0"/>
              </a:rPr>
              <a:pPr eaLnBrk="1" hangingPunct="1"/>
              <a:t>118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275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2756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2757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5D19EDC4-2230-4A6A-A0E5-3540F81EC0CF}" type="slidenum">
              <a:rPr lang="en-US" altLang="zh-TW" sz="1200"/>
              <a:pPr algn="r" eaLnBrk="1" hangingPunct="1"/>
              <a:t>118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172514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C0EE8395-90C9-4397-BE8E-418DBF9FB4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4F82BBE-80C4-44D3-A1BA-A2D461BB12B3}" type="slidenum">
              <a:rPr lang="en-US" altLang="zh-TW" smtClean="0"/>
              <a:pPr/>
              <a:t>12</a:t>
            </a:fld>
            <a:endParaRPr lang="en-US" altLang="zh-TW"/>
          </a:p>
        </p:txBody>
      </p:sp>
      <p:sp>
        <p:nvSpPr>
          <p:cNvPr id="13315" name="投影片圖像版面配置區 1">
            <a:extLst>
              <a:ext uri="{FF2B5EF4-FFF2-40B4-BE49-F238E27FC236}">
                <a16:creationId xmlns:a16="http://schemas.microsoft.com/office/drawing/2014/main" id="{23F8C8A3-F22D-47B5-8D75-55A4B36AA9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6" name="備忘稿版面配置區 2">
            <a:extLst>
              <a:ext uri="{FF2B5EF4-FFF2-40B4-BE49-F238E27FC236}">
                <a16:creationId xmlns:a16="http://schemas.microsoft.com/office/drawing/2014/main" id="{0DBD811E-B205-4C1B-ABB3-41AB8AE8C6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3317" name="投影片編號版面配置區 3">
            <a:extLst>
              <a:ext uri="{FF2B5EF4-FFF2-40B4-BE49-F238E27FC236}">
                <a16:creationId xmlns:a16="http://schemas.microsoft.com/office/drawing/2014/main" id="{41A141F4-3733-4DC4-8938-456F1217427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00EAD14E-D9EF-437D-B2AF-7A4FCEE5DC15}" type="slidenum">
              <a:rPr lang="en-US" altLang="zh-TW" sz="1200">
                <a:latin typeface="Times New Roman" panose="02020603050405020304" pitchFamily="18" charset="0"/>
              </a:rPr>
              <a:pPr algn="r" eaLnBrk="1" hangingPunct="1"/>
              <a:t>12</a:t>
            </a:fld>
            <a:endParaRPr lang="en-US" altLang="zh-TW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22121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投影片圖像版面配置區 1">
            <a:extLst>
              <a:ext uri="{FF2B5EF4-FFF2-40B4-BE49-F238E27FC236}">
                <a16:creationId xmlns:a16="http://schemas.microsoft.com/office/drawing/2014/main" id="{55850821-B76C-45A2-ACBD-CC8F3A420A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備忘稿版面配置區 2">
            <a:extLst>
              <a:ext uri="{FF2B5EF4-FFF2-40B4-BE49-F238E27FC236}">
                <a16:creationId xmlns:a16="http://schemas.microsoft.com/office/drawing/2014/main" id="{26A85FF6-2905-4097-83EE-2B403F7239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64868" name="投影片編號版面配置區 3">
            <a:extLst>
              <a:ext uri="{FF2B5EF4-FFF2-40B4-BE49-F238E27FC236}">
                <a16:creationId xmlns:a16="http://schemas.microsoft.com/office/drawing/2014/main" id="{DD27CA7A-D66C-4EC6-877A-E8BA60AA53C9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7EB0AC8-710B-48B5-81B1-C06AB0969558}" type="slidenum">
              <a:rPr lang="zh-TW" altLang="en-US" sz="1200">
                <a:latin typeface="Arial" panose="020B0604020202020204" pitchFamily="34" charset="0"/>
              </a:rPr>
              <a:pPr algn="r" eaLnBrk="1" hangingPunct="1"/>
              <a:t>119</a:t>
            </a:fld>
            <a:endParaRPr lang="en-US" altLang="zh-TW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151867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>
            <a:extLst>
              <a:ext uri="{FF2B5EF4-FFF2-40B4-BE49-F238E27FC236}">
                <a16:creationId xmlns:a16="http://schemas.microsoft.com/office/drawing/2014/main" id="{0BD33E35-2E88-4921-806C-0A73EFD5E43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56" tIns="47528" rIns="95056" bIns="47528" anchor="b"/>
          <a:lstStyle>
            <a:lvl1pPr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1F08F811-8A69-44F9-A2B7-FCCFC82B6100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121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71011" name="Rectangle 2">
            <a:extLst>
              <a:ext uri="{FF2B5EF4-FFF2-40B4-BE49-F238E27FC236}">
                <a16:creationId xmlns:a16="http://schemas.microsoft.com/office/drawing/2014/main" id="{54258B81-F7D1-424D-B04B-999E5C17DE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2" name="Rectangle 3">
            <a:extLst>
              <a:ext uri="{FF2B5EF4-FFF2-40B4-BE49-F238E27FC236}">
                <a16:creationId xmlns:a16="http://schemas.microsoft.com/office/drawing/2014/main" id="{F12C64A7-EA5F-4A36-A74D-0A8D93A5E9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056" tIns="47528" rIns="95056" bIns="4752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zh-TW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47543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>
            <a:extLst>
              <a:ext uri="{FF2B5EF4-FFF2-40B4-BE49-F238E27FC236}">
                <a16:creationId xmlns:a16="http://schemas.microsoft.com/office/drawing/2014/main" id="{D8D175E4-7B56-4BF5-9321-6C50E5B8547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56" tIns="47528" rIns="95056" bIns="47528" anchor="b"/>
          <a:lstStyle>
            <a:lvl1pPr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2A8C7677-7DF8-475C-B0EB-058FD09A1EC1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122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72035" name="Rectangle 2">
            <a:extLst>
              <a:ext uri="{FF2B5EF4-FFF2-40B4-BE49-F238E27FC236}">
                <a16:creationId xmlns:a16="http://schemas.microsoft.com/office/drawing/2014/main" id="{082D75A2-06FF-4AAC-9F29-DDE291586C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6" name="Rectangle 3">
            <a:extLst>
              <a:ext uri="{FF2B5EF4-FFF2-40B4-BE49-F238E27FC236}">
                <a16:creationId xmlns:a16="http://schemas.microsoft.com/office/drawing/2014/main" id="{06826D21-3F74-43ED-B65B-2B8042EF3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056" tIns="47528" rIns="95056" bIns="4752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zh-TW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016573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10F71FCB-5E41-4E21-9BAD-F8A7BCE20F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56" tIns="47528" rIns="95056" bIns="47528" anchor="b"/>
          <a:lstStyle>
            <a:lvl1pPr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6A8B204-0D6E-4638-AD6F-038C41A282F1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123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C2DE6D5B-9486-4DB8-8448-97A76E2A13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79EE78F3-536A-493D-96DD-3D8E9F27B4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056" tIns="47528" rIns="95056" bIns="4752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zh-TW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703380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>
            <a:extLst>
              <a:ext uri="{FF2B5EF4-FFF2-40B4-BE49-F238E27FC236}">
                <a16:creationId xmlns:a16="http://schemas.microsoft.com/office/drawing/2014/main" id="{5EEDC6C4-9B28-4E76-A77F-8D53488802C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56" tIns="47528" rIns="95056" bIns="47528" anchor="b"/>
          <a:lstStyle>
            <a:lvl1pPr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5091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A5A08A92-73C9-4AD1-B584-C75CF3C368EA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124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74083" name="Rectangle 2">
            <a:extLst>
              <a:ext uri="{FF2B5EF4-FFF2-40B4-BE49-F238E27FC236}">
                <a16:creationId xmlns:a16="http://schemas.microsoft.com/office/drawing/2014/main" id="{4136560E-B092-4352-9243-0AF2336746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4" name="Rectangle 3">
            <a:extLst>
              <a:ext uri="{FF2B5EF4-FFF2-40B4-BE49-F238E27FC236}">
                <a16:creationId xmlns:a16="http://schemas.microsoft.com/office/drawing/2014/main" id="{6FA97456-CC21-4DF2-993A-B8247778A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056" tIns="47528" rIns="95056" bIns="4752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zh-TW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772887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986488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378834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037169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331030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124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BC942-64D8-4977-BA40-40927849E20C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318989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029508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146345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049204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674008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134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134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495085295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086423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投影片圖像版面配置區 1">
            <a:extLst>
              <a:ext uri="{FF2B5EF4-FFF2-40B4-BE49-F238E27FC236}">
                <a16:creationId xmlns:a16="http://schemas.microsoft.com/office/drawing/2014/main" id="{DB9E7335-3476-42AE-8331-A1612EBD49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5107" name="備忘稿版面配置區 2">
            <a:extLst>
              <a:ext uri="{FF2B5EF4-FFF2-40B4-BE49-F238E27FC236}">
                <a16:creationId xmlns:a16="http://schemas.microsoft.com/office/drawing/2014/main" id="{10D68552-A07F-47ED-949E-00129A4B74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75108" name="投影片編號版面配置區 3">
            <a:extLst>
              <a:ext uri="{FF2B5EF4-FFF2-40B4-BE49-F238E27FC236}">
                <a16:creationId xmlns:a16="http://schemas.microsoft.com/office/drawing/2014/main" id="{EE0E8D42-9B43-45D5-9E47-5B3C0D824B0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D0F86C53-FF30-4C0D-8AED-55E262EE5447}" type="slidenum">
              <a:rPr lang="zh-TW" altLang="en-US" sz="1200"/>
              <a:pPr algn="r" eaLnBrk="1" hangingPunct="1"/>
              <a:t>140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966526748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141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141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32358744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142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142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8981460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25923A55-708A-40F0-BDD6-542A1127BB31}" type="slidenum">
              <a:rPr lang="en-US" altLang="zh-TW" sz="1200" smtClean="0">
                <a:latin typeface="Arial" pitchFamily="34" charset="0"/>
              </a:rPr>
              <a:pPr eaLnBrk="1" hangingPunct="1"/>
              <a:t>143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2755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2756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dirty="0"/>
          </a:p>
        </p:txBody>
      </p:sp>
      <p:sp>
        <p:nvSpPr>
          <p:cNvPr id="202757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5D19EDC4-2230-4A6A-A0E5-3540F81EC0CF}" type="slidenum">
              <a:rPr lang="en-US" altLang="zh-TW" sz="1200"/>
              <a:pPr algn="r" eaLnBrk="1" hangingPunct="1"/>
              <a:t>143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12472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14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14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453779421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144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144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995973987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>
            <a:extLst>
              <a:ext uri="{FF2B5EF4-FFF2-40B4-BE49-F238E27FC236}">
                <a16:creationId xmlns:a16="http://schemas.microsoft.com/office/drawing/2014/main" id="{1E03DC79-3C91-405F-B498-DABD4D108D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11068437-BB45-46BF-A6FB-B574544577B7}" type="slidenum">
              <a:rPr lang="en-US" altLang="zh-TW" sz="1200">
                <a:latin typeface="Arial" panose="020B0604020202020204" pitchFamily="34" charset="0"/>
              </a:rPr>
              <a:pPr eaLnBrk="1" hangingPunct="1"/>
              <a:t>145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52579" name="投影片圖像版面配置區 1">
            <a:extLst>
              <a:ext uri="{FF2B5EF4-FFF2-40B4-BE49-F238E27FC236}">
                <a16:creationId xmlns:a16="http://schemas.microsoft.com/office/drawing/2014/main" id="{E531D07B-448E-4E73-A6B0-63E839D8F9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>
            <a:extLst>
              <a:ext uri="{FF2B5EF4-FFF2-40B4-BE49-F238E27FC236}">
                <a16:creationId xmlns:a16="http://schemas.microsoft.com/office/drawing/2014/main" id="{4B1CFE0D-2CD7-4878-BD89-346C3CA24F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52581" name="投影片編號版面配置區 3">
            <a:extLst>
              <a:ext uri="{FF2B5EF4-FFF2-40B4-BE49-F238E27FC236}">
                <a16:creationId xmlns:a16="http://schemas.microsoft.com/office/drawing/2014/main" id="{A914D7A8-93A8-4CAA-B82B-FBE1A9DB0B9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2534E021-EA92-4E84-B86B-21C427A5E570}" type="slidenum">
              <a:rPr lang="en-US" altLang="zh-TW" sz="1200"/>
              <a:pPr algn="r" eaLnBrk="1" hangingPunct="1"/>
              <a:t>145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838849790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>
            <a:extLst>
              <a:ext uri="{FF2B5EF4-FFF2-40B4-BE49-F238E27FC236}">
                <a16:creationId xmlns:a16="http://schemas.microsoft.com/office/drawing/2014/main" id="{C1A2196C-DF25-414B-8D05-5D8439FFC7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D28BF18A-21FB-4678-869C-258E31E3B7DE}" type="slidenum">
              <a:rPr lang="en-US" altLang="zh-TW" sz="1200">
                <a:latin typeface="Arial" panose="020B0604020202020204" pitchFamily="34" charset="0"/>
              </a:rPr>
              <a:pPr eaLnBrk="1" hangingPunct="1"/>
              <a:t>146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53603" name="投影片圖像版面配置區 1">
            <a:extLst>
              <a:ext uri="{FF2B5EF4-FFF2-40B4-BE49-F238E27FC236}">
                <a16:creationId xmlns:a16="http://schemas.microsoft.com/office/drawing/2014/main" id="{3F6E39EC-FAF2-4786-A0A1-F0BC06CCF4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4" name="備忘稿版面配置區 2">
            <a:extLst>
              <a:ext uri="{FF2B5EF4-FFF2-40B4-BE49-F238E27FC236}">
                <a16:creationId xmlns:a16="http://schemas.microsoft.com/office/drawing/2014/main" id="{ABE1C136-A604-4A8D-A625-7B112F3114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53605" name="投影片編號版面配置區 3">
            <a:extLst>
              <a:ext uri="{FF2B5EF4-FFF2-40B4-BE49-F238E27FC236}">
                <a16:creationId xmlns:a16="http://schemas.microsoft.com/office/drawing/2014/main" id="{A41299DA-39A9-4A6C-9F06-5FBB8ABA07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1FE1D94-649A-43FA-92F7-FFC939441FCF}" type="slidenum">
              <a:rPr lang="en-US" altLang="zh-TW" sz="1200"/>
              <a:pPr algn="r" eaLnBrk="1" hangingPunct="1"/>
              <a:t>146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397926856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>
            <a:extLst>
              <a:ext uri="{FF2B5EF4-FFF2-40B4-BE49-F238E27FC236}">
                <a16:creationId xmlns:a16="http://schemas.microsoft.com/office/drawing/2014/main" id="{BA4635BC-66EF-42B2-B84E-A0B154A079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49D379A7-815D-4032-A726-377E695DB4CD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150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13667" name="投影片圖像版面配置區 1">
            <a:extLst>
              <a:ext uri="{FF2B5EF4-FFF2-40B4-BE49-F238E27FC236}">
                <a16:creationId xmlns:a16="http://schemas.microsoft.com/office/drawing/2014/main" id="{8741685E-F758-4132-99C8-F6F0D42928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8" name="備忘稿版面配置區 2">
            <a:extLst>
              <a:ext uri="{FF2B5EF4-FFF2-40B4-BE49-F238E27FC236}">
                <a16:creationId xmlns:a16="http://schemas.microsoft.com/office/drawing/2014/main" id="{6D6556C6-D0C4-45FA-9BFA-731C87EA72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13669" name="投影片編號版面配置區 3">
            <a:extLst>
              <a:ext uri="{FF2B5EF4-FFF2-40B4-BE49-F238E27FC236}">
                <a16:creationId xmlns:a16="http://schemas.microsoft.com/office/drawing/2014/main" id="{8C7F6468-606B-4318-8206-537236B192D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75154-6359-49A0-A5DD-3C48FF123679}" type="slidenum">
              <a:rPr lang="en-US" altLang="zh-TW" sz="1200"/>
              <a:pPr algn="r" eaLnBrk="1" hangingPunct="1"/>
              <a:t>150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>
            <a:extLst>
              <a:ext uri="{FF2B5EF4-FFF2-40B4-BE49-F238E27FC236}">
                <a16:creationId xmlns:a16="http://schemas.microsoft.com/office/drawing/2014/main" id="{DAA2F23E-3DEA-4427-A871-0381BCF9B08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AA5A603-A80A-4D62-A14A-745F5F0F2899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151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49507" name="投影片圖像版面配置區 1">
            <a:extLst>
              <a:ext uri="{FF2B5EF4-FFF2-40B4-BE49-F238E27FC236}">
                <a16:creationId xmlns:a16="http://schemas.microsoft.com/office/drawing/2014/main" id="{F96B575E-28F7-40C0-A5E0-8EDF102132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8" name="備忘稿版面配置區 2">
            <a:extLst>
              <a:ext uri="{FF2B5EF4-FFF2-40B4-BE49-F238E27FC236}">
                <a16:creationId xmlns:a16="http://schemas.microsoft.com/office/drawing/2014/main" id="{A0FE5757-C725-490A-BD83-9DD04A2C45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49509" name="投影片編號版面配置區 3">
            <a:extLst>
              <a:ext uri="{FF2B5EF4-FFF2-40B4-BE49-F238E27FC236}">
                <a16:creationId xmlns:a16="http://schemas.microsoft.com/office/drawing/2014/main" id="{C16E3981-3B14-4EAA-8535-0BBCA1422CC6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B0A3FF82-292F-4CA5-8A1E-78B19E0ED268}" type="slidenum">
              <a:rPr lang="en-US" altLang="zh-TW" sz="1200"/>
              <a:pPr algn="r" eaLnBrk="1" hangingPunct="1"/>
              <a:t>151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510219629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>
            <a:extLst>
              <a:ext uri="{FF2B5EF4-FFF2-40B4-BE49-F238E27FC236}">
                <a16:creationId xmlns:a16="http://schemas.microsoft.com/office/drawing/2014/main" id="{DAA2F23E-3DEA-4427-A871-0381BCF9B08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AA5A603-A80A-4D62-A14A-745F5F0F2899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152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49507" name="投影片圖像版面配置區 1">
            <a:extLst>
              <a:ext uri="{FF2B5EF4-FFF2-40B4-BE49-F238E27FC236}">
                <a16:creationId xmlns:a16="http://schemas.microsoft.com/office/drawing/2014/main" id="{F96B575E-28F7-40C0-A5E0-8EDF102132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8" name="備忘稿版面配置區 2">
            <a:extLst>
              <a:ext uri="{FF2B5EF4-FFF2-40B4-BE49-F238E27FC236}">
                <a16:creationId xmlns:a16="http://schemas.microsoft.com/office/drawing/2014/main" id="{A0FE5757-C725-490A-BD83-9DD04A2C45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49509" name="投影片編號版面配置區 3">
            <a:extLst>
              <a:ext uri="{FF2B5EF4-FFF2-40B4-BE49-F238E27FC236}">
                <a16:creationId xmlns:a16="http://schemas.microsoft.com/office/drawing/2014/main" id="{C16E3981-3B14-4EAA-8535-0BBCA1422CC6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B0A3FF82-292F-4CA5-8A1E-78B19E0ED268}" type="slidenum">
              <a:rPr lang="en-US" altLang="zh-TW" sz="1200"/>
              <a:pPr algn="r" eaLnBrk="1" hangingPunct="1"/>
              <a:t>152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348181455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>
            <a:extLst>
              <a:ext uri="{FF2B5EF4-FFF2-40B4-BE49-F238E27FC236}">
                <a16:creationId xmlns:a16="http://schemas.microsoft.com/office/drawing/2014/main" id="{F1528206-06D9-42FE-9D0C-C665D3E0457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2EF64CD5-6593-4B61-BD12-ACA52EB19C5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154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54627" name="投影片圖像版面配置區 1">
            <a:extLst>
              <a:ext uri="{FF2B5EF4-FFF2-40B4-BE49-F238E27FC236}">
                <a16:creationId xmlns:a16="http://schemas.microsoft.com/office/drawing/2014/main" id="{EC35095D-F5A5-444A-8354-BCA469685B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4628" name="備忘稿版面配置區 2">
            <a:extLst>
              <a:ext uri="{FF2B5EF4-FFF2-40B4-BE49-F238E27FC236}">
                <a16:creationId xmlns:a16="http://schemas.microsoft.com/office/drawing/2014/main" id="{7F6047CE-ECB1-4AFD-A238-7282B63594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54629" name="投影片編號版面配置區 3">
            <a:extLst>
              <a:ext uri="{FF2B5EF4-FFF2-40B4-BE49-F238E27FC236}">
                <a16:creationId xmlns:a16="http://schemas.microsoft.com/office/drawing/2014/main" id="{4ABF083D-120F-41A8-A549-5556E7B7E5EB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31E1514-B4FA-49BD-BDA5-79AAC8386A92}" type="slidenum">
              <a:rPr lang="en-US" altLang="zh-TW" sz="1200"/>
              <a:pPr algn="r" eaLnBrk="1" hangingPunct="1"/>
              <a:t>154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250950126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>
            <a:extLst>
              <a:ext uri="{FF2B5EF4-FFF2-40B4-BE49-F238E27FC236}">
                <a16:creationId xmlns:a16="http://schemas.microsoft.com/office/drawing/2014/main" id="{3D2EF1D3-BA9B-4079-B494-29C7552EAAF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D104E67F-02C1-40B5-8A78-9197CB3DA214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155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55651" name="投影片圖像版面配置區 1">
            <a:extLst>
              <a:ext uri="{FF2B5EF4-FFF2-40B4-BE49-F238E27FC236}">
                <a16:creationId xmlns:a16="http://schemas.microsoft.com/office/drawing/2014/main" id="{BC7195FB-0C1B-4F4F-A34E-7E1E5BDDED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5652" name="備忘稿版面配置區 2">
            <a:extLst>
              <a:ext uri="{FF2B5EF4-FFF2-40B4-BE49-F238E27FC236}">
                <a16:creationId xmlns:a16="http://schemas.microsoft.com/office/drawing/2014/main" id="{F9DBE5E4-B45E-4FBF-9679-30B398D11F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55653" name="投影片編號版面配置區 3">
            <a:extLst>
              <a:ext uri="{FF2B5EF4-FFF2-40B4-BE49-F238E27FC236}">
                <a16:creationId xmlns:a16="http://schemas.microsoft.com/office/drawing/2014/main" id="{E5E2EA26-DE94-47F4-A587-55C3662A0D5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F77EE7A2-CF52-4620-B81E-738FCD6D0853}" type="slidenum">
              <a:rPr lang="en-US" altLang="zh-TW" sz="1200"/>
              <a:pPr algn="r" eaLnBrk="1" hangingPunct="1"/>
              <a:t>155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37278584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48C3C733-A393-4953-A6F9-0B1D0458A57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F62D4F6-69C5-4563-B519-DF76C46A98DD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156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06499" name="投影片圖像版面配置區 1">
            <a:extLst>
              <a:ext uri="{FF2B5EF4-FFF2-40B4-BE49-F238E27FC236}">
                <a16:creationId xmlns:a16="http://schemas.microsoft.com/office/drawing/2014/main" id="{FA9023EE-3ABF-4698-953B-859D6F06FE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500" name="備忘稿版面配置區 2">
            <a:extLst>
              <a:ext uri="{FF2B5EF4-FFF2-40B4-BE49-F238E27FC236}">
                <a16:creationId xmlns:a16="http://schemas.microsoft.com/office/drawing/2014/main" id="{9ABE8DB4-CEBE-4054-84E8-DE187506DA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06501" name="投影片編號版面配置區 3">
            <a:extLst>
              <a:ext uri="{FF2B5EF4-FFF2-40B4-BE49-F238E27FC236}">
                <a16:creationId xmlns:a16="http://schemas.microsoft.com/office/drawing/2014/main" id="{5163888C-0918-4368-9091-2BEE913E4CD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A1BBA78-8517-4728-801C-4F2C1F6D502A}" type="slidenum">
              <a:rPr lang="en-US" altLang="zh-TW" sz="1200"/>
              <a:pPr algn="r" eaLnBrk="1" hangingPunct="1"/>
              <a:t>156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210493434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B516546F-0435-44FF-B889-C796D94FCBE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25EE4672-5E6B-4F22-BD72-6413085E7FBD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157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05475" name="投影片圖像版面配置區 1">
            <a:extLst>
              <a:ext uri="{FF2B5EF4-FFF2-40B4-BE49-F238E27FC236}">
                <a16:creationId xmlns:a16="http://schemas.microsoft.com/office/drawing/2014/main" id="{F6B6C69D-2996-4756-95E6-AA9C1921CF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6" name="備忘稿版面配置區 2">
            <a:extLst>
              <a:ext uri="{FF2B5EF4-FFF2-40B4-BE49-F238E27FC236}">
                <a16:creationId xmlns:a16="http://schemas.microsoft.com/office/drawing/2014/main" id="{2E6576D8-1583-4AA9-8006-4822C92C4A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05477" name="投影片編號版面配置區 3">
            <a:extLst>
              <a:ext uri="{FF2B5EF4-FFF2-40B4-BE49-F238E27FC236}">
                <a16:creationId xmlns:a16="http://schemas.microsoft.com/office/drawing/2014/main" id="{23964A62-CB66-45A8-9457-34FE29CAD0D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708D0595-C61C-48B8-8D3E-21C6ED83D8FA}" type="slidenum">
              <a:rPr lang="en-US" altLang="zh-TW" sz="1200"/>
              <a:pPr algn="r" eaLnBrk="1" hangingPunct="1"/>
              <a:t>157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125716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801616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99D23380-0769-4653-A442-A5CB4A0D3A7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09D30F5E-F040-4A1B-B4AE-F76A8594F8E6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158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07523" name="投影片圖像版面配置區 1">
            <a:extLst>
              <a:ext uri="{FF2B5EF4-FFF2-40B4-BE49-F238E27FC236}">
                <a16:creationId xmlns:a16="http://schemas.microsoft.com/office/drawing/2014/main" id="{55084996-372E-4B9C-ACE8-0C44A73170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4" name="備忘稿版面配置區 2">
            <a:extLst>
              <a:ext uri="{FF2B5EF4-FFF2-40B4-BE49-F238E27FC236}">
                <a16:creationId xmlns:a16="http://schemas.microsoft.com/office/drawing/2014/main" id="{E11039A8-A7CB-4D2A-A2FA-554ED4F6C6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07525" name="投影片編號版面配置區 3">
            <a:extLst>
              <a:ext uri="{FF2B5EF4-FFF2-40B4-BE49-F238E27FC236}">
                <a16:creationId xmlns:a16="http://schemas.microsoft.com/office/drawing/2014/main" id="{5EA805E6-9D4C-4589-B38E-AD5C7D81188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B7978925-78D9-477C-9ABD-CFFAC9C1A92E}" type="slidenum">
              <a:rPr lang="en-US" altLang="zh-TW" sz="1200"/>
              <a:pPr algn="r" eaLnBrk="1" hangingPunct="1"/>
              <a:t>158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03556895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338E0F45-94A6-45E2-B402-69DADE18E91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1748D732-30FE-41AB-BFDD-D5B5706221F4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160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56675" name="投影片圖像版面配置區 1">
            <a:extLst>
              <a:ext uri="{FF2B5EF4-FFF2-40B4-BE49-F238E27FC236}">
                <a16:creationId xmlns:a16="http://schemas.microsoft.com/office/drawing/2014/main" id="{BB96B5A1-3C8B-4D18-A271-5A1D0A0B2A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6" name="備忘稿版面配置區 2">
            <a:extLst>
              <a:ext uri="{FF2B5EF4-FFF2-40B4-BE49-F238E27FC236}">
                <a16:creationId xmlns:a16="http://schemas.microsoft.com/office/drawing/2014/main" id="{D353A5B4-B860-48DB-B19F-562E803E0D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56677" name="投影片編號版面配置區 3">
            <a:extLst>
              <a:ext uri="{FF2B5EF4-FFF2-40B4-BE49-F238E27FC236}">
                <a16:creationId xmlns:a16="http://schemas.microsoft.com/office/drawing/2014/main" id="{E2D0F107-3573-4968-BEF8-059DC24FD2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713DBDB7-34EA-47CD-A7C8-1BEA0373E0E5}" type="slidenum">
              <a:rPr lang="en-US" altLang="zh-TW" sz="1200"/>
              <a:pPr algn="r" eaLnBrk="1" hangingPunct="1"/>
              <a:t>160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525256410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A3A687F4-A45F-4805-9B01-292B579B9D2D}" type="slidenum">
              <a:rPr lang="en-US" altLang="zh-TW" sz="1200" smtClean="0">
                <a:latin typeface="Arial" pitchFamily="34" charset="0"/>
              </a:rPr>
              <a:pPr eaLnBrk="1" hangingPunct="1"/>
              <a:t>161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2016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016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2016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2855696F-8E3A-437D-8A71-68FBC09B815A}" type="slidenum">
              <a:rPr lang="en-US" altLang="zh-TW" sz="1200"/>
              <a:pPr algn="r" eaLnBrk="1" hangingPunct="1"/>
              <a:t>161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719706461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投影片圖像版面配置區 1">
            <a:extLst>
              <a:ext uri="{FF2B5EF4-FFF2-40B4-BE49-F238E27FC236}">
                <a16:creationId xmlns:a16="http://schemas.microsoft.com/office/drawing/2014/main" id="{EE92255A-07F5-4245-AF2A-77CAA4DF65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備忘稿版面配置區 2">
            <a:extLst>
              <a:ext uri="{FF2B5EF4-FFF2-40B4-BE49-F238E27FC236}">
                <a16:creationId xmlns:a16="http://schemas.microsoft.com/office/drawing/2014/main" id="{D7D18465-FCDE-49B9-B71D-D04B1A74D9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2948" name="投影片編號版面配置區 3">
            <a:extLst>
              <a:ext uri="{FF2B5EF4-FFF2-40B4-BE49-F238E27FC236}">
                <a16:creationId xmlns:a16="http://schemas.microsoft.com/office/drawing/2014/main" id="{FA16C06D-B504-462F-B9BC-AB7A34FD0D08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7A53C527-836B-4389-ADE1-5AF648C102B9}" type="slidenum">
              <a:rPr lang="zh-TW" altLang="en-US" sz="1200">
                <a:latin typeface="Arial" panose="020B0604020202020204" pitchFamily="34" charset="0"/>
              </a:rPr>
              <a:pPr algn="r" eaLnBrk="1" hangingPunct="1"/>
              <a:t>163</a:t>
            </a:fld>
            <a:endParaRPr lang="en-US" altLang="zh-TW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665299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164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164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93901413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165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165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796047793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166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166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516126359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167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167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84704882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168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168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00776447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169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169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32815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16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16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465351015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170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170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483271514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171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171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745087527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172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172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11913514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173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173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88216982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174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174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085063804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175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175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787594906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176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176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509251727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177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177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89611755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178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178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13330131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179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179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93801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872012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180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180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170618159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181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181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16055020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DA68E7C-764D-48F9-935D-89FD489B2F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F1021D0-F44B-4B7A-84F2-73C119DC5078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182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31075" name="投影片圖像版面配置區 1">
            <a:extLst>
              <a:ext uri="{FF2B5EF4-FFF2-40B4-BE49-F238E27FC236}">
                <a16:creationId xmlns:a16="http://schemas.microsoft.com/office/drawing/2014/main" id="{132B0B2D-155C-46B4-9527-75D07D06C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備忘稿版面配置區 2">
            <a:extLst>
              <a:ext uri="{FF2B5EF4-FFF2-40B4-BE49-F238E27FC236}">
                <a16:creationId xmlns:a16="http://schemas.microsoft.com/office/drawing/2014/main" id="{98560BBF-0816-4DB9-9598-DB26424834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31077" name="投影片編號版面配置區 3">
            <a:extLst>
              <a:ext uri="{FF2B5EF4-FFF2-40B4-BE49-F238E27FC236}">
                <a16:creationId xmlns:a16="http://schemas.microsoft.com/office/drawing/2014/main" id="{937A6AED-E878-4578-9439-5BD7187299E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1D987F-58E2-4F78-9D03-62BD649623B3}" type="slidenum">
              <a:rPr lang="en-US" altLang="zh-TW" sz="1200"/>
              <a:pPr algn="r" eaLnBrk="1" hangingPunct="1"/>
              <a:t>182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045342771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841735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184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184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542827848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185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185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633511975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78048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187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187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605046968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188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188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903138825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189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189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557032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18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18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733610046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190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190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339128836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191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191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841782082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923438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193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193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34516673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194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194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190621510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195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195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89959756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196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196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720001323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197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197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523447475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198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198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84050768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199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199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36341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3500318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200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200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130740231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201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201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92106161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202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202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440574666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203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203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762566730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204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204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274826359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205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205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58689840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206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206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69532270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201302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27547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209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209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5121816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9491184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210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210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809288676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211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211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47916260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212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212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23325856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1B4B73E-775D-4798-9E6F-18EF7B884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B846EB7A-8F79-4EEF-A80D-C4E857C9CE10}" type="slidenum">
              <a:rPr lang="en-US" altLang="zh-TW" sz="1200">
                <a:latin typeface="Arial" panose="020B0604020202020204" pitchFamily="34" charset="0"/>
              </a:rPr>
              <a:pPr eaLnBrk="1" hangingPunct="1"/>
              <a:t>213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>
            <a:extLst>
              <a:ext uri="{FF2B5EF4-FFF2-40B4-BE49-F238E27FC236}">
                <a16:creationId xmlns:a16="http://schemas.microsoft.com/office/drawing/2014/main" id="{C0EC3183-E7AD-4105-A6CE-F23EAF6E1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>
            <a:extLst>
              <a:ext uri="{FF2B5EF4-FFF2-40B4-BE49-F238E27FC236}">
                <a16:creationId xmlns:a16="http://schemas.microsoft.com/office/drawing/2014/main" id="{EEDBB3EC-1701-48A5-ABD6-B58E657C1E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>
            <a:extLst>
              <a:ext uri="{FF2B5EF4-FFF2-40B4-BE49-F238E27FC236}">
                <a16:creationId xmlns:a16="http://schemas.microsoft.com/office/drawing/2014/main" id="{0E252417-C86E-4558-A9A2-A0E5859FB71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860CBE-2360-42EE-BE54-460246159D49}" type="slidenum">
              <a:rPr lang="en-US" altLang="zh-TW" sz="1200"/>
              <a:pPr algn="r" eaLnBrk="1" hangingPunct="1"/>
              <a:t>213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5430633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214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214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096044272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215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215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004174337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216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216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06737415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217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217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291609032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16FF2235-D0D5-4098-AEC4-80FE74BCD04D}" type="slidenum">
              <a:rPr lang="en-US" altLang="zh-TW" sz="1200" smtClean="0">
                <a:latin typeface="Arial" pitchFamily="34" charset="0"/>
              </a:rPr>
              <a:pPr/>
              <a:t>221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18637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2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86373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1B27990-37F8-4F66-B921-A7B59ADBC7D3}" type="slidenum">
              <a:rPr lang="en-US" altLang="zh-TW" sz="1200"/>
              <a:pPr algn="r" eaLnBrk="1" hangingPunct="1"/>
              <a:t>221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75756128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16FF2235-D0D5-4098-AEC4-80FE74BCD04D}" type="slidenum">
              <a:rPr lang="en-US" altLang="zh-TW" sz="1200" smtClean="0">
                <a:latin typeface="Arial" pitchFamily="34" charset="0"/>
              </a:rPr>
              <a:pPr/>
              <a:t>222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18637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2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86373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1B27990-37F8-4F66-B921-A7B59ADBC7D3}" type="slidenum">
              <a:rPr lang="en-US" altLang="zh-TW" sz="1200"/>
              <a:pPr algn="r" eaLnBrk="1" hangingPunct="1"/>
              <a:t>222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51198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715331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22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22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098619282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224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224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03554034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225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225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762105228"/>
      </p:ext>
    </p:extLst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464EEDC4-E707-4053-9FBB-9F72AF4FF6C9}" type="slidenum">
              <a:rPr lang="en-US" altLang="zh-TW" smtClean="0"/>
              <a:pPr eaLnBrk="1" hangingPunct="1"/>
              <a:t>226</a:t>
            </a:fld>
            <a:endParaRPr lang="en-US" altLang="zh-TW"/>
          </a:p>
        </p:txBody>
      </p:sp>
      <p:sp>
        <p:nvSpPr>
          <p:cNvPr id="310275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027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310277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2FC7FDDD-6C87-4C80-BE69-08916B8E82F0}" type="slidenum">
              <a:rPr lang="en-US" altLang="zh-TW" sz="1200">
                <a:latin typeface="Times New Roman" pitchFamily="18" charset="0"/>
              </a:rPr>
              <a:pPr algn="r" eaLnBrk="1" hangingPunct="1"/>
              <a:t>226</a:t>
            </a:fld>
            <a:endParaRPr lang="en-US" altLang="zh-TW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128009"/>
      </p:ext>
    </p:extLst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51D05AAC-ADDC-4381-9AB2-AF1D48259BD2}" type="slidenum">
              <a:rPr lang="en-US" altLang="zh-TW" smtClean="0"/>
              <a:pPr eaLnBrk="1" hangingPunct="1"/>
              <a:t>227</a:t>
            </a:fld>
            <a:endParaRPr lang="en-US" altLang="zh-TW"/>
          </a:p>
        </p:txBody>
      </p:sp>
      <p:sp>
        <p:nvSpPr>
          <p:cNvPr id="31129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130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31130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C788F7D9-4E7B-46A5-912B-596CD571722A}" type="slidenum">
              <a:rPr lang="en-US" altLang="zh-TW" sz="1200">
                <a:latin typeface="Times New Roman" pitchFamily="18" charset="0"/>
              </a:rPr>
              <a:pPr algn="r" eaLnBrk="1" hangingPunct="1"/>
              <a:t>227</a:t>
            </a:fld>
            <a:endParaRPr lang="en-US" altLang="zh-TW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24387"/>
      </p:ext>
    </p:extLst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DF1E874C-C38B-40AD-A3D5-21378CA74C9C}" type="slidenum">
              <a:rPr lang="en-US" altLang="zh-TW" smtClean="0"/>
              <a:pPr eaLnBrk="1" hangingPunct="1"/>
              <a:t>228</a:t>
            </a:fld>
            <a:endParaRPr lang="en-US" altLang="zh-TW"/>
          </a:p>
        </p:txBody>
      </p:sp>
      <p:sp>
        <p:nvSpPr>
          <p:cNvPr id="312323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2324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31232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306E2160-1879-4770-8931-1AACAA40EE08}" type="slidenum">
              <a:rPr lang="en-US" altLang="zh-TW" sz="1200">
                <a:latin typeface="Times New Roman" pitchFamily="18" charset="0"/>
              </a:rPr>
              <a:pPr algn="r" eaLnBrk="1" hangingPunct="1"/>
              <a:t>228</a:t>
            </a:fld>
            <a:endParaRPr lang="en-US" altLang="zh-TW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822269"/>
      </p:ext>
    </p:extLst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2892057B-3DF3-4A5B-8C83-CC89BA2D025E}" type="slidenum">
              <a:rPr lang="en-US" altLang="zh-TW" smtClean="0"/>
              <a:pPr eaLnBrk="1" hangingPunct="1"/>
              <a:t>229</a:t>
            </a:fld>
            <a:endParaRPr lang="en-US" altLang="zh-TW"/>
          </a:p>
        </p:txBody>
      </p:sp>
      <p:sp>
        <p:nvSpPr>
          <p:cNvPr id="313347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3348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31334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141052D4-CD17-42F6-9B2F-FA73D1C8840E}" type="slidenum">
              <a:rPr lang="en-US" altLang="zh-TW" sz="1200">
                <a:latin typeface="Times New Roman" pitchFamily="18" charset="0"/>
              </a:rPr>
              <a:pPr algn="r" eaLnBrk="1" hangingPunct="1"/>
              <a:t>229</a:t>
            </a:fld>
            <a:endParaRPr lang="en-US" altLang="zh-TW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63259"/>
      </p:ext>
    </p:extLst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230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230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062186350"/>
      </p:ext>
    </p:extLst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231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231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944657354"/>
      </p:ext>
    </p:extLst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232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232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503940573"/>
      </p:ext>
    </p:extLst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233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233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244659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23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23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41323770"/>
      </p:ext>
    </p:extLst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234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234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68879402"/>
      </p:ext>
    </p:extLst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16FF2235-D0D5-4098-AEC4-80FE74BCD04D}" type="slidenum">
              <a:rPr lang="en-US" altLang="zh-TW" sz="1200" smtClean="0">
                <a:latin typeface="Arial" pitchFamily="34" charset="0"/>
              </a:rPr>
              <a:pPr/>
              <a:t>235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18637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2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86373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1B27990-37F8-4F66-B921-A7B59ADBC7D3}" type="slidenum">
              <a:rPr lang="en-US" altLang="zh-TW" sz="1200"/>
              <a:pPr algn="r" eaLnBrk="1" hangingPunct="1"/>
              <a:t>235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769288368"/>
      </p:ext>
    </p:extLst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236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236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951886796"/>
      </p:ext>
    </p:extLst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7186FAD4-4D59-4A5E-AAF7-93F582F104E2}" type="slidenum">
              <a:rPr lang="en-US" altLang="zh-TW" smtClean="0"/>
              <a:pPr eaLnBrk="1" hangingPunct="1"/>
              <a:t>237</a:t>
            </a:fld>
            <a:endParaRPr lang="en-US" altLang="zh-TW"/>
          </a:p>
        </p:txBody>
      </p:sp>
      <p:sp>
        <p:nvSpPr>
          <p:cNvPr id="31641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642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31642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3451B4DE-287C-4FCD-97AD-005607B6F4E3}" type="slidenum">
              <a:rPr lang="en-US" altLang="zh-TW" sz="1200">
                <a:latin typeface="Times New Roman" pitchFamily="18" charset="0"/>
              </a:rPr>
              <a:pPr algn="r" eaLnBrk="1" hangingPunct="1"/>
              <a:t>237</a:t>
            </a:fld>
            <a:endParaRPr lang="en-US" altLang="zh-TW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746248"/>
      </p:ext>
    </p:extLst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E03FEBF1-2D64-4E2A-A5AE-40B11DFBB0D2}" type="slidenum">
              <a:rPr lang="en-US" altLang="zh-TW" sz="1200">
                <a:latin typeface="Arial" panose="020B0604020202020204" pitchFamily="34" charset="0"/>
              </a:rPr>
              <a:pPr eaLnBrk="1" hangingPunct="1"/>
              <a:t>238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4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24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F2DDB66-F979-4A11-812B-13742E3DF137}" type="slidenum">
              <a:rPr lang="en-US" altLang="zh-TW" sz="1200"/>
              <a:pPr algn="r" eaLnBrk="1" hangingPunct="1"/>
              <a:t>238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548257226"/>
      </p:ext>
    </p:extLst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239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239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692454331"/>
      </p:ext>
    </p:extLst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240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240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505461051"/>
      </p:ext>
    </p:extLst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36C1ED3E-791B-4CF5-A5E4-767A99B122F2}" type="slidenum">
              <a:rPr lang="en-US" altLang="zh-TW" smtClean="0"/>
              <a:pPr eaLnBrk="1" hangingPunct="1"/>
              <a:t>241</a:t>
            </a:fld>
            <a:endParaRPr lang="en-US" altLang="zh-TW"/>
          </a:p>
        </p:txBody>
      </p:sp>
      <p:sp>
        <p:nvSpPr>
          <p:cNvPr id="317443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44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3174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AFE70BDF-4310-4543-82AD-FA922F627D35}" type="slidenum">
              <a:rPr lang="en-US" altLang="zh-TW" sz="1200">
                <a:latin typeface="Times New Roman" pitchFamily="18" charset="0"/>
              </a:rPr>
              <a:pPr algn="r" eaLnBrk="1" hangingPunct="1"/>
              <a:t>241</a:t>
            </a:fld>
            <a:endParaRPr lang="en-US" altLang="zh-TW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300026"/>
      </p:ext>
    </p:extLst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388A45A0-CBBE-41A5-A26D-E487868AE378}" type="slidenum">
              <a:rPr lang="en-US" altLang="zh-TW" smtClean="0"/>
              <a:pPr eaLnBrk="1" hangingPunct="1"/>
              <a:t>242</a:t>
            </a:fld>
            <a:endParaRPr lang="en-US" altLang="zh-TW"/>
          </a:p>
        </p:txBody>
      </p:sp>
      <p:sp>
        <p:nvSpPr>
          <p:cNvPr id="318467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8468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31846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CE6C41FC-ECB1-4A6F-8C6B-D58777C285D2}" type="slidenum">
              <a:rPr lang="en-US" altLang="zh-TW" sz="1200">
                <a:latin typeface="Times New Roman" pitchFamily="18" charset="0"/>
              </a:rPr>
              <a:pPr algn="r" eaLnBrk="1" hangingPunct="1"/>
              <a:t>242</a:t>
            </a:fld>
            <a:endParaRPr lang="en-US" altLang="zh-TW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23548"/>
      </p:ext>
    </p:extLst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388A45A0-CBBE-41A5-A26D-E487868AE378}" type="slidenum">
              <a:rPr lang="en-US" altLang="zh-TW" smtClean="0"/>
              <a:pPr eaLnBrk="1" hangingPunct="1"/>
              <a:t>243</a:t>
            </a:fld>
            <a:endParaRPr lang="en-US" altLang="zh-TW"/>
          </a:p>
        </p:txBody>
      </p:sp>
      <p:sp>
        <p:nvSpPr>
          <p:cNvPr id="318467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8468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31846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CE6C41FC-ECB1-4A6F-8C6B-D58777C285D2}" type="slidenum">
              <a:rPr lang="en-US" altLang="zh-TW" sz="1200">
                <a:latin typeface="Times New Roman" pitchFamily="18" charset="0"/>
              </a:rPr>
              <a:pPr algn="r" eaLnBrk="1" hangingPunct="1"/>
              <a:t>243</a:t>
            </a:fld>
            <a:endParaRPr lang="en-US" altLang="zh-TW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970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24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24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513546456"/>
      </p:ext>
    </p:extLst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投影片圖像版面配置區 1">
            <a:extLst>
              <a:ext uri="{FF2B5EF4-FFF2-40B4-BE49-F238E27FC236}">
                <a16:creationId xmlns:a16="http://schemas.microsoft.com/office/drawing/2014/main" id="{483C180D-4B49-4296-8E7C-4BABF0CF40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備忘稿版面配置區 2">
            <a:extLst>
              <a:ext uri="{FF2B5EF4-FFF2-40B4-BE49-F238E27FC236}">
                <a16:creationId xmlns:a16="http://schemas.microsoft.com/office/drawing/2014/main" id="{3BE240BB-89E9-4084-B7D7-49B1E0E863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4996" name="投影片編號版面配置區 3">
            <a:extLst>
              <a:ext uri="{FF2B5EF4-FFF2-40B4-BE49-F238E27FC236}">
                <a16:creationId xmlns:a16="http://schemas.microsoft.com/office/drawing/2014/main" id="{47E5C1CD-F03B-4BC0-A3C9-B07E1DF4596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2EAFBC9-DDB4-469A-95CD-2721B6D08631}" type="slidenum">
              <a:rPr lang="zh-TW" altLang="en-US" sz="1200"/>
              <a:pPr algn="r" eaLnBrk="1" hangingPunct="1"/>
              <a:t>245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495639285"/>
      </p:ext>
    </p:extLst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22376A25-1D66-47E9-AB0B-64B24E5FFA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8550CA5A-44B4-48FC-8806-3903D50347D2}" type="slidenum">
              <a:rPr lang="en-US" altLang="zh-TW" sz="1200">
                <a:latin typeface="Arial" panose="020B0604020202020204" pitchFamily="34" charset="0"/>
              </a:rPr>
              <a:pPr/>
              <a:t>246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92163" name="投影片圖像版面配置區 1">
            <a:extLst>
              <a:ext uri="{FF2B5EF4-FFF2-40B4-BE49-F238E27FC236}">
                <a16:creationId xmlns:a16="http://schemas.microsoft.com/office/drawing/2014/main" id="{83755220-225D-4381-B253-42F4EF044E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4" name="備忘稿版面配置區 2">
            <a:extLst>
              <a:ext uri="{FF2B5EF4-FFF2-40B4-BE49-F238E27FC236}">
                <a16:creationId xmlns:a16="http://schemas.microsoft.com/office/drawing/2014/main" id="{52AF6C05-D300-4CBD-84BA-5BBBC41E42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92165" name="投影片編號版面配置區 3">
            <a:extLst>
              <a:ext uri="{FF2B5EF4-FFF2-40B4-BE49-F238E27FC236}">
                <a16:creationId xmlns:a16="http://schemas.microsoft.com/office/drawing/2014/main" id="{22D56656-A00E-4390-A1F9-742E980B240B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D3DA564-ACD8-44FD-A3D6-B411B3EE34AC}" type="slidenum">
              <a:rPr lang="en-US" altLang="zh-TW" sz="1200"/>
              <a:pPr algn="r" eaLnBrk="1" hangingPunct="1"/>
              <a:t>246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129064827"/>
      </p:ext>
    </p:extLst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8674158E-F072-47AC-908F-C4F81DA103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97025D35-FFBC-4EED-9E9E-20212F63BE7C}" type="slidenum">
              <a:rPr lang="en-US" altLang="zh-TW" sz="1200">
                <a:latin typeface="Arial" panose="020B0604020202020204" pitchFamily="34" charset="0"/>
              </a:rPr>
              <a:pPr/>
              <a:t>247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90115" name="投影片圖像版面配置區 1">
            <a:extLst>
              <a:ext uri="{FF2B5EF4-FFF2-40B4-BE49-F238E27FC236}">
                <a16:creationId xmlns:a16="http://schemas.microsoft.com/office/drawing/2014/main" id="{A4213599-0939-48D3-912F-B7EB73648B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6" name="備忘稿版面配置區 2">
            <a:extLst>
              <a:ext uri="{FF2B5EF4-FFF2-40B4-BE49-F238E27FC236}">
                <a16:creationId xmlns:a16="http://schemas.microsoft.com/office/drawing/2014/main" id="{2158D4AE-63F4-4372-B8D4-AAD5931F06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90117" name="投影片編號版面配置區 3">
            <a:extLst>
              <a:ext uri="{FF2B5EF4-FFF2-40B4-BE49-F238E27FC236}">
                <a16:creationId xmlns:a16="http://schemas.microsoft.com/office/drawing/2014/main" id="{54C46DEA-7C41-43C1-8958-BF62135F576E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D6C2E31D-C6F0-49AD-B646-AC89937D7FD2}" type="slidenum">
              <a:rPr lang="en-US" altLang="zh-TW" sz="1200"/>
              <a:pPr algn="r" eaLnBrk="1" hangingPunct="1"/>
              <a:t>247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31138512"/>
      </p:ext>
    </p:extLst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012D5013-783F-4DE5-AAE7-8349389CE1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456B051D-B1C8-4553-A1FD-498B0078E540}" type="slidenum">
              <a:rPr lang="en-US" altLang="zh-TW" sz="1200">
                <a:latin typeface="Arial" panose="020B0604020202020204" pitchFamily="34" charset="0"/>
              </a:rPr>
              <a:pPr/>
              <a:t>248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91139" name="投影片圖像版面配置區 1">
            <a:extLst>
              <a:ext uri="{FF2B5EF4-FFF2-40B4-BE49-F238E27FC236}">
                <a16:creationId xmlns:a16="http://schemas.microsoft.com/office/drawing/2014/main" id="{F92BC49B-BF79-43EC-8D37-8DDEB9B064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0" name="備忘稿版面配置區 2">
            <a:extLst>
              <a:ext uri="{FF2B5EF4-FFF2-40B4-BE49-F238E27FC236}">
                <a16:creationId xmlns:a16="http://schemas.microsoft.com/office/drawing/2014/main" id="{3C4483B0-3AE7-411E-9349-1C21F51922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91141" name="投影片編號版面配置區 3">
            <a:extLst>
              <a:ext uri="{FF2B5EF4-FFF2-40B4-BE49-F238E27FC236}">
                <a16:creationId xmlns:a16="http://schemas.microsoft.com/office/drawing/2014/main" id="{DA7BC9E1-2648-4F37-B5BE-C933B099810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8E348FF-E44E-47D9-8E03-2C6496F5F899}" type="slidenum">
              <a:rPr lang="en-US" altLang="zh-TW" sz="1200"/>
              <a:pPr algn="r" eaLnBrk="1" hangingPunct="1"/>
              <a:t>248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525547689"/>
      </p:ext>
    </p:extLst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249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249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73440215"/>
      </p:ext>
    </p:extLst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D129475D-84F7-4BD9-B59E-321AB0507C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412B7C8-99DF-4620-989D-4A48D9B4C762}" type="slidenum">
              <a:rPr lang="en-US" altLang="zh-TW" smtClean="0"/>
              <a:pPr/>
              <a:t>250</a:t>
            </a:fld>
            <a:endParaRPr lang="en-US" altLang="zh-TW"/>
          </a:p>
        </p:txBody>
      </p:sp>
      <p:sp>
        <p:nvSpPr>
          <p:cNvPr id="45059" name="投影片圖像版面配置區 1">
            <a:extLst>
              <a:ext uri="{FF2B5EF4-FFF2-40B4-BE49-F238E27FC236}">
                <a16:creationId xmlns:a16="http://schemas.microsoft.com/office/drawing/2014/main" id="{2C8B1A4E-59E5-458F-BFF9-F56B83A368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60" name="備忘稿版面配置區 2">
            <a:extLst>
              <a:ext uri="{FF2B5EF4-FFF2-40B4-BE49-F238E27FC236}">
                <a16:creationId xmlns:a16="http://schemas.microsoft.com/office/drawing/2014/main" id="{2C37B769-DB54-4559-9807-9F1250429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45061" name="投影片編號版面配置區 3">
            <a:extLst>
              <a:ext uri="{FF2B5EF4-FFF2-40B4-BE49-F238E27FC236}">
                <a16:creationId xmlns:a16="http://schemas.microsoft.com/office/drawing/2014/main" id="{B85E7B6A-1CEE-4981-90CF-7EB1E01586C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7F848119-9A6E-4958-AF1A-A0055D56D13C}" type="slidenum">
              <a:rPr lang="en-US" altLang="zh-TW" sz="1200">
                <a:latin typeface="Times New Roman" panose="02020603050405020304" pitchFamily="18" charset="0"/>
              </a:rPr>
              <a:pPr algn="r" eaLnBrk="1" hangingPunct="1"/>
              <a:t>250</a:t>
            </a:fld>
            <a:endParaRPr lang="en-US" altLang="zh-TW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54338"/>
      </p:ext>
    </p:extLst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37861"/>
      </p:ext>
    </p:extLst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252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252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88060756"/>
      </p:ext>
    </p:extLst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253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253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751469353"/>
      </p:ext>
    </p:extLst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254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254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53366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25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25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050634601"/>
      </p:ext>
    </p:extLst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255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255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745143203"/>
      </p:ext>
    </p:extLst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256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256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374397888"/>
      </p:ext>
    </p:extLst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257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257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920035108"/>
      </p:ext>
    </p:extLst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258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258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574244156"/>
      </p:ext>
    </p:extLst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798456"/>
      </p:ext>
    </p:extLst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260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260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055315793"/>
      </p:ext>
    </p:extLst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261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261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994871839"/>
      </p:ext>
    </p:extLst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262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262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161914285"/>
      </p:ext>
    </p:extLst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263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263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255355768"/>
      </p:ext>
    </p:extLst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264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264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9303197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26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26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214416206"/>
      </p:ext>
    </p:extLst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29496C74-5CFB-4466-AF69-7577D44C7D1A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265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3686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3686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2BBF7A93-9BB3-4E2F-97E7-CDECB66FC1BB}" type="slidenum">
              <a:rPr lang="en-US" altLang="zh-TW" sz="1200"/>
              <a:pPr algn="r" eaLnBrk="1" hangingPunct="1"/>
              <a:t>265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690772248"/>
      </p:ext>
    </p:extLst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680923"/>
      </p:ext>
    </p:extLst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647136"/>
      </p:ext>
    </p:extLst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908460"/>
      </p:ext>
    </p:extLst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789071193"/>
      </p:ext>
    </p:extLst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271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271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253733869"/>
      </p:ext>
    </p:extLst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02622922"/>
      </p:ext>
    </p:extLst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830677480"/>
      </p:ext>
    </p:extLst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151121714"/>
      </p:ext>
    </p:extLst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8321655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27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27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322386412"/>
      </p:ext>
    </p:extLst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54208567"/>
      </p:ext>
    </p:extLst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73938092"/>
      </p:ext>
    </p:extLst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945129326"/>
      </p:ext>
    </p:extLst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279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279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67639153"/>
      </p:ext>
    </p:extLst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865740559"/>
      </p:ext>
    </p:extLst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967501811"/>
      </p:ext>
    </p:extLst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6512559"/>
      </p:ext>
    </p:extLst>
  </p:cSld>
  <p:clrMapOvr>
    <a:masterClrMapping/>
  </p:clrMapOvr>
</p:notes>
</file>

<file path=ppt/notesSlides/notesSlide2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30296054"/>
      </p:ext>
    </p:extLst>
  </p:cSld>
  <p:clrMapOvr>
    <a:masterClrMapping/>
  </p:clrMapOvr>
</p:notes>
</file>

<file path=ppt/notesSlides/notesSlide2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082317095"/>
      </p:ext>
    </p:extLst>
  </p:cSld>
  <p:clrMapOvr>
    <a:masterClrMapping/>
  </p:clrMapOvr>
</p:notes>
</file>

<file path=ppt/notesSlides/notesSlide2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6915226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28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28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071316612"/>
      </p:ext>
    </p:extLst>
  </p:cSld>
  <p:clrMapOvr>
    <a:masterClrMapping/>
  </p:clrMapOvr>
</p:notes>
</file>

<file path=ppt/notesSlides/notesSlide2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37372196"/>
      </p:ext>
    </p:extLst>
  </p:cSld>
  <p:clrMapOvr>
    <a:masterClrMapping/>
  </p:clrMapOvr>
</p:notes>
</file>

<file path=ppt/notesSlides/notesSlide2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54932167"/>
      </p:ext>
    </p:extLst>
  </p:cSld>
  <p:clrMapOvr>
    <a:masterClrMapping/>
  </p:clrMapOvr>
</p:notes>
</file>

<file path=ppt/notesSlides/notesSlide2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52339152"/>
      </p:ext>
    </p:extLst>
  </p:cSld>
  <p:clrMapOvr>
    <a:masterClrMapping/>
  </p:clrMapOvr>
</p:notes>
</file>

<file path=ppt/notesSlides/notesSlide2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289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289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01661391"/>
      </p:ext>
    </p:extLst>
  </p:cSld>
  <p:clrMapOvr>
    <a:masterClrMapping/>
  </p:clrMapOvr>
</p:notes>
</file>

<file path=ppt/notesSlides/notesSlide2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91929420"/>
      </p:ext>
    </p:extLst>
  </p:cSld>
  <p:clrMapOvr>
    <a:masterClrMapping/>
  </p:clrMapOvr>
</p:notes>
</file>

<file path=ppt/notesSlides/notesSlide2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99084286"/>
      </p:ext>
    </p:extLst>
  </p:cSld>
  <p:clrMapOvr>
    <a:masterClrMapping/>
  </p:clrMapOvr>
</p:notes>
</file>

<file path=ppt/notesSlides/notesSlide2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77252665"/>
      </p:ext>
    </p:extLst>
  </p:cSld>
  <p:clrMapOvr>
    <a:masterClrMapping/>
  </p:clrMapOvr>
</p:notes>
</file>

<file path=ppt/notesSlides/notesSlide2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63352924"/>
      </p:ext>
    </p:extLst>
  </p:cSld>
  <p:clrMapOvr>
    <a:masterClrMapping/>
  </p:clrMapOvr>
</p:notes>
</file>

<file path=ppt/notesSlides/notesSlide2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708143785"/>
      </p:ext>
    </p:extLst>
  </p:cSld>
  <p:clrMapOvr>
    <a:masterClrMapping/>
  </p:clrMapOvr>
</p:notes>
</file>

<file path=ppt/notesSlides/notesSlide2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3786464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dirty="0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873421897"/>
      </p:ext>
    </p:extLst>
  </p:cSld>
  <p:clrMapOvr>
    <a:masterClrMapping/>
  </p:clrMapOvr>
</p:notes>
</file>

<file path=ppt/notesSlides/notesSlide2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654523498"/>
      </p:ext>
    </p:extLst>
  </p:cSld>
  <p:clrMapOvr>
    <a:masterClrMapping/>
  </p:clrMapOvr>
</p:notes>
</file>

<file path=ppt/notesSlides/notesSlide2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583196720"/>
      </p:ext>
    </p:extLst>
  </p:cSld>
  <p:clrMapOvr>
    <a:masterClrMapping/>
  </p:clrMapOvr>
</p:notes>
</file>

<file path=ppt/notesSlides/notesSlide2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820470136"/>
      </p:ext>
    </p:extLst>
  </p:cSld>
  <p:clrMapOvr>
    <a:masterClrMapping/>
  </p:clrMapOvr>
</p:notes>
</file>

<file path=ppt/notesSlides/notesSlide2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299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299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223896141"/>
      </p:ext>
    </p:extLst>
  </p:cSld>
  <p:clrMapOvr>
    <a:masterClrMapping/>
  </p:clrMapOvr>
</p:notes>
</file>

<file path=ppt/notesSlides/notesSlide2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53967699"/>
      </p:ext>
    </p:extLst>
  </p:cSld>
  <p:clrMapOvr>
    <a:masterClrMapping/>
  </p:clrMapOvr>
</p:notes>
</file>

<file path=ppt/notesSlides/notesSlide2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848448530"/>
      </p:ext>
    </p:extLst>
  </p:cSld>
  <p:clrMapOvr>
    <a:masterClrMapping/>
  </p:clrMapOvr>
</p:notes>
</file>

<file path=ppt/notesSlides/notesSlide2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262410638"/>
      </p:ext>
    </p:extLst>
  </p:cSld>
  <p:clrMapOvr>
    <a:masterClrMapping/>
  </p:clrMapOvr>
</p:notes>
</file>

<file path=ppt/notesSlides/notesSlide2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04131355"/>
      </p:ext>
    </p:extLst>
  </p:cSld>
  <p:clrMapOvr>
    <a:masterClrMapping/>
  </p:clrMapOvr>
</p:notes>
</file>

<file path=ppt/notesSlides/notesSlide2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826616415"/>
      </p:ext>
    </p:extLst>
  </p:cSld>
  <p:clrMapOvr>
    <a:masterClrMapping/>
  </p:clrMapOvr>
</p:notes>
</file>

<file path=ppt/notesSlides/notesSlide2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8520493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30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30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183734267"/>
      </p:ext>
    </p:extLst>
  </p:cSld>
  <p:clrMapOvr>
    <a:masterClrMapping/>
  </p:clrMapOvr>
</p:notes>
</file>

<file path=ppt/notesSlides/notesSlide2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117123612"/>
      </p:ext>
    </p:extLst>
  </p:cSld>
  <p:clrMapOvr>
    <a:masterClrMapping/>
  </p:clrMapOvr>
</p:notes>
</file>

<file path=ppt/notesSlides/notesSlide2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850972377"/>
      </p:ext>
    </p:extLst>
  </p:cSld>
  <p:clrMapOvr>
    <a:masterClrMapping/>
  </p:clrMapOvr>
</p:notes>
</file>

<file path=ppt/notesSlides/notesSlide2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913351703"/>
      </p:ext>
    </p:extLst>
  </p:cSld>
  <p:clrMapOvr>
    <a:masterClrMapping/>
  </p:clrMapOvr>
</p:notes>
</file>

<file path=ppt/notesSlides/notesSlide2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309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309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317238356"/>
      </p:ext>
    </p:extLst>
  </p:cSld>
  <p:clrMapOvr>
    <a:masterClrMapping/>
  </p:clrMapOvr>
</p:notes>
</file>

<file path=ppt/notesSlides/notesSlide2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310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310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703383052"/>
      </p:ext>
    </p:extLst>
  </p:cSld>
  <p:clrMapOvr>
    <a:masterClrMapping/>
  </p:clrMapOvr>
</p:notes>
</file>

<file path=ppt/notesSlides/notesSlide2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311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311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610175946"/>
      </p:ext>
    </p:extLst>
  </p:cSld>
  <p:clrMapOvr>
    <a:masterClrMapping/>
  </p:clrMapOvr>
</p:notes>
</file>

<file path=ppt/notesSlides/notesSlide2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312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312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313575538"/>
      </p:ext>
    </p:extLst>
  </p:cSld>
  <p:clrMapOvr>
    <a:masterClrMapping/>
  </p:clrMapOvr>
</p:notes>
</file>

<file path=ppt/notesSlides/notesSlide2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9F4A60-27E2-43E9-B3CC-5DA37AE3ACB0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313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74616F-43B8-44EF-9FB1-AEDC8A5DB78B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313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55719"/>
      </p:ext>
    </p:extLst>
  </p:cSld>
  <p:clrMapOvr>
    <a:masterClrMapping/>
  </p:clrMapOvr>
</p:notes>
</file>

<file path=ppt/notesSlides/notesSlide2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9F4A60-27E2-43E9-B3CC-5DA37AE3ACB0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314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74616F-43B8-44EF-9FB1-AEDC8A5DB78B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314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097412"/>
      </p:ext>
    </p:extLst>
  </p:cSld>
  <p:clrMapOvr>
    <a:masterClrMapping/>
  </p:clrMapOvr>
</p:notes>
</file>

<file path=ppt/notesSlides/notesSlide2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9F4A60-27E2-43E9-B3CC-5DA37AE3ACB0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315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74616F-43B8-44EF-9FB1-AEDC8A5DB78B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315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3871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43274"/>
      </p:ext>
    </p:extLst>
  </p:cSld>
  <p:clrMapOvr>
    <a:masterClrMapping/>
  </p:clrMapOvr>
</p:notes>
</file>

<file path=ppt/notesSlides/notesSlide2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9F4A60-27E2-43E9-B3CC-5DA37AE3ACB0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316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74616F-43B8-44EF-9FB1-AEDC8A5DB78B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316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77769"/>
      </p:ext>
    </p:extLst>
  </p:cSld>
  <p:clrMapOvr>
    <a:masterClrMapping/>
  </p:clrMapOvr>
</p:notes>
</file>

<file path=ppt/notesSlides/notesSlide2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9F4A60-27E2-43E9-B3CC-5DA37AE3ACB0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317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74616F-43B8-44EF-9FB1-AEDC8A5DB78B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317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299304"/>
      </p:ext>
    </p:extLst>
  </p:cSld>
  <p:clrMapOvr>
    <a:masterClrMapping/>
  </p:clrMapOvr>
</p:notes>
</file>

<file path=ppt/notesSlides/notesSlide2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9F4A60-27E2-43E9-B3CC-5DA37AE3ACB0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318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74616F-43B8-44EF-9FB1-AEDC8A5DB78B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318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558697"/>
      </p:ext>
    </p:extLst>
  </p:cSld>
  <p:clrMapOvr>
    <a:masterClrMapping/>
  </p:clrMapOvr>
</p:notes>
</file>

<file path=ppt/notesSlides/notesSlide2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9F4A60-27E2-43E9-B3CC-5DA37AE3ACB0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319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74616F-43B8-44EF-9FB1-AEDC8A5DB78B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319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新細明體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77075"/>
      </p:ext>
    </p:extLst>
  </p:cSld>
  <p:clrMapOvr>
    <a:masterClrMapping/>
  </p:clrMapOvr>
</p:notes>
</file>

<file path=ppt/notesSlides/notesSlide2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5707695"/>
      </p:ext>
    </p:extLst>
  </p:cSld>
  <p:clrMapOvr>
    <a:masterClrMapping/>
  </p:clrMapOvr>
</p:notes>
</file>

<file path=ppt/notesSlides/notesSlide2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321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321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580826362"/>
      </p:ext>
    </p:extLst>
  </p:cSld>
  <p:clrMapOvr>
    <a:masterClrMapping/>
  </p:clrMapOvr>
</p:notes>
</file>

<file path=ppt/notesSlides/notesSlide2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322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322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960522890"/>
      </p:ext>
    </p:extLst>
  </p:cSld>
  <p:clrMapOvr>
    <a:masterClrMapping/>
  </p:clrMapOvr>
</p:notes>
</file>

<file path=ppt/notesSlides/notesSlide2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323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323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33433295"/>
      </p:ext>
    </p:extLst>
  </p:cSld>
  <p:clrMapOvr>
    <a:masterClrMapping/>
  </p:clrMapOvr>
</p:notes>
</file>

<file path=ppt/notesSlides/notesSlide2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324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324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309579406"/>
      </p:ext>
    </p:extLst>
  </p:cSld>
  <p:clrMapOvr>
    <a:masterClrMapping/>
  </p:clrMapOvr>
</p:notes>
</file>

<file path=ppt/notesSlides/notesSlide2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325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325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33609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0028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34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dirty="0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34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617238299"/>
      </p:ext>
    </p:extLst>
  </p:cSld>
  <p:clrMapOvr>
    <a:masterClrMapping/>
  </p:clrMapOvr>
</p:notes>
</file>

<file path=ppt/notesSlides/notesSlide3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8030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35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35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0919931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1293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37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37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7406421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38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38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2411381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85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8596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10EAD480-A6CA-4035-8091-2F8B27A75CEE}" type="slidenum">
              <a:rPr lang="zh-TW" altLang="en-US" sz="1200"/>
              <a:pPr algn="r" eaLnBrk="1" hangingPunct="1"/>
              <a:t>39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4972685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9827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41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41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604702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44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44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8310366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45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45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041619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2792588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46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46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4144910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85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8596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10EAD480-A6CA-4035-8091-2F8B27A75CEE}" type="slidenum">
              <a:rPr lang="zh-TW" altLang="en-US" sz="1200"/>
              <a:pPr algn="r" eaLnBrk="1" hangingPunct="1"/>
              <a:t>47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832903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2200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50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50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196239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09924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47DF4701-94BB-44E0-BE22-7074BD27065D}" type="slidenum">
              <a:rPr lang="zh-TW" altLang="en-US" sz="1200"/>
              <a:pPr algn="r" eaLnBrk="1" hangingPunct="1"/>
              <a:t>51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4401034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88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08900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73B33695-E58D-47C5-A9B6-E34AAB0F0C7F}" type="slidenum">
              <a:rPr lang="zh-TW" altLang="en-US" sz="1200"/>
              <a:pPr algn="r" eaLnBrk="1" hangingPunct="1"/>
              <a:t>52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9571043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36618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AB26599E-978F-40EB-8429-F8B82950B314}" type="slidenum">
              <a:rPr lang="en-US" altLang="zh-TW" sz="1200" smtClean="0">
                <a:latin typeface="Arial" pitchFamily="34" charset="0"/>
              </a:rPr>
              <a:pPr eaLnBrk="1" hangingPunct="1"/>
              <a:t>54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197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81F00B0F-75DB-41FC-884A-5E904A5F9F4F}" type="slidenum">
              <a:rPr lang="en-US" altLang="zh-TW" sz="1200">
                <a:latin typeface="Arial" pitchFamily="34" charset="0"/>
              </a:rPr>
              <a:pPr algn="r" eaLnBrk="1" hangingPunct="1"/>
              <a:t>54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19763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763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97638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53D66DF5-02DB-4894-92C8-0DE38753172A}" type="slidenum">
              <a:rPr lang="en-US" altLang="zh-TW" sz="1200"/>
              <a:pPr algn="r" eaLnBrk="1" hangingPunct="1"/>
              <a:t>54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135478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733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27332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58FE149D-69C0-45F9-A168-E5AE316CFEF9}" type="slidenum">
              <a:rPr lang="zh-TW" altLang="en-US" sz="1200"/>
              <a:pPr algn="r" eaLnBrk="1" hangingPunct="1"/>
              <a:t>55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3013531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733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27332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58FE149D-69C0-45F9-A168-E5AE316CFEF9}" type="slidenum">
              <a:rPr lang="zh-TW" altLang="en-US" sz="1200"/>
              <a:pPr algn="r" eaLnBrk="1" hangingPunct="1"/>
              <a:t>56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73490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0580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F0A0185D-249D-4DA5-876E-7DC42077BEE9}" type="slidenum">
              <a:rPr lang="en-US" altLang="zh-TW" sz="1200">
                <a:latin typeface="Arial" pitchFamily="34" charset="0"/>
              </a:rPr>
              <a:pPr algn="r" eaLnBrk="1" hangingPunct="1"/>
              <a:t>57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3961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962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23962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49B1C12D-5063-420E-9A2D-B7DBD4DFEBE2}" type="slidenum">
              <a:rPr lang="en-US" altLang="zh-TW" sz="1200"/>
              <a:pPr algn="r" eaLnBrk="1" hangingPunct="1"/>
              <a:t>57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5702414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6AC67B90-9B03-4C9D-9225-CC2575D7BA19}" type="slidenum">
              <a:rPr lang="en-US" altLang="zh-TW" sz="1200">
                <a:latin typeface="Arial" pitchFamily="34" charset="0"/>
              </a:rPr>
              <a:pPr algn="r" eaLnBrk="1" hangingPunct="1"/>
              <a:t>58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406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06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2406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36CDD2E0-C881-46B9-86CF-4B7BFB730EF1}" type="slidenum">
              <a:rPr lang="en-US" altLang="zh-TW" sz="1200"/>
              <a:pPr algn="r" eaLnBrk="1" hangingPunct="1"/>
              <a:t>58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74787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2708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60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60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1980204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61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61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12662236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62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62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1921443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63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63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5231568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64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64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79287304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96443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2F90488-4208-4694-8A64-9C5C75B2BF7E}" type="slidenum">
              <a:rPr lang="en-US" altLang="zh-TW" sz="1200" smtClean="0">
                <a:latin typeface="Arial" pitchFamily="34" charset="0"/>
              </a:rPr>
              <a:pPr/>
              <a:t>66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1504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1504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BDB5C2B-A903-4EFF-93E2-CEE99D6BF1C8}" type="slidenum">
              <a:rPr lang="en-US" altLang="zh-TW" sz="1200"/>
              <a:pPr algn="r" eaLnBrk="1" hangingPunct="1"/>
              <a:t>66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938744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7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00468089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85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8596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10EAD480-A6CA-4035-8091-2F8B27A75CEE}" type="slidenum">
              <a:rPr lang="zh-TW" altLang="en-US" sz="1200"/>
              <a:pPr algn="r" eaLnBrk="1" hangingPunct="1"/>
              <a:t>67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4410502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>
            <a:extLst>
              <a:ext uri="{FF2B5EF4-FFF2-40B4-BE49-F238E27FC236}">
                <a16:creationId xmlns:a16="http://schemas.microsoft.com/office/drawing/2014/main" id="{ED26BB33-348D-4AC0-97C6-174C7FB8CB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9D4B0ED2-DD97-4B4B-96FE-90A2DCFDE870}" type="slidenum">
              <a:rPr lang="en-US" altLang="zh-TW" sz="1200">
                <a:latin typeface="Arial" panose="020B0604020202020204" pitchFamily="34" charset="0"/>
              </a:rPr>
              <a:pPr eaLnBrk="1" hangingPunct="1"/>
              <a:t>68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79203" name="Rectangle 7">
            <a:extLst>
              <a:ext uri="{FF2B5EF4-FFF2-40B4-BE49-F238E27FC236}">
                <a16:creationId xmlns:a16="http://schemas.microsoft.com/office/drawing/2014/main" id="{DAC523BF-9F92-471A-B7AD-5BFA46D0DCE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9603D13F-D379-42F9-AD52-BA35E5892A2E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68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79204" name="投影片圖像版面配置區 1">
            <a:extLst>
              <a:ext uri="{FF2B5EF4-FFF2-40B4-BE49-F238E27FC236}">
                <a16:creationId xmlns:a16="http://schemas.microsoft.com/office/drawing/2014/main" id="{D7BEE081-36D9-408B-AB3F-2375C55994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5" name="備忘稿版面配置區 2">
            <a:extLst>
              <a:ext uri="{FF2B5EF4-FFF2-40B4-BE49-F238E27FC236}">
                <a16:creationId xmlns:a16="http://schemas.microsoft.com/office/drawing/2014/main" id="{BDCFB736-5D58-478A-B77E-54E92DD989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79206" name="投影片編號版面配置區 3">
            <a:extLst>
              <a:ext uri="{FF2B5EF4-FFF2-40B4-BE49-F238E27FC236}">
                <a16:creationId xmlns:a16="http://schemas.microsoft.com/office/drawing/2014/main" id="{D90B7E5B-9B96-4728-88B1-D103DD0DE9B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A86B709-F7BD-49CD-94CB-5E05802AF807}" type="slidenum">
              <a:rPr lang="en-US" altLang="zh-TW" sz="1200"/>
              <a:pPr algn="r" eaLnBrk="1" hangingPunct="1"/>
              <a:t>68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02753581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C057116F-C70B-4EE2-8C30-1B0F23F9DF1E}" type="slidenum">
              <a:rPr lang="en-US" altLang="zh-TW" sz="1200" smtClean="0">
                <a:latin typeface="Arial" pitchFamily="34" charset="0"/>
              </a:rPr>
              <a:pPr eaLnBrk="1" hangingPunct="1"/>
              <a:t>69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211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7EA1B1C6-F889-438E-8848-7AAC7B7299E0}" type="slidenum">
              <a:rPr lang="en-US" altLang="zh-TW" sz="1200">
                <a:latin typeface="Arial" pitchFamily="34" charset="0"/>
              </a:rPr>
              <a:pPr algn="r" eaLnBrk="1" hangingPunct="1"/>
              <a:t>69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2118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118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21190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103B373B-18D9-443A-A478-F59360799A02}" type="slidenum">
              <a:rPr lang="en-US" altLang="zh-TW" sz="1200"/>
              <a:pPr algn="r" eaLnBrk="1" hangingPunct="1"/>
              <a:t>69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615581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70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70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2638050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85189B7F-FE7B-436D-BE79-BD6CB55853FE}" type="slidenum">
              <a:rPr lang="en-US" altLang="zh-TW" sz="1200" smtClean="0">
                <a:latin typeface="Arial" pitchFamily="34" charset="0"/>
              </a:rPr>
              <a:pPr/>
              <a:t>71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222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E7F7A424-1178-47F4-9742-8654343B41E1}" type="slidenum">
              <a:rPr lang="en-US" altLang="zh-TW" sz="1200">
                <a:latin typeface="Arial" pitchFamily="34" charset="0"/>
              </a:rPr>
              <a:pPr algn="r" eaLnBrk="1" hangingPunct="1"/>
              <a:t>71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222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221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52933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投影片圖像版面配置區 1">
            <a:extLst>
              <a:ext uri="{FF2B5EF4-FFF2-40B4-BE49-F238E27FC236}">
                <a16:creationId xmlns:a16="http://schemas.microsoft.com/office/drawing/2014/main" id="{D894C556-CAE1-444D-9BE2-2703B8110A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2211" name="備忘稿版面配置區 2">
            <a:extLst>
              <a:ext uri="{FF2B5EF4-FFF2-40B4-BE49-F238E27FC236}">
                <a16:creationId xmlns:a16="http://schemas.microsoft.com/office/drawing/2014/main" id="{1834643C-D990-48DC-84F4-4C2C70B93D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22212" name="投影片編號版面配置區 3">
            <a:extLst>
              <a:ext uri="{FF2B5EF4-FFF2-40B4-BE49-F238E27FC236}">
                <a16:creationId xmlns:a16="http://schemas.microsoft.com/office/drawing/2014/main" id="{4B469908-9F11-46BD-A589-7BCB54D07B88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8F811A93-8BF7-4B01-A560-18F2D18DCC88}" type="slidenum">
              <a:rPr lang="zh-TW" altLang="en-US" sz="1200"/>
              <a:pPr algn="r" eaLnBrk="1" hangingPunct="1"/>
              <a:t>72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28430605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>
            <a:extLst>
              <a:ext uri="{FF2B5EF4-FFF2-40B4-BE49-F238E27FC236}">
                <a16:creationId xmlns:a16="http://schemas.microsoft.com/office/drawing/2014/main" id="{D6AB34E4-503D-41E4-A585-C584B67B2F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42B36B20-F0B0-48F7-9DD0-B70D0C5626B3}" type="slidenum">
              <a:rPr lang="en-US" altLang="zh-TW" sz="1200">
                <a:latin typeface="Arial" panose="020B0604020202020204" pitchFamily="34" charset="0"/>
              </a:rPr>
              <a:pPr eaLnBrk="1" hangingPunct="1"/>
              <a:t>73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223235" name="投影片圖像版面配置區 1">
            <a:extLst>
              <a:ext uri="{FF2B5EF4-FFF2-40B4-BE49-F238E27FC236}">
                <a16:creationId xmlns:a16="http://schemas.microsoft.com/office/drawing/2014/main" id="{CD05BA03-CD31-4716-A6F9-3E0F0AD85A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3236" name="備忘稿版面配置區 2">
            <a:extLst>
              <a:ext uri="{FF2B5EF4-FFF2-40B4-BE49-F238E27FC236}">
                <a16:creationId xmlns:a16="http://schemas.microsoft.com/office/drawing/2014/main" id="{A3A6BD37-FD0A-469C-AB03-EE535E240D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23237" name="投影片編號版面配置區 3">
            <a:extLst>
              <a:ext uri="{FF2B5EF4-FFF2-40B4-BE49-F238E27FC236}">
                <a16:creationId xmlns:a16="http://schemas.microsoft.com/office/drawing/2014/main" id="{13ED9815-920F-4654-B7B1-15AFD8DB82C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2DE9A2C7-B07A-470D-BBF7-228568E2AB97}" type="slidenum">
              <a:rPr lang="en-US" altLang="zh-TW" sz="1200"/>
              <a:pPr algn="r" eaLnBrk="1" hangingPunct="1"/>
              <a:t>73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18573572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43384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6784AA8F-01AC-4CFB-9BFF-29080223926D}" type="slidenum">
              <a:rPr lang="en-US" altLang="zh-TW" sz="1200">
                <a:latin typeface="Arial" pitchFamily="34" charset="0"/>
              </a:rPr>
              <a:pPr algn="r" eaLnBrk="1" hangingPunct="1"/>
              <a:t>75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2528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284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itchFamily="34" charset="0"/>
            </a:endParaRPr>
          </a:p>
        </p:txBody>
      </p:sp>
      <p:sp>
        <p:nvSpPr>
          <p:cNvPr id="22528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D8565C2C-55E1-4B97-A093-4CEB4D31D66F}" type="slidenum">
              <a:rPr lang="en-US" altLang="zh-TW" sz="1200"/>
              <a:pPr algn="r" eaLnBrk="1" hangingPunct="1"/>
              <a:t>75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06431360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76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76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060818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85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8596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10EAD480-A6CA-4035-8091-2F8B27A75CEE}" type="slidenum">
              <a:rPr lang="zh-TW" altLang="en-US" sz="1200"/>
              <a:pPr algn="r" eaLnBrk="1" hangingPunct="1"/>
              <a:t>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5128978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投影片圖像版面配置區 1">
            <a:extLst>
              <a:ext uri="{FF2B5EF4-FFF2-40B4-BE49-F238E27FC236}">
                <a16:creationId xmlns:a16="http://schemas.microsoft.com/office/drawing/2014/main" id="{9559B1BF-F220-4220-ADA6-45EEA3B515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備忘稿版面配置區 2">
            <a:extLst>
              <a:ext uri="{FF2B5EF4-FFF2-40B4-BE49-F238E27FC236}">
                <a16:creationId xmlns:a16="http://schemas.microsoft.com/office/drawing/2014/main" id="{6F1ABEBB-482B-4FD4-90C3-E793D0EDF6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44388" name="投影片編號版面配置區 3">
            <a:extLst>
              <a:ext uri="{FF2B5EF4-FFF2-40B4-BE49-F238E27FC236}">
                <a16:creationId xmlns:a16="http://schemas.microsoft.com/office/drawing/2014/main" id="{ABD80794-BEFF-42B0-8112-B9E4A390885B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A3C88E8-69B5-4A03-A608-F7946E3DAA1C}" type="slidenum">
              <a:rPr lang="zh-TW" altLang="en-US" sz="1200"/>
              <a:pPr algn="r" eaLnBrk="1" hangingPunct="1"/>
              <a:t>77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16747564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78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78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99291385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79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79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5956714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2E3A1ED7-F083-400C-B193-3500EB95158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6E4B2A25-0957-439A-B538-BABF42699E67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80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89091" name="投影片圖像版面配置區 1">
            <a:extLst>
              <a:ext uri="{FF2B5EF4-FFF2-40B4-BE49-F238E27FC236}">
                <a16:creationId xmlns:a16="http://schemas.microsoft.com/office/drawing/2014/main" id="{D75E9585-A5C2-4C79-ABFC-F8430BD3B0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2" name="備忘稿版面配置區 2">
            <a:extLst>
              <a:ext uri="{FF2B5EF4-FFF2-40B4-BE49-F238E27FC236}">
                <a16:creationId xmlns:a16="http://schemas.microsoft.com/office/drawing/2014/main" id="{7C3E7E91-8853-4BF7-A9FA-9372FBD9C9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89093" name="投影片編號版面配置區 3">
            <a:extLst>
              <a:ext uri="{FF2B5EF4-FFF2-40B4-BE49-F238E27FC236}">
                <a16:creationId xmlns:a16="http://schemas.microsoft.com/office/drawing/2014/main" id="{3C6F138D-A370-454D-ACD6-A3C3BB63B63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A878BC9C-6C07-49C3-8620-8702F2FF7C69}" type="slidenum">
              <a:rPr lang="en-US" altLang="zh-TW" sz="1200"/>
              <a:pPr algn="r" eaLnBrk="1" hangingPunct="1"/>
              <a:t>80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81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81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73118937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82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82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53390749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08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0820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0FE490DC-9621-4F3E-B007-97F8634FFB57}" type="slidenum">
              <a:rPr lang="zh-TW" altLang="en-US" sz="1200"/>
              <a:pPr algn="r" eaLnBrk="1" hangingPunct="1"/>
              <a:t>83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20924682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84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dirty="0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84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76827140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08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90820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0FE490DC-9621-4F3E-B007-97F8634FFB57}" type="slidenum">
              <a:rPr lang="zh-TW" altLang="en-US" sz="1200"/>
              <a:pPr algn="r" eaLnBrk="1" hangingPunct="1"/>
              <a:t>85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11415496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86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86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21898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9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dirty="0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8835931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28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25284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FC685BB5-0D99-4AB9-881D-52EB91558541}" type="slidenum">
              <a:rPr lang="zh-TW" altLang="en-US" sz="1200"/>
              <a:pPr algn="r" eaLnBrk="1" hangingPunct="1"/>
              <a:t>87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90312962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88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dirty="0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88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22975906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1474B037-4DB6-42E1-980B-8EB9EA9FEF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044B995-47EB-4108-8577-FD7081DFDEAE}" type="slidenum">
              <a:rPr lang="en-US" altLang="zh-TW" smtClean="0"/>
              <a:pPr>
                <a:spcBef>
                  <a:spcPct val="0"/>
                </a:spcBef>
              </a:pPr>
              <a:t>89</a:t>
            </a:fld>
            <a:endParaRPr lang="en-US" altLang="zh-TW"/>
          </a:p>
        </p:txBody>
      </p:sp>
      <p:sp>
        <p:nvSpPr>
          <p:cNvPr id="34819" name="投影片圖像版面配置區 1">
            <a:extLst>
              <a:ext uri="{FF2B5EF4-FFF2-40B4-BE49-F238E27FC236}">
                <a16:creationId xmlns:a16="http://schemas.microsoft.com/office/drawing/2014/main" id="{F135B8B1-AE0E-490C-BF16-7835244E4F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20" name="備忘稿版面配置區 2">
            <a:extLst>
              <a:ext uri="{FF2B5EF4-FFF2-40B4-BE49-F238E27FC236}">
                <a16:creationId xmlns:a16="http://schemas.microsoft.com/office/drawing/2014/main" id="{270843EB-52C7-475B-AD86-52D59E32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34821" name="投影片編號版面配置區 3">
            <a:extLst>
              <a:ext uri="{FF2B5EF4-FFF2-40B4-BE49-F238E27FC236}">
                <a16:creationId xmlns:a16="http://schemas.microsoft.com/office/drawing/2014/main" id="{99C22C50-ABD5-40BA-84AF-57F9E4F375D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53BD05E-0AFD-4F25-8416-B38463713159}" type="slidenum">
              <a:rPr lang="en-US" altLang="zh-TW"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89</a:t>
            </a:fld>
            <a:endParaRPr lang="en-US" altLang="zh-TW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51818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1474B037-4DB6-42E1-980B-8EB9EA9FEF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044B995-47EB-4108-8577-FD7081DFDEAE}" type="slidenum">
              <a:rPr lang="en-US" altLang="zh-TW" smtClean="0"/>
              <a:pPr>
                <a:spcBef>
                  <a:spcPct val="0"/>
                </a:spcBef>
              </a:pPr>
              <a:t>90</a:t>
            </a:fld>
            <a:endParaRPr lang="en-US" altLang="zh-TW"/>
          </a:p>
        </p:txBody>
      </p:sp>
      <p:sp>
        <p:nvSpPr>
          <p:cNvPr id="34819" name="投影片圖像版面配置區 1">
            <a:extLst>
              <a:ext uri="{FF2B5EF4-FFF2-40B4-BE49-F238E27FC236}">
                <a16:creationId xmlns:a16="http://schemas.microsoft.com/office/drawing/2014/main" id="{F135B8B1-AE0E-490C-BF16-7835244E4F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20" name="備忘稿版面配置區 2">
            <a:extLst>
              <a:ext uri="{FF2B5EF4-FFF2-40B4-BE49-F238E27FC236}">
                <a16:creationId xmlns:a16="http://schemas.microsoft.com/office/drawing/2014/main" id="{270843EB-52C7-475B-AD86-52D59E32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34821" name="投影片編號版面配置區 3">
            <a:extLst>
              <a:ext uri="{FF2B5EF4-FFF2-40B4-BE49-F238E27FC236}">
                <a16:creationId xmlns:a16="http://schemas.microsoft.com/office/drawing/2014/main" id="{99C22C50-ABD5-40BA-84AF-57F9E4F375D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53BD05E-0AFD-4F25-8416-B38463713159}" type="slidenum">
              <a:rPr lang="en-US" altLang="zh-TW"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90</a:t>
            </a:fld>
            <a:endParaRPr lang="en-US" altLang="zh-TW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07374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1474B037-4DB6-42E1-980B-8EB9EA9FEF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044B995-47EB-4108-8577-FD7081DFDEAE}" type="slidenum">
              <a:rPr lang="en-US" altLang="zh-TW" smtClean="0"/>
              <a:pPr>
                <a:spcBef>
                  <a:spcPct val="0"/>
                </a:spcBef>
              </a:pPr>
              <a:t>91</a:t>
            </a:fld>
            <a:endParaRPr lang="en-US" altLang="zh-TW"/>
          </a:p>
        </p:txBody>
      </p:sp>
      <p:sp>
        <p:nvSpPr>
          <p:cNvPr id="34819" name="投影片圖像版面配置區 1">
            <a:extLst>
              <a:ext uri="{FF2B5EF4-FFF2-40B4-BE49-F238E27FC236}">
                <a16:creationId xmlns:a16="http://schemas.microsoft.com/office/drawing/2014/main" id="{F135B8B1-AE0E-490C-BF16-7835244E4F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20" name="備忘稿版面配置區 2">
            <a:extLst>
              <a:ext uri="{FF2B5EF4-FFF2-40B4-BE49-F238E27FC236}">
                <a16:creationId xmlns:a16="http://schemas.microsoft.com/office/drawing/2014/main" id="{270843EB-52C7-475B-AD86-52D59E32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34821" name="投影片編號版面配置區 3">
            <a:extLst>
              <a:ext uri="{FF2B5EF4-FFF2-40B4-BE49-F238E27FC236}">
                <a16:creationId xmlns:a16="http://schemas.microsoft.com/office/drawing/2014/main" id="{99C22C50-ABD5-40BA-84AF-57F9E4F375D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53BD05E-0AFD-4F25-8416-B38463713159}" type="slidenum">
              <a:rPr lang="en-US" altLang="zh-TW"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91</a:t>
            </a:fld>
            <a:endParaRPr lang="en-US" altLang="zh-TW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99739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D129475D-84F7-4BD9-B59E-321AB0507C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412B7C8-99DF-4620-989D-4A48D9B4C762}" type="slidenum">
              <a:rPr lang="en-US" altLang="zh-TW" smtClean="0"/>
              <a:pPr/>
              <a:t>92</a:t>
            </a:fld>
            <a:endParaRPr lang="en-US" altLang="zh-TW"/>
          </a:p>
        </p:txBody>
      </p:sp>
      <p:sp>
        <p:nvSpPr>
          <p:cNvPr id="45059" name="投影片圖像版面配置區 1">
            <a:extLst>
              <a:ext uri="{FF2B5EF4-FFF2-40B4-BE49-F238E27FC236}">
                <a16:creationId xmlns:a16="http://schemas.microsoft.com/office/drawing/2014/main" id="{2C8B1A4E-59E5-458F-BFF9-F56B83A368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60" name="備忘稿版面配置區 2">
            <a:extLst>
              <a:ext uri="{FF2B5EF4-FFF2-40B4-BE49-F238E27FC236}">
                <a16:creationId xmlns:a16="http://schemas.microsoft.com/office/drawing/2014/main" id="{2C37B769-DB54-4559-9807-9F1250429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45061" name="投影片編號版面配置區 3">
            <a:extLst>
              <a:ext uri="{FF2B5EF4-FFF2-40B4-BE49-F238E27FC236}">
                <a16:creationId xmlns:a16="http://schemas.microsoft.com/office/drawing/2014/main" id="{B85E7B6A-1CEE-4981-90CF-7EB1E01586C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7F848119-9A6E-4958-AF1A-A0055D56D13C}" type="slidenum">
              <a:rPr lang="en-US" altLang="zh-TW" sz="1200">
                <a:latin typeface="Times New Roman" panose="02020603050405020304" pitchFamily="18" charset="0"/>
              </a:rPr>
              <a:pPr algn="r" eaLnBrk="1" hangingPunct="1"/>
              <a:t>92</a:t>
            </a:fld>
            <a:endParaRPr lang="en-US" altLang="zh-TW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5976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16FF2235-D0D5-4098-AEC4-80FE74BCD04D}" type="slidenum">
              <a:rPr lang="en-US" altLang="zh-TW" sz="1200" smtClean="0">
                <a:latin typeface="Arial" pitchFamily="34" charset="0"/>
              </a:rPr>
              <a:pPr/>
              <a:t>93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186371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2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186373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91B27990-37F8-4F66-B921-A7B59ADBC7D3}" type="slidenum">
              <a:rPr lang="en-US" altLang="zh-TW" sz="1200"/>
              <a:pPr algn="r" eaLnBrk="1" hangingPunct="1"/>
              <a:t>93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20177380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94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94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40996470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84639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A9F4A60-27E2-43E9-B3CC-5DA37AE3ACB0}" type="slidenum">
              <a:rPr lang="en-US" altLang="zh-TW" sz="1200" smtClean="0">
                <a:latin typeface="Arial" charset="0"/>
              </a:rPr>
              <a:pPr eaLnBrk="1" hangingPunct="1"/>
              <a:t>96</a:t>
            </a:fld>
            <a:endParaRPr lang="en-US" altLang="zh-TW" sz="1200">
              <a:latin typeface="Arial" charset="0"/>
            </a:endParaRPr>
          </a:p>
        </p:txBody>
      </p:sp>
      <p:sp>
        <p:nvSpPr>
          <p:cNvPr id="152579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80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  <p:sp>
        <p:nvSpPr>
          <p:cNvPr id="152581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74616F-43B8-44EF-9FB1-AEDC8A5DB78B}" type="slidenum">
              <a:rPr lang="en-US" altLang="zh-TW" sz="1200"/>
              <a:pPr algn="r" eaLnBrk="1" hangingPunct="1"/>
              <a:t>96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453904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10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dirty="0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10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94428928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328502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98023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fld id="{73BB0EBF-53F9-48A7-9B49-6A8371481452}" type="slidenum">
              <a:rPr lang="en-US" altLang="zh-TW" sz="1200" smtClean="0">
                <a:latin typeface="Arial" pitchFamily="34" charset="0"/>
              </a:rPr>
              <a:pPr/>
              <a:t>100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200707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/>
          </a:p>
        </p:txBody>
      </p:sp>
      <p:sp>
        <p:nvSpPr>
          <p:cNvPr id="200709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/>
            <a:fld id="{AEFE41A4-D79D-4FD4-AE2F-2A092B7E16F7}" type="slidenum">
              <a:rPr lang="en-US" altLang="zh-TW" sz="1200"/>
              <a:pPr algn="r" eaLnBrk="1" hangingPunct="1"/>
              <a:t>100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8240391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60276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77407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20138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>
            <a:extLst>
              <a:ext uri="{FF2B5EF4-FFF2-40B4-BE49-F238E27FC236}">
                <a16:creationId xmlns:a16="http://schemas.microsoft.com/office/drawing/2014/main" id="{E045D51D-0103-40CB-B5D5-BA6445D75CC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1E21475E-3617-4799-BB55-A511AC2B4A1C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105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67939" name="投影片圖像版面配置區 1">
            <a:extLst>
              <a:ext uri="{FF2B5EF4-FFF2-40B4-BE49-F238E27FC236}">
                <a16:creationId xmlns:a16="http://schemas.microsoft.com/office/drawing/2014/main" id="{7B620DEE-B38E-473A-A953-CAC4F6C822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40" name="備忘稿版面配置區 2">
            <a:extLst>
              <a:ext uri="{FF2B5EF4-FFF2-40B4-BE49-F238E27FC236}">
                <a16:creationId xmlns:a16="http://schemas.microsoft.com/office/drawing/2014/main" id="{604243D4-3154-4A13-A928-25501DC94B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67941" name="投影片編號版面配置區 3">
            <a:extLst>
              <a:ext uri="{FF2B5EF4-FFF2-40B4-BE49-F238E27FC236}">
                <a16:creationId xmlns:a16="http://schemas.microsoft.com/office/drawing/2014/main" id="{2DAE0311-23FF-427E-8689-5E8316CCDC7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09D82C62-0B18-4316-9C7F-9F187EA979AF}" type="slidenum">
              <a:rPr lang="en-US" altLang="zh-TW" sz="1200"/>
              <a:pPr algn="r" eaLnBrk="1" hangingPunct="1"/>
              <a:t>105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253085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>
            <a:extLst>
              <a:ext uri="{FF2B5EF4-FFF2-40B4-BE49-F238E27FC236}">
                <a16:creationId xmlns:a16="http://schemas.microsoft.com/office/drawing/2014/main" id="{6BBB8A0D-65A1-4F92-B8EC-7C04CA6145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BE6709F-8C22-4E83-846C-00AD890E5156}" type="slidenum">
              <a:rPr lang="en-US" altLang="zh-TW" sz="1200">
                <a:latin typeface="Arial" panose="020B0604020202020204" pitchFamily="34" charset="0"/>
              </a:rPr>
              <a:pPr algn="r" eaLnBrk="1" hangingPunct="1"/>
              <a:t>106</a:t>
            </a:fld>
            <a:endParaRPr lang="en-US" altLang="zh-TW" sz="1200">
              <a:latin typeface="Arial" panose="020B0604020202020204" pitchFamily="34" charset="0"/>
            </a:endParaRPr>
          </a:p>
        </p:txBody>
      </p:sp>
      <p:sp>
        <p:nvSpPr>
          <p:cNvPr id="168963" name="投影片圖像版面配置區 1">
            <a:extLst>
              <a:ext uri="{FF2B5EF4-FFF2-40B4-BE49-F238E27FC236}">
                <a16:creationId xmlns:a16="http://schemas.microsoft.com/office/drawing/2014/main" id="{95ADCE2F-9E7E-41BF-8015-E6CEF15A4B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8964" name="備忘稿版面配置區 2">
            <a:extLst>
              <a:ext uri="{FF2B5EF4-FFF2-40B4-BE49-F238E27FC236}">
                <a16:creationId xmlns:a16="http://schemas.microsoft.com/office/drawing/2014/main" id="{C3FA857E-B418-45E8-93A6-01B3996B1B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panose="020B0604020202020204" pitchFamily="34" charset="0"/>
            </a:endParaRPr>
          </a:p>
        </p:txBody>
      </p:sp>
      <p:sp>
        <p:nvSpPr>
          <p:cNvPr id="168965" name="投影片編號版面配置區 3">
            <a:extLst>
              <a:ext uri="{FF2B5EF4-FFF2-40B4-BE49-F238E27FC236}">
                <a16:creationId xmlns:a16="http://schemas.microsoft.com/office/drawing/2014/main" id="{8B7A7201-4212-459F-9C8C-96F4C3DA6C74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792C8327-91CE-4D6B-BEE4-08261899FEC2}" type="slidenum">
              <a:rPr lang="en-US" altLang="zh-TW" sz="1200"/>
              <a:pPr algn="r" eaLnBrk="1" hangingPunct="1"/>
              <a:t>106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33633313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投影片圖像版面配置區 1">
            <a:extLst>
              <a:ext uri="{FF2B5EF4-FFF2-40B4-BE49-F238E27FC236}">
                <a16:creationId xmlns:a16="http://schemas.microsoft.com/office/drawing/2014/main" id="{A91F2C8D-2B36-41DC-A31E-62D892DCAA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備忘稿版面配置區 2">
            <a:extLst>
              <a:ext uri="{FF2B5EF4-FFF2-40B4-BE49-F238E27FC236}">
                <a16:creationId xmlns:a16="http://schemas.microsoft.com/office/drawing/2014/main" id="{A4FF1DC3-9760-4D56-AFEA-55A54A2008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69988" name="投影片編號版面配置區 3">
            <a:extLst>
              <a:ext uri="{FF2B5EF4-FFF2-40B4-BE49-F238E27FC236}">
                <a16:creationId xmlns:a16="http://schemas.microsoft.com/office/drawing/2014/main" id="{262AEDB1-3E5A-4422-A35F-C14D689A036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81456EF1-E697-406B-B11A-919C2650CF34}" type="slidenum">
              <a:rPr lang="zh-TW" altLang="en-US" sz="1200">
                <a:latin typeface="Arial" panose="020B0604020202020204" pitchFamily="34" charset="0"/>
              </a:rPr>
              <a:pPr algn="r" eaLnBrk="1" hangingPunct="1"/>
              <a:t>107</a:t>
            </a:fld>
            <a:endParaRPr lang="en-US" altLang="zh-TW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684580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00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3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256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6818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FE56334D-4282-4D7E-A581-03098035CF7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第</a:t>
            </a:r>
            <a:fld id="{5A7BDBB2-45A3-4F8A-AD14-5B451292E72C}" type="slidenum">
              <a:rPr lang="zh-TW" altLang="en-US"/>
              <a:pPr/>
              <a:t>‹#›</a:t>
            </a:fld>
            <a:r>
              <a:rPr lang="zh-TW" altLang="en-US"/>
              <a:t>頁，共</a:t>
            </a:r>
            <a:r>
              <a:rPr lang="en-US" altLang="zh-TW"/>
              <a:t>42</a:t>
            </a:r>
            <a:r>
              <a:rPr lang="zh-TW" altLang="en-US"/>
              <a:t>頁</a:t>
            </a: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8409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081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175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791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5243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917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661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2804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524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42DEC-FA68-405F-AAD1-294EBB5F0274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D679F-E71F-4F03-A062-C04710E9DC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180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9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2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4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5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9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5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jpeg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jpeg"/><Relationship Id="rId5" Type="http://schemas.openxmlformats.org/officeDocument/2006/relationships/image" Target="../media/image160.png"/><Relationship Id="rId4" Type="http://schemas.openxmlformats.org/officeDocument/2006/relationships/image" Target="../media/image1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4" Type="http://schemas.openxmlformats.org/officeDocument/2006/relationships/image" Target="../media/image61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6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7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9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0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1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2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3.jp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1.jpe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jpe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5.jp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jpg"/><Relationship Id="rId5" Type="http://schemas.openxmlformats.org/officeDocument/2006/relationships/image" Target="../media/image183.jpg"/><Relationship Id="rId4" Type="http://schemas.openxmlformats.org/officeDocument/2006/relationships/image" Target="../media/image182.jp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3" Type="http://schemas.openxmlformats.org/officeDocument/2006/relationships/image" Target="../media/image1.png"/><Relationship Id="rId7" Type="http://schemas.openxmlformats.org/officeDocument/2006/relationships/image" Target="../media/image188.jpe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4" Type="http://schemas.openxmlformats.org/officeDocument/2006/relationships/image" Target="../media/image155.jpeg"/><Relationship Id="rId9" Type="http://schemas.openxmlformats.org/officeDocument/2006/relationships/image" Target="../media/image190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2.jpeg"/><Relationship Id="rId4" Type="http://schemas.openxmlformats.org/officeDocument/2006/relationships/image" Target="../media/image191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3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4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6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8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0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1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5.jpe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.jpeg"/><Relationship Id="rId5" Type="http://schemas.openxmlformats.org/officeDocument/2006/relationships/image" Target="../media/image203.jpeg"/><Relationship Id="rId4" Type="http://schemas.openxmlformats.org/officeDocument/2006/relationships/image" Target="../media/image202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8.jpeg"/><Relationship Id="rId4" Type="http://schemas.openxmlformats.org/officeDocument/2006/relationships/image" Target="../media/image207.jpe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jpeg"/><Relationship Id="rId3" Type="http://schemas.openxmlformats.org/officeDocument/2006/relationships/image" Target="../media/image1.png"/><Relationship Id="rId7" Type="http://schemas.openxmlformats.org/officeDocument/2006/relationships/image" Target="../media/image212.jp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1.jpeg"/><Relationship Id="rId5" Type="http://schemas.openxmlformats.org/officeDocument/2006/relationships/image" Target="../media/image210.jpeg"/><Relationship Id="rId4" Type="http://schemas.openxmlformats.org/officeDocument/2006/relationships/image" Target="../media/image209.png"/><Relationship Id="rId9" Type="http://schemas.openxmlformats.org/officeDocument/2006/relationships/image" Target="../media/image61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7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8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3.jpe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2.jpeg"/><Relationship Id="rId5" Type="http://schemas.openxmlformats.org/officeDocument/2006/relationships/image" Target="../media/image221.jpeg"/><Relationship Id="rId4" Type="http://schemas.openxmlformats.org/officeDocument/2006/relationships/image" Target="../media/image220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4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193.jpe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8.jpeg"/><Relationship Id="rId5" Type="http://schemas.openxmlformats.org/officeDocument/2006/relationships/image" Target="../media/image227.jpeg"/><Relationship Id="rId4" Type="http://schemas.openxmlformats.org/officeDocument/2006/relationships/image" Target="../media/image226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9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0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4.jpe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3.jpeg"/><Relationship Id="rId5" Type="http://schemas.openxmlformats.org/officeDocument/2006/relationships/image" Target="../media/image232.jpeg"/><Relationship Id="rId4" Type="http://schemas.openxmlformats.org/officeDocument/2006/relationships/image" Target="../media/image231.jpe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7.jpeg"/><Relationship Id="rId5" Type="http://schemas.openxmlformats.org/officeDocument/2006/relationships/image" Target="../media/image236.jpeg"/><Relationship Id="rId4" Type="http://schemas.openxmlformats.org/officeDocument/2006/relationships/image" Target="../media/image235.jpe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9.jpeg"/><Relationship Id="rId4" Type="http://schemas.openxmlformats.org/officeDocument/2006/relationships/image" Target="../media/image238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1.jpeg"/><Relationship Id="rId4" Type="http://schemas.openxmlformats.org/officeDocument/2006/relationships/image" Target="../media/image2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3.jpeg"/><Relationship Id="rId4" Type="http://schemas.openxmlformats.org/officeDocument/2006/relationships/image" Target="../media/image242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5.jpeg"/><Relationship Id="rId4" Type="http://schemas.openxmlformats.org/officeDocument/2006/relationships/image" Target="../media/image244.jpe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7.jpeg"/><Relationship Id="rId4" Type="http://schemas.openxmlformats.org/officeDocument/2006/relationships/image" Target="../media/image246.jpe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5.jpeg"/><Relationship Id="rId5" Type="http://schemas.openxmlformats.org/officeDocument/2006/relationships/image" Target="../media/image249.jpeg"/><Relationship Id="rId4" Type="http://schemas.openxmlformats.org/officeDocument/2006/relationships/image" Target="../media/image248.jpe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1.png"/><Relationship Id="rId4" Type="http://schemas.openxmlformats.org/officeDocument/2006/relationships/image" Target="../media/image250.jpe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3.jpeg"/><Relationship Id="rId4" Type="http://schemas.openxmlformats.org/officeDocument/2006/relationships/image" Target="../media/image252.jpe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5.jpeg"/><Relationship Id="rId4" Type="http://schemas.openxmlformats.org/officeDocument/2006/relationships/image" Target="../media/image254.jpe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6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7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8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0.png"/><Relationship Id="rId4" Type="http://schemas.openxmlformats.org/officeDocument/2006/relationships/image" Target="../media/image259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9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1.jpe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3.jpeg"/><Relationship Id="rId4" Type="http://schemas.openxmlformats.org/officeDocument/2006/relationships/image" Target="../media/image2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5.jpeg"/><Relationship Id="rId4" Type="http://schemas.openxmlformats.org/officeDocument/2006/relationships/image" Target="../media/image264.jpe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6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9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8.jpeg"/><Relationship Id="rId4" Type="http://schemas.openxmlformats.org/officeDocument/2006/relationships/image" Target="../media/image267.jpe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9.jpe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1.jpe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2.pn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4.gif"/><Relationship Id="rId4" Type="http://schemas.openxmlformats.org/officeDocument/2006/relationships/image" Target="../media/image273.png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5.png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6.jpeg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0.png"/><Relationship Id="rId4" Type="http://schemas.openxmlformats.org/officeDocument/2006/relationships/image" Target="../media/image259.png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7.jpe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9.png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8.png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0.png"/><Relationship Id="rId4" Type="http://schemas.openxmlformats.org/officeDocument/2006/relationships/image" Target="../media/image259.png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9.png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0.jpeg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3.png"/><Relationship Id="rId4" Type="http://schemas.openxmlformats.org/officeDocument/2006/relationships/image" Target="../media/image282.png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9.png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5.jpeg"/><Relationship Id="rId4" Type="http://schemas.openxmlformats.org/officeDocument/2006/relationships/image" Target="../media/image284.jpeg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02.xml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0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7.jpeg"/><Relationship Id="rId4" Type="http://schemas.openxmlformats.org/officeDocument/2006/relationships/image" Target="../media/image286.jpeg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04.xml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jpeg"/><Relationship Id="rId13" Type="http://schemas.openxmlformats.org/officeDocument/2006/relationships/image" Target="../media/image297.jpeg"/><Relationship Id="rId3" Type="http://schemas.openxmlformats.org/officeDocument/2006/relationships/image" Target="../media/image281.png"/><Relationship Id="rId7" Type="http://schemas.openxmlformats.org/officeDocument/2006/relationships/image" Target="../media/image291.jpeg"/><Relationship Id="rId12" Type="http://schemas.openxmlformats.org/officeDocument/2006/relationships/image" Target="../media/image296.jpeg"/><Relationship Id="rId2" Type="http://schemas.openxmlformats.org/officeDocument/2006/relationships/notesSlide" Target="../notesSlides/notesSlide20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jpeg"/><Relationship Id="rId11" Type="http://schemas.openxmlformats.org/officeDocument/2006/relationships/image" Target="../media/image295.jpeg"/><Relationship Id="rId5" Type="http://schemas.openxmlformats.org/officeDocument/2006/relationships/image" Target="../media/image289.jpeg"/><Relationship Id="rId10" Type="http://schemas.openxmlformats.org/officeDocument/2006/relationships/image" Target="../media/image294.jpeg"/><Relationship Id="rId4" Type="http://schemas.openxmlformats.org/officeDocument/2006/relationships/image" Target="../media/image288.jpeg"/><Relationship Id="rId9" Type="http://schemas.openxmlformats.org/officeDocument/2006/relationships/image" Target="../media/image29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8.jpeg"/><Relationship Id="rId4" Type="http://schemas.openxmlformats.org/officeDocument/2006/relationships/image" Target="../media/image290.jpeg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9.jpeg"/><Relationship Id="rId4" Type="http://schemas.openxmlformats.org/officeDocument/2006/relationships/image" Target="../media/image294.jpeg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6.jpe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0.jpeg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1.png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1.xml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2.jpeg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2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3.pn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2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5.png"/><Relationship Id="rId4" Type="http://schemas.openxmlformats.org/officeDocument/2006/relationships/image" Target="../media/image304.png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tif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9.png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png"/><Relationship Id="rId7" Type="http://schemas.openxmlformats.org/officeDocument/2006/relationships/image" Target="../media/image311.jpeg"/><Relationship Id="rId2" Type="http://schemas.openxmlformats.org/officeDocument/2006/relationships/notesSlide" Target="../notesSlides/notesSlide2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0.jpeg"/><Relationship Id="rId5" Type="http://schemas.openxmlformats.org/officeDocument/2006/relationships/image" Target="../media/image309.jpeg"/><Relationship Id="rId4" Type="http://schemas.openxmlformats.org/officeDocument/2006/relationships/image" Target="../media/image308.jpeg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2.jpeg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3.jpeg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jpe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notesSlide" Target="../notesSlides/notesSlide2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7.png"/><Relationship Id="rId4" Type="http://schemas.openxmlformats.org/officeDocument/2006/relationships/image" Target="../media/image316.png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notesSlide" Target="../notesSlides/notesSlide2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8.png"/></Relationships>
</file>

<file path=ppt/slides/_rels/slide2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3" Type="http://schemas.openxmlformats.org/officeDocument/2006/relationships/image" Target="../media/image315.png"/><Relationship Id="rId7" Type="http://schemas.openxmlformats.org/officeDocument/2006/relationships/image" Target="../media/image322.png"/><Relationship Id="rId2" Type="http://schemas.openxmlformats.org/officeDocument/2006/relationships/notesSlide" Target="../notesSlides/notesSlide2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1.png"/><Relationship Id="rId5" Type="http://schemas.openxmlformats.org/officeDocument/2006/relationships/image" Target="../media/image320.png"/><Relationship Id="rId4" Type="http://schemas.openxmlformats.org/officeDocument/2006/relationships/image" Target="../media/image319.png"/></Relationships>
</file>

<file path=ppt/slides/_rels/slide2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3" Type="http://schemas.openxmlformats.org/officeDocument/2006/relationships/image" Target="../media/image315.png"/><Relationship Id="rId7" Type="http://schemas.openxmlformats.org/officeDocument/2006/relationships/image" Target="../media/image327.png"/><Relationship Id="rId2" Type="http://schemas.openxmlformats.org/officeDocument/2006/relationships/notesSlide" Target="../notesSlides/notesSlide2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6.png"/><Relationship Id="rId5" Type="http://schemas.openxmlformats.org/officeDocument/2006/relationships/image" Target="../media/image325.png"/><Relationship Id="rId4" Type="http://schemas.openxmlformats.org/officeDocument/2006/relationships/image" Target="../media/image324.png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0.png"/><Relationship Id="rId4" Type="http://schemas.openxmlformats.org/officeDocument/2006/relationships/image" Target="../media/image32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tif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5.xml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1.png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7.xml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5.jpg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2.png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3.jpeg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4.jpg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2.xml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6.jpeg"/><Relationship Id="rId4" Type="http://schemas.openxmlformats.org/officeDocument/2006/relationships/image" Target="../media/image335.jpeg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8.jpeg"/><Relationship Id="rId4" Type="http://schemas.openxmlformats.org/officeDocument/2006/relationships/image" Target="../media/image3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tif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png"/><Relationship Id="rId4" Type="http://schemas.openxmlformats.org/officeDocument/2006/relationships/image" Target="../media/image339.jpeg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png"/></Relationships>
</file>

<file path=ppt/slides/_rels/slide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0.png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2.jpeg"/><Relationship Id="rId4" Type="http://schemas.openxmlformats.org/officeDocument/2006/relationships/image" Target="../media/image341.jpeg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3.png"/></Relationships>
</file>

<file path=ppt/slides/_rels/slide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0.xml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notesSlide" Target="../notesSlides/notesSlide2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5.jpeg"/><Relationship Id="rId4" Type="http://schemas.openxmlformats.org/officeDocument/2006/relationships/image" Target="../media/image344.jpeg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notesSlide" Target="../notesSlides/notesSlide2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6.jpeg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7.jpeg"/><Relationship Id="rId2" Type="http://schemas.openxmlformats.org/officeDocument/2006/relationships/image" Target="../media/image315.png"/><Relationship Id="rId1" Type="http://schemas.openxmlformats.org/officeDocument/2006/relationships/slideLayout" Target="../slideLayouts/slideLayout1.xml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7" Type="http://schemas.openxmlformats.org/officeDocument/2006/relationships/image" Target="../media/image350.jpeg"/><Relationship Id="rId2" Type="http://schemas.openxmlformats.org/officeDocument/2006/relationships/notesSlide" Target="../notesSlides/notesSlide2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9.png"/><Relationship Id="rId5" Type="http://schemas.openxmlformats.org/officeDocument/2006/relationships/hyperlink" Target="https://www.youtube.com/watch?v=8MU7MxvHW5w" TargetMode="External"/><Relationship Id="rId4" Type="http://schemas.openxmlformats.org/officeDocument/2006/relationships/image" Target="../media/image3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tif"/></Relationships>
</file>

<file path=ppt/slides/_rels/slide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1.jpeg"/></Relationships>
</file>

<file path=ppt/slides/_rels/slide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5.png"/><Relationship Id="rId2" Type="http://schemas.openxmlformats.org/officeDocument/2006/relationships/notesSlide" Target="../notesSlides/notesSlide2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4.png"/><Relationship Id="rId5" Type="http://schemas.openxmlformats.org/officeDocument/2006/relationships/image" Target="../media/image353.png"/><Relationship Id="rId4" Type="http://schemas.openxmlformats.org/officeDocument/2006/relationships/image" Target="../media/image352.png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7.jpeg"/><Relationship Id="rId4" Type="http://schemas.openxmlformats.org/officeDocument/2006/relationships/image" Target="../media/image356.png"/></Relationships>
</file>

<file path=ppt/slides/_rels/slide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8.png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9.png"/></Relationships>
</file>

<file path=ppt/slides/_rels/slide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0.png"/></Relationships>
</file>

<file path=ppt/slides/_rels/slide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1.png"/></Relationships>
</file>

<file path=ppt/slides/_rels/slide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2.png"/></Relationships>
</file>

<file path=ppt/slides/_rels/slide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3.png"/></Relationships>
</file>

<file path=ppt/slides/_rels/slide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tif"/><Relationship Id="rId4" Type="http://schemas.openxmlformats.org/officeDocument/2006/relationships/image" Target="../media/image43.tiff"/></Relationships>
</file>

<file path=ppt/slides/_rels/slide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5.png"/></Relationships>
</file>

<file path=ppt/slides/_rels/slide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7.jpeg"/><Relationship Id="rId5" Type="http://schemas.openxmlformats.org/officeDocument/2006/relationships/image" Target="../media/image237.jpeg"/><Relationship Id="rId4" Type="http://schemas.openxmlformats.org/officeDocument/2006/relationships/image" Target="../media/image366.png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8.png"/></Relationships>
</file>

<file path=ppt/slides/_rels/slide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9.png"/></Relationships>
</file>

<file path=ppt/slides/_rels/slide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0.png"/></Relationships>
</file>

<file path=ppt/slides/_rels/slide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1.png"/></Relationships>
</file>

<file path=ppt/slides/_rels/slide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2.png"/></Relationships>
</file>

<file path=ppt/slides/_rels/slide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3.png"/></Relationships>
</file>

<file path=ppt/slides/_rels/slide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4.png"/></Relationships>
</file>

<file path=ppt/slides/_rels/slide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6.png"/></Relationships>
</file>

<file path=ppt/slides/_rels/slide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7.png"/></Relationships>
</file>

<file path=ppt/slides/_rels/slide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8.png"/></Relationships>
</file>

<file path=ppt/slides/_rels/slide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9.png"/></Relationships>
</file>

<file path=ppt/slides/_rels/slide2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0.png"/></Relationships>
</file>

<file path=ppt/slides/_rels/slide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6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1.png"/></Relationships>
</file>

<file path=ppt/slides/_rels/slide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2.png"/></Relationships>
</file>

<file path=ppt/slides/_rels/slide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3.png"/></Relationships>
</file>

<file path=ppt/slides/_rels/slide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4.png"/></Relationships>
</file>

<file path=ppt/slides/_rels/slide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6.png"/></Relationships>
</file>

<file path=ppt/slides/_rels/slide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7.png"/></Relationships>
</file>

<file path=ppt/slides/_rels/slide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8.png"/></Relationships>
</file>

<file path=ppt/slides/_rels/slide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9.png"/></Relationships>
</file>

<file path=ppt/slides/_rels/slide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0.png"/></Relationships>
</file>

<file path=ppt/slides/_rels/slide3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1.png"/></Relationships>
</file>

<file path=ppt/slides/_rels/slide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8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2.png"/></Relationships>
</file>

<file path=ppt/slides/_rels/slide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8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3.png"/></Relationships>
</file>

<file path=ppt/slides/_rels/slide3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8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4.png"/></Relationships>
</file>

<file path=ppt/slides/_rels/slide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8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8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6.png"/></Relationships>
</file>

<file path=ppt/slides/_rels/slide3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8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7.png"/></Relationships>
</file>

<file path=ppt/slides/_rels/slide3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8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8.png"/></Relationships>
</file>

<file path=ppt/slides/_rels/slide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9.png"/></Relationships>
</file>

<file path=ppt/slides/_rels/slide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0.png"/></Relationships>
</file>

<file path=ppt/slides/_rels/slide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1.png"/></Relationships>
</file>

<file path=ppt/slides/_rels/slide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2.png"/></Relationships>
</file>

<file path=ppt/slides/_rels/slide3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3.png"/></Relationships>
</file>

<file path=ppt/slides/_rels/slide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4.png"/></Relationships>
</file>

<file path=ppt/slides/_rels/slide3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6.png"/></Relationships>
</file>

<file path=ppt/slides/_rels/slide3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9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7.png"/></Relationships>
</file>

<file path=ppt/slides/_rels/slide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9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8.png"/></Relationships>
</file>

<file path=ppt/slides/_rels/slide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9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9.png"/></Relationships>
</file>

<file path=ppt/slides/_rels/slide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0.png"/></Relationships>
</file>

<file path=ppt/slides/_rels/slide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png"/><Relationship Id="rId2" Type="http://schemas.openxmlformats.org/officeDocument/2006/relationships/notesSlide" Target="../notesSlides/notesSlide29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2.png"/></Relationships>
</file>

<file path=ppt/slides/_rels/slide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notesSlide" Target="../notesSlides/notesSlide30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3.jpeg"/></Relationships>
</file>

<file path=ppt/slides/_rels/slide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1.png"/><Relationship Id="rId7" Type="http://schemas.openxmlformats.org/officeDocument/2006/relationships/image" Target="../media/image97.jpeg"/><Relationship Id="rId12" Type="http://schemas.openxmlformats.org/officeDocument/2006/relationships/image" Target="../media/image10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11" Type="http://schemas.openxmlformats.org/officeDocument/2006/relationships/image" Target="../media/image101.jpeg"/><Relationship Id="rId5" Type="http://schemas.openxmlformats.org/officeDocument/2006/relationships/image" Target="../media/image95.jpeg"/><Relationship Id="rId10" Type="http://schemas.openxmlformats.org/officeDocument/2006/relationships/image" Target="../media/image100.jpeg"/><Relationship Id="rId4" Type="http://schemas.openxmlformats.org/officeDocument/2006/relationships/image" Target="../media/image94.jpeg"/><Relationship Id="rId9" Type="http://schemas.openxmlformats.org/officeDocument/2006/relationships/image" Target="../media/image99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hyperlink" Target="http://www.moe.gov.sg/education/syllabuses/" TargetMode="Externa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gbjc.bnup.com.cn/newsmore.cfm?sSnom=WXDG" TargetMode="External"/><Relationship Id="rId5" Type="http://schemas.openxmlformats.org/officeDocument/2006/relationships/hyperlink" Target="http://www.edb.gov.hk/index.aspx?nodeID=2879&amp;langno=2" TargetMode="External"/><Relationship Id="rId4" Type="http://schemas.openxmlformats.org/officeDocument/2006/relationships/hyperlink" Target="http://teach.eje.edu.tw/9CC/index.php" TargetMode="Externa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wmf"/><Relationship Id="rId4" Type="http://schemas.openxmlformats.org/officeDocument/2006/relationships/image" Target="../media/image118.w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jpeg"/><Relationship Id="rId5" Type="http://schemas.openxmlformats.org/officeDocument/2006/relationships/image" Target="../media/image53.png"/><Relationship Id="rId4" Type="http://schemas.openxmlformats.org/officeDocument/2006/relationships/image" Target="../media/image12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microsoft.com/office/2007/relationships/hdphoto" Target="../media/hdphoto1.wdp"/><Relationship Id="rId4" Type="http://schemas.openxmlformats.org/officeDocument/2006/relationships/image" Target="../media/image12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5527995-475A-46E6-A7C1-1593975D2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099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5"/>
            <a:ext cx="6400800" cy="17526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101" name="Picture 6" descr="DSC_76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" r="-40"/>
          <a:stretch>
            <a:fillRect/>
          </a:stretch>
        </p:blipFill>
        <p:spPr bwMode="auto">
          <a:xfrm>
            <a:off x="0" y="-28576"/>
            <a:ext cx="9150350" cy="649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89F3386E-7C90-4274-913A-933876F39C32}"/>
              </a:ext>
            </a:extLst>
          </p:cNvPr>
          <p:cNvSpPr txBox="1"/>
          <p:nvPr/>
        </p:nvSpPr>
        <p:spPr>
          <a:xfrm>
            <a:off x="685800" y="1062728"/>
            <a:ext cx="7870371" cy="62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4400"/>
              </a:lnSpc>
            </a:pP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2021/Q1.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學校治理設計營</a:t>
            </a: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-6351" y="155168"/>
            <a:ext cx="9144000" cy="10926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7800"/>
              </a:lnSpc>
              <a:defRPr/>
            </a:pPr>
            <a:r>
              <a:rPr lang="zh-TW" altLang="en-US" sz="7200" b="1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創新教育  定義未來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00DFD5D-58B9-4F61-9E1B-A35B3E71BADA}"/>
              </a:ext>
            </a:extLst>
          </p:cNvPr>
          <p:cNvSpPr txBox="1"/>
          <p:nvPr/>
        </p:nvSpPr>
        <p:spPr>
          <a:xfrm>
            <a:off x="7597365" y="6145690"/>
            <a:ext cx="13244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THE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ONE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校長學校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5E9E540-E5E3-40C4-9C03-50B3BA8822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292" y="5073053"/>
            <a:ext cx="1095747" cy="109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50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610551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不被認同的願景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036" name="Picture 12" descr="元智大學Yuan Ze University - 【鏡在咫尺—紀錄片•星期四•元智】本學期最後兩場12/6 (四) 18:30《大溪之寶 》放映暨吳乙峰導演座談會">
            <a:extLst>
              <a:ext uri="{FF2B5EF4-FFF2-40B4-BE49-F238E27FC236}">
                <a16:creationId xmlns:a16="http://schemas.microsoft.com/office/drawing/2014/main" id="{7A900F94-DFC5-47CA-A5E8-576D35D2F0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8" t="24651" r="28741" b="44341"/>
          <a:stretch/>
        </p:blipFill>
        <p:spPr bwMode="auto">
          <a:xfrm>
            <a:off x="2540237" y="1893445"/>
            <a:ext cx="4063524" cy="396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796842"/>
      </p:ext>
    </p:extLst>
  </p:cSld>
  <p:clrMapOvr>
    <a:masterClrMapping/>
  </p:clrMapOvr>
  <p:transition spd="slow" advClick="0" advTm="0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866CB16-650B-4CC7-8EB6-A8D8C7DEC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9700" y="1623898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討論三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0" y="3773476"/>
            <a:ext cx="9144000" cy="13747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9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建築空間設計</a:t>
            </a:r>
            <a:endParaRPr lang="en-US" altLang="zh-TW" sz="9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4728548"/>
      </p:ext>
    </p:extLst>
  </p:cSld>
  <p:clrMapOvr>
    <a:masterClrMapping/>
  </p:clrMapOvr>
  <p:transition spd="slow" advClick="0" advTm="0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F1C78DC7-62B5-4522-A1A0-A7FFC85187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195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5"/>
            <a:ext cx="6400800" cy="17526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197" name="Picture 2" descr="目前顯示的是「105-1115-校景03.JPG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413" b="360"/>
          <a:stretch>
            <a:fillRect/>
          </a:stretch>
        </p:blipFill>
        <p:spPr bwMode="auto">
          <a:xfrm>
            <a:off x="0" y="-34925"/>
            <a:ext cx="9144000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AD8C60C9-F8C4-44C5-ACDA-41A0D4BE65B8}"/>
              </a:ext>
            </a:extLst>
          </p:cNvPr>
          <p:cNvSpPr/>
          <p:nvPr/>
        </p:nvSpPr>
        <p:spPr>
          <a:xfrm>
            <a:off x="6327228" y="84864"/>
            <a:ext cx="2310410" cy="914400"/>
          </a:xfrm>
          <a:prstGeom prst="ellipse">
            <a:avLst/>
          </a:prstGeom>
          <a:solidFill>
            <a:srgbClr val="ED7D31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柑園國中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23BDCA2-914A-481E-ACB9-DAAA417F7AA8}"/>
              </a:ext>
            </a:extLst>
          </p:cNvPr>
          <p:cNvSpPr txBox="1"/>
          <p:nvPr/>
        </p:nvSpPr>
        <p:spPr>
          <a:xfrm>
            <a:off x="5864041" y="1084128"/>
            <a:ext cx="323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獨特基因  一脈相傳</a:t>
            </a:r>
          </a:p>
        </p:txBody>
      </p:sp>
    </p:spTree>
    <p:extLst>
      <p:ext uri="{BB962C8B-B14F-4D97-AF65-F5344CB8AC3E}">
        <p14:creationId xmlns:p14="http://schemas.microsoft.com/office/powerpoint/2010/main" val="18834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352CC2C-8436-4E2C-BF1E-43E65DCEFC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26112"/>
            <a:ext cx="9144000" cy="6910223"/>
          </a:xfrm>
          <a:prstGeom prst="rect">
            <a:avLst/>
          </a:prstGeom>
        </p:spPr>
      </p:pic>
      <p:pic>
        <p:nvPicPr>
          <p:cNvPr id="16391" name="圖片 18" descr="簡學義，“台北市立美術館 西南入口增建”作品的設計師；&#10;畢業於東海大學建築系，他的建築思想，近年受到東方哲學很深的影響，&#10;被認為是“人文的低限主義”與“自然的素樸主義”....&#10;在此一階段的代表作品，有“鶯歌陶瓷博物館”，還有“宜蘭二二八紀念碑”。&#10;他認為“形式就像我們心靈的一艘船，而生命超越了身體的需要，&#10;生命的目標是要滿足我們精神需求”，.....&#10;至於他的設計目標則是：“創造一個可以淨化心靈的空間”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9"/>
          <a:stretch>
            <a:fillRect/>
          </a:stretch>
        </p:blipFill>
        <p:spPr bwMode="auto">
          <a:xfrm>
            <a:off x="4025900" y="0"/>
            <a:ext cx="4955073" cy="626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CCDAE748-AD8C-4EA7-AC25-215B9F3FB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27" y="2714041"/>
            <a:ext cx="4157046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夢想落土</a:t>
            </a:r>
            <a:endParaRPr lang="en-US" altLang="zh-TW" sz="6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5189248"/>
      </p:ext>
    </p:extLst>
  </p:cSld>
  <p:clrMapOvr>
    <a:masterClrMapping/>
  </p:clrMapOvr>
  <p:transition spd="slow" advClick="0" advTm="0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91127CC-A3A2-491B-AB84-2550C9DCA9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26112"/>
            <a:ext cx="9144000" cy="6910223"/>
          </a:xfrm>
          <a:prstGeom prst="rect">
            <a:avLst/>
          </a:prstGeom>
        </p:spPr>
      </p:pic>
      <p:pic>
        <p:nvPicPr>
          <p:cNvPr id="17414" name="Picture 12" descr="http://5.blog.xuite.net/5/7/c/2/15013783/blog_543687/txt/40846741/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992"/>
            <a:ext cx="9140826" cy="647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9E1D2B0D-84DE-48DC-A62A-3DBB85445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001" y="5244877"/>
            <a:ext cx="4534305" cy="1047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48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鶯歌陶瓷博物館</a:t>
            </a:r>
            <a:endParaRPr lang="en-US" altLang="zh-TW" sz="48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022120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B7F39D8B-6420-48A3-9E75-7BFD993AA4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26112"/>
            <a:ext cx="9144000" cy="6910223"/>
          </a:xfrm>
          <a:prstGeom prst="rect">
            <a:avLst/>
          </a:prstGeom>
        </p:spPr>
      </p:pic>
      <p:pic>
        <p:nvPicPr>
          <p:cNvPr id="18438" name="Picture 2" descr="http://a.bbkz.net/forum/attachment.php?attachmentid=756374&amp;thumb=1&amp;d=135728155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88"/>
            <a:ext cx="9147175" cy="6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CAAFA549-BEA2-4620-934C-9535210B0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58" y="357616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臺灣歷史博物館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270046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23839787-957B-49BF-BCFA-FE1703C63C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8436" name="Rectangle 3">
            <a:extLst>
              <a:ext uri="{FF2B5EF4-FFF2-40B4-BE49-F238E27FC236}">
                <a16:creationId xmlns:a16="http://schemas.microsoft.com/office/drawing/2014/main" id="{BA01691C-701E-4D27-8C38-66A94C288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18439" name="Picture 2" descr="http://magz.roodo.com/article_img/1515_img_max04868c4f.jpg">
            <a:extLst>
              <a:ext uri="{FF2B5EF4-FFF2-40B4-BE49-F238E27FC236}">
                <a16:creationId xmlns:a16="http://schemas.microsoft.com/office/drawing/2014/main" id="{3170E3F2-5063-4370-AE66-85DBBBCA91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9"/>
          <a:stretch/>
        </p:blipFill>
        <p:spPr bwMode="auto">
          <a:xfrm>
            <a:off x="-3175" y="6351"/>
            <a:ext cx="9144000" cy="630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 Box 33">
            <a:extLst>
              <a:ext uri="{FF2B5EF4-FFF2-40B4-BE49-F238E27FC236}">
                <a16:creationId xmlns:a16="http://schemas.microsoft.com/office/drawing/2014/main" id="{89E53D12-B5AB-402F-819B-4CCE50B5C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3838" y="5661025"/>
            <a:ext cx="19764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zh-TW" altLang="en-US" sz="2800" dirty="0">
                <a:solidFill>
                  <a:schemeClr val="bg1"/>
                </a:solidFill>
                <a:latin typeface="+mj-ea"/>
                <a:ea typeface="+mj-ea"/>
                <a:cs typeface="華康中黑體" pitchFamily="49" charset="-120"/>
              </a:rPr>
              <a:t>安藤忠雄</a:t>
            </a:r>
          </a:p>
        </p:txBody>
      </p:sp>
    </p:spTree>
    <p:extLst>
      <p:ext uri="{BB962C8B-B14F-4D97-AF65-F5344CB8AC3E}">
        <p14:creationId xmlns:p14="http://schemas.microsoft.com/office/powerpoint/2010/main" val="2602452607"/>
      </p:ext>
    </p:extLst>
  </p:cSld>
  <p:clrMapOvr>
    <a:masterClrMapping/>
  </p:clrMapOvr>
  <p:transition spd="slow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0FD7729-8BE5-46E2-BE7A-CEDE32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1" y="-11824"/>
            <a:ext cx="9143999" cy="6881648"/>
          </a:xfrm>
          <a:prstGeom prst="rect">
            <a:avLst/>
          </a:prstGeom>
        </p:spPr>
      </p:pic>
      <p:pic>
        <p:nvPicPr>
          <p:cNvPr id="19463" name="Picture 19">
            <a:extLst>
              <a:ext uri="{FF2B5EF4-FFF2-40B4-BE49-F238E27FC236}">
                <a16:creationId xmlns:a16="http://schemas.microsoft.com/office/drawing/2014/main" id="{5BFBBAA1-852D-4EB7-A6C8-552C65FBF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3" b="10914"/>
          <a:stretch/>
        </p:blipFill>
        <p:spPr bwMode="auto">
          <a:xfrm>
            <a:off x="0" y="6350"/>
            <a:ext cx="9147175" cy="630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748072"/>
      </p:ext>
    </p:extLst>
  </p:cSld>
  <p:clrMapOvr>
    <a:masterClrMapping/>
  </p:clrMapOvr>
  <p:transition spd="slow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5F8407B-446C-4699-AFCE-D65A747192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20486" name="Picture 4" descr="C:\99\99圖像檔\桃子腳光影\黃士庭校景\tn__0128.jpg">
            <a:extLst>
              <a:ext uri="{FF2B5EF4-FFF2-40B4-BE49-F238E27FC236}">
                <a16:creationId xmlns:a16="http://schemas.microsoft.com/office/drawing/2014/main" id="{0B01D9B9-36C9-462B-B6A7-5BE80AC5E3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2"/>
          <a:stretch/>
        </p:blipFill>
        <p:spPr bwMode="auto">
          <a:xfrm>
            <a:off x="-15875" y="0"/>
            <a:ext cx="9159875" cy="637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33">
            <a:extLst>
              <a:ext uri="{FF2B5EF4-FFF2-40B4-BE49-F238E27FC236}">
                <a16:creationId xmlns:a16="http://schemas.microsoft.com/office/drawing/2014/main" id="{73B53B9F-D9D6-465D-960E-FA361F010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3" y="260350"/>
            <a:ext cx="54737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堅持以無顏色、無表情的姿態，面對周遭極度擴張的商業主義。</a:t>
            </a:r>
          </a:p>
        </p:txBody>
      </p:sp>
    </p:spTree>
    <p:extLst>
      <p:ext uri="{BB962C8B-B14F-4D97-AF65-F5344CB8AC3E}">
        <p14:creationId xmlns:p14="http://schemas.microsoft.com/office/powerpoint/2010/main" val="397666204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D0933E1-FF27-434B-979A-16383FFE9A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26112"/>
            <a:ext cx="9144000" cy="6910223"/>
          </a:xfrm>
          <a:prstGeom prst="rect">
            <a:avLst/>
          </a:prstGeom>
        </p:spPr>
      </p:pic>
      <p:pic>
        <p:nvPicPr>
          <p:cNvPr id="26630" name="Picture 7" descr="D:\D槽圖像檔\桃子腳光影\林柏勳校景\GH3C39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r="3889" b="2838"/>
          <a:stretch>
            <a:fillRect/>
          </a:stretch>
        </p:blipFill>
        <p:spPr bwMode="auto">
          <a:xfrm>
            <a:off x="-1" y="-56992"/>
            <a:ext cx="9144001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2718127" y="4965406"/>
            <a:ext cx="6425873" cy="9991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zh-TW" altLang="en-US" sz="54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未完工的學校？</a:t>
            </a:r>
          </a:p>
        </p:txBody>
      </p:sp>
    </p:spTree>
    <p:extLst>
      <p:ext uri="{BB962C8B-B14F-4D97-AF65-F5344CB8AC3E}">
        <p14:creationId xmlns:p14="http://schemas.microsoft.com/office/powerpoint/2010/main" val="65801619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478B8AB-6FC6-4534-9D11-F800384F86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26112"/>
            <a:ext cx="9144000" cy="6910223"/>
          </a:xfrm>
          <a:prstGeom prst="rect">
            <a:avLst/>
          </a:prstGeom>
        </p:spPr>
      </p:pic>
      <p:pic>
        <p:nvPicPr>
          <p:cNvPr id="27654" name="Picture 9" descr="D:\D槽圖像檔\桃子腳光影\林柏勳校景\GH3B4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56992"/>
            <a:ext cx="4460240" cy="633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382040" y="2799038"/>
            <a:ext cx="3785189" cy="15799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ts val="58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沒錢貼磁磚</a:t>
            </a:r>
            <a:endParaRPr lang="en-US" altLang="zh-TW" sz="54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eaLnBrk="1" hangingPunct="1">
              <a:lnSpc>
                <a:spcPts val="58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的學校</a:t>
            </a:r>
          </a:p>
        </p:txBody>
      </p:sp>
    </p:spTree>
    <p:extLst>
      <p:ext uri="{BB962C8B-B14F-4D97-AF65-F5344CB8AC3E}">
        <p14:creationId xmlns:p14="http://schemas.microsoft.com/office/powerpoint/2010/main" val="317283395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BC2FCDB0-A355-4F15-8B84-ED45BC31EF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4312" b="5102"/>
          <a:stretch/>
        </p:blipFill>
        <p:spPr bwMode="auto">
          <a:xfrm>
            <a:off x="-1" y="1380428"/>
            <a:ext cx="9144000" cy="493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4BC2E069-4A85-4CCB-9094-757549C0DCCF}"/>
              </a:ext>
            </a:extLst>
          </p:cNvPr>
          <p:cNvSpPr/>
          <p:nvPr/>
        </p:nvSpPr>
        <p:spPr>
          <a:xfrm>
            <a:off x="3511218" y="4075309"/>
            <a:ext cx="1502229" cy="502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C4B8E1F-7D08-402F-9128-162150A739B5}"/>
              </a:ext>
            </a:extLst>
          </p:cNvPr>
          <p:cNvSpPr txBox="1"/>
          <p:nvPr/>
        </p:nvSpPr>
        <p:spPr>
          <a:xfrm>
            <a:off x="1215152" y="4954351"/>
            <a:ext cx="548334" cy="523220"/>
          </a:xfrm>
          <a:prstGeom prst="rect">
            <a:avLst/>
          </a:prstGeom>
          <a:solidFill>
            <a:srgbClr val="EF8D4B"/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CD3AAEC8-6A22-4E5E-8A5B-DDA4CFD51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21" y="303512"/>
            <a:ext cx="7104388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老街保存的三角習題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01E0AC9C-1697-4A26-AEEE-5E3D243373D9}"/>
              </a:ext>
            </a:extLst>
          </p:cNvPr>
          <p:cNvSpPr/>
          <p:nvPr/>
        </p:nvSpPr>
        <p:spPr>
          <a:xfrm>
            <a:off x="6071116" y="4121239"/>
            <a:ext cx="1914410" cy="1808616"/>
          </a:xfrm>
          <a:prstGeom prst="ellipse">
            <a:avLst/>
          </a:prstGeom>
          <a:solidFill>
            <a:srgbClr val="E10D63"/>
          </a:solidFill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物</a:t>
            </a:r>
            <a:endParaRPr lang="en-US" altLang="zh-TW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老屋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C3111B71-3A81-45D6-8CBF-5A5CB00ACD15}"/>
              </a:ext>
            </a:extLst>
          </p:cNvPr>
          <p:cNvSpPr/>
          <p:nvPr/>
        </p:nvSpPr>
        <p:spPr>
          <a:xfrm>
            <a:off x="1046639" y="4173978"/>
            <a:ext cx="1914410" cy="1777930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地</a:t>
            </a:r>
            <a:endParaRPr lang="en-US" altLang="zh-TW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老街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64F47AF1-B7CD-43A4-8F81-4852B8B7E022}"/>
              </a:ext>
            </a:extLst>
          </p:cNvPr>
          <p:cNvSpPr/>
          <p:nvPr/>
        </p:nvSpPr>
        <p:spPr>
          <a:xfrm>
            <a:off x="3502421" y="1595631"/>
            <a:ext cx="1831501" cy="1845194"/>
          </a:xfrm>
          <a:prstGeom prst="ellipse">
            <a:avLst/>
          </a:prstGeom>
          <a:solidFill>
            <a:srgbClr val="009ED6"/>
          </a:solidFill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人</a:t>
            </a:r>
            <a:endParaRPr lang="en-US" altLang="zh-TW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居民</a:t>
            </a:r>
          </a:p>
        </p:txBody>
      </p:sp>
      <p:sp>
        <p:nvSpPr>
          <p:cNvPr id="27" name="乘號 26">
            <a:extLst>
              <a:ext uri="{FF2B5EF4-FFF2-40B4-BE49-F238E27FC236}">
                <a16:creationId xmlns:a16="http://schemas.microsoft.com/office/drawing/2014/main" id="{86ACCFA2-3219-43BE-ACE9-BD3C6406FF79}"/>
              </a:ext>
            </a:extLst>
          </p:cNvPr>
          <p:cNvSpPr/>
          <p:nvPr/>
        </p:nvSpPr>
        <p:spPr>
          <a:xfrm rot="758657">
            <a:off x="5553570" y="3308275"/>
            <a:ext cx="621281" cy="704261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乘號 27">
            <a:extLst>
              <a:ext uri="{FF2B5EF4-FFF2-40B4-BE49-F238E27FC236}">
                <a16:creationId xmlns:a16="http://schemas.microsoft.com/office/drawing/2014/main" id="{7F820D02-D7CA-4B16-B442-2DD4CBF734C0}"/>
              </a:ext>
            </a:extLst>
          </p:cNvPr>
          <p:cNvSpPr/>
          <p:nvPr/>
        </p:nvSpPr>
        <p:spPr>
          <a:xfrm rot="20760623">
            <a:off x="2705338" y="3313468"/>
            <a:ext cx="621281" cy="704261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BB2E3049-8F70-4525-AF07-EA486BB4D574}"/>
              </a:ext>
            </a:extLst>
          </p:cNvPr>
          <p:cNvSpPr/>
          <p:nvPr/>
        </p:nvSpPr>
        <p:spPr>
          <a:xfrm>
            <a:off x="4331528" y="4964782"/>
            <a:ext cx="553244" cy="4867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等腰三角形 29">
            <a:extLst>
              <a:ext uri="{FF2B5EF4-FFF2-40B4-BE49-F238E27FC236}">
                <a16:creationId xmlns:a16="http://schemas.microsoft.com/office/drawing/2014/main" id="{11DF4021-9563-45AE-93F1-98B4CFE0D940}"/>
              </a:ext>
            </a:extLst>
          </p:cNvPr>
          <p:cNvSpPr/>
          <p:nvPr/>
        </p:nvSpPr>
        <p:spPr>
          <a:xfrm>
            <a:off x="2771261" y="3122596"/>
            <a:ext cx="3489644" cy="1583881"/>
          </a:xfrm>
          <a:prstGeom prst="triangl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專家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獎金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掛牌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3200"/>
              </a:lnSpc>
            </a:pP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1" name="箭號: 左-右雙向 30">
            <a:extLst>
              <a:ext uri="{FF2B5EF4-FFF2-40B4-BE49-F238E27FC236}">
                <a16:creationId xmlns:a16="http://schemas.microsoft.com/office/drawing/2014/main" id="{16D6737E-8D00-480C-858D-BE9FFBBFACAF}"/>
              </a:ext>
            </a:extLst>
          </p:cNvPr>
          <p:cNvSpPr/>
          <p:nvPr/>
        </p:nvSpPr>
        <p:spPr>
          <a:xfrm rot="2603632" flipV="1">
            <a:off x="4767547" y="3061217"/>
            <a:ext cx="2211491" cy="1222554"/>
          </a:xfrm>
          <a:prstGeom prst="leftRightArrow">
            <a:avLst/>
          </a:prstGeom>
          <a:solidFill>
            <a:srgbClr val="578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箭號: 左-右雙向 31">
            <a:extLst>
              <a:ext uri="{FF2B5EF4-FFF2-40B4-BE49-F238E27FC236}">
                <a16:creationId xmlns:a16="http://schemas.microsoft.com/office/drawing/2014/main" id="{237251FC-55DF-426C-8310-69FC1DEC29E5}"/>
              </a:ext>
            </a:extLst>
          </p:cNvPr>
          <p:cNvSpPr/>
          <p:nvPr/>
        </p:nvSpPr>
        <p:spPr>
          <a:xfrm flipV="1">
            <a:off x="2771261" y="4628589"/>
            <a:ext cx="3489644" cy="1159105"/>
          </a:xfrm>
          <a:prstGeom prst="leftRightArrow">
            <a:avLst/>
          </a:prstGeom>
          <a:solidFill>
            <a:srgbClr val="578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箭號: 左-右雙向 32">
            <a:extLst>
              <a:ext uri="{FF2B5EF4-FFF2-40B4-BE49-F238E27FC236}">
                <a16:creationId xmlns:a16="http://schemas.microsoft.com/office/drawing/2014/main" id="{AE464DA1-EA68-4603-9406-B939E5120E07}"/>
              </a:ext>
            </a:extLst>
          </p:cNvPr>
          <p:cNvSpPr/>
          <p:nvPr/>
        </p:nvSpPr>
        <p:spPr>
          <a:xfrm rot="18852653" flipV="1">
            <a:off x="1907311" y="3044453"/>
            <a:ext cx="2373645" cy="1222554"/>
          </a:xfrm>
          <a:prstGeom prst="leftRightArrow">
            <a:avLst/>
          </a:prstGeom>
          <a:solidFill>
            <a:srgbClr val="578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2447648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B53739D-ACEB-4093-A57D-90A62B0165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26112"/>
            <a:ext cx="9144000" cy="6910223"/>
          </a:xfrm>
          <a:prstGeom prst="rect">
            <a:avLst/>
          </a:prstGeom>
        </p:spPr>
      </p:pic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28679" name="Picture 6" descr="C:\103\103桃子腳\07簡報演講\簡報常用校舍照片\tn_DSC089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9"/>
          <a:stretch>
            <a:fillRect/>
          </a:stretch>
        </p:blipFill>
        <p:spPr bwMode="auto">
          <a:xfrm>
            <a:off x="0" y="-56992"/>
            <a:ext cx="9144000" cy="647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2328531" y="5209616"/>
            <a:ext cx="6425873" cy="9991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一下雨就淹水的學校</a:t>
            </a:r>
          </a:p>
        </p:txBody>
      </p:sp>
    </p:spTree>
    <p:extLst>
      <p:ext uri="{BB962C8B-B14F-4D97-AF65-F5344CB8AC3E}">
        <p14:creationId xmlns:p14="http://schemas.microsoft.com/office/powerpoint/2010/main" val="26284823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56FF71A-0620-4D92-B7BD-947C20653E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3175" y="0"/>
            <a:ext cx="9144000" cy="6910223"/>
          </a:xfrm>
          <a:prstGeom prst="rect">
            <a:avLst/>
          </a:prstGeom>
        </p:spPr>
      </p:pic>
      <p:pic>
        <p:nvPicPr>
          <p:cNvPr id="29703" name="Picture 2" descr="E:\20091126桃子腳國中小校景\桃子腳校景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t="6346"/>
          <a:stretch>
            <a:fillRect/>
          </a:stretch>
        </p:blipFill>
        <p:spPr bwMode="auto">
          <a:xfrm>
            <a:off x="3175" y="-56992"/>
            <a:ext cx="9140825" cy="647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2573552" y="4376126"/>
            <a:ext cx="6425873" cy="9991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飛沙走石的土學校</a:t>
            </a:r>
          </a:p>
        </p:txBody>
      </p:sp>
    </p:spTree>
    <p:extLst>
      <p:ext uri="{BB962C8B-B14F-4D97-AF65-F5344CB8AC3E}">
        <p14:creationId xmlns:p14="http://schemas.microsoft.com/office/powerpoint/2010/main" val="6210011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24F5940-0BF8-40C7-A416-2B0C9B511D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7145" y="-26112"/>
            <a:ext cx="9154319" cy="6910223"/>
          </a:xfrm>
          <a:prstGeom prst="rect">
            <a:avLst/>
          </a:prstGeom>
        </p:spPr>
      </p:pic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0727" name="Picture 7" descr="D:\102\102桃子腳\01.願景形塑\01.翻轉行政文化\建築密碼\DSC00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-56992"/>
            <a:ext cx="9158288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127591" y="0"/>
            <a:ext cx="6425873" cy="9991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5400" b="1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過度設計、大而無當</a:t>
            </a:r>
          </a:p>
        </p:txBody>
      </p:sp>
    </p:spTree>
    <p:extLst>
      <p:ext uri="{BB962C8B-B14F-4D97-AF65-F5344CB8AC3E}">
        <p14:creationId xmlns:p14="http://schemas.microsoft.com/office/powerpoint/2010/main" val="32025278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6479B89-5ECA-4ABF-BFE6-FEFF16F74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3175" y="-26112"/>
            <a:ext cx="9144000" cy="6910223"/>
          </a:xfrm>
          <a:prstGeom prst="rect">
            <a:avLst/>
          </a:prstGeom>
        </p:spPr>
      </p:pic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1751" name="Picture 15" descr="D:\100\100圖像檔\06.新鮮桃樂事\1010515綠圍籬\DSCN00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/>
          <a:stretch>
            <a:fillRect/>
          </a:stretch>
        </p:blipFill>
        <p:spPr bwMode="auto">
          <a:xfrm>
            <a:off x="3175" y="-58573"/>
            <a:ext cx="9144000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893135" y="5263117"/>
            <a:ext cx="8105817" cy="9991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無圍牆、安全堪虞的學校</a:t>
            </a:r>
          </a:p>
        </p:txBody>
      </p:sp>
    </p:spTree>
    <p:extLst>
      <p:ext uri="{BB962C8B-B14F-4D97-AF65-F5344CB8AC3E}">
        <p14:creationId xmlns:p14="http://schemas.microsoft.com/office/powerpoint/2010/main" val="24799226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2" y="21126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設計者與使用者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9" name="Picture 7" descr="D:\102\102圖像\03.行政向前行\待改善\tn_20140505_150816.jpg">
            <a:extLst>
              <a:ext uri="{FF2B5EF4-FFF2-40B4-BE49-F238E27FC236}">
                <a16:creationId xmlns:a16="http://schemas.microsoft.com/office/drawing/2014/main" id="{D920EBCA-AC69-4410-B5E3-6D52B29555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 bwMode="auto">
          <a:xfrm>
            <a:off x="0" y="1402796"/>
            <a:ext cx="9144000" cy="493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102\102圖像\03.行政向前行\待改善\tn_20140505_150843.jpg">
            <a:extLst>
              <a:ext uri="{FF2B5EF4-FFF2-40B4-BE49-F238E27FC236}">
                <a16:creationId xmlns:a16="http://schemas.microsoft.com/office/drawing/2014/main" id="{51D38D4D-2753-49FA-9221-53609B276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3"/>
          <a:stretch/>
        </p:blipFill>
        <p:spPr bwMode="auto">
          <a:xfrm>
            <a:off x="0" y="1402795"/>
            <a:ext cx="9170988" cy="493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28541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8FE2F17-2AE8-49C9-85E0-1C0A6DFC6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89094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89095" name="Picture 2" descr="D:\102\102圖像\03.行政向前行\校園招貼\招貼萬象縮小檔\tn_DSCN10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397240"/>
      </p:ext>
    </p:extLst>
  </p:cSld>
  <p:clrMapOvr>
    <a:masterClrMapping/>
  </p:clrMapOvr>
  <p:transition spd="slow" advClick="0" advTm="0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A7DC607B-B9AA-4C9E-9426-AFEF2510F7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91140" name="Picture 7" descr="D:\98-101\100\100圖像檔\06.新鮮桃樂事\醜陋\tn_DSCN001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0" b="20636"/>
          <a:stretch/>
        </p:blipFill>
        <p:spPr bwMode="auto">
          <a:xfrm>
            <a:off x="-6351" y="1402797"/>
            <a:ext cx="9150350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3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1799A73D-8AB9-411C-B650-2DA58F75E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294741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誰的美學？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3645145"/>
      </p:ext>
    </p:extLst>
  </p:cSld>
  <p:clrMapOvr>
    <a:masterClrMapping/>
  </p:clrMapOvr>
  <p:transition spd="slow" advClick="0" advTm="0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8031B6BE-D9A3-44DB-9878-92C40FD613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26112"/>
            <a:ext cx="9144000" cy="6910223"/>
          </a:xfrm>
          <a:prstGeom prst="rect">
            <a:avLst/>
          </a:prstGeom>
        </p:spPr>
      </p:pic>
      <p:sp>
        <p:nvSpPr>
          <p:cNvPr id="91143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7" name="Text Box 26">
            <a:extLst>
              <a:ext uri="{FF2B5EF4-FFF2-40B4-BE49-F238E27FC236}">
                <a16:creationId xmlns:a16="http://schemas.microsoft.com/office/drawing/2014/main" id="{D55036B7-185A-4117-952B-932412FE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40" y="1687688"/>
            <a:ext cx="3785189" cy="20928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7800"/>
              </a:lnSpc>
              <a:defRPr/>
            </a:pPr>
            <a:r>
              <a:rPr lang="zh-TW" altLang="en-US" sz="72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要漆</a:t>
            </a:r>
            <a:endParaRPr lang="en-US" altLang="zh-TW" sz="72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ctr" eaLnBrk="1" hangingPunct="1">
              <a:lnSpc>
                <a:spcPts val="7800"/>
              </a:lnSpc>
              <a:defRPr/>
            </a:pPr>
            <a:r>
              <a:rPr lang="zh-TW" altLang="en-US" sz="72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什麼色？</a:t>
            </a:r>
          </a:p>
        </p:txBody>
      </p:sp>
      <p:pic>
        <p:nvPicPr>
          <p:cNvPr id="8" name="Picture 1" descr="C:\105\105桃子腳\07簡報演講\簡報常用校舍照片\tn_GH3B4412.jpg">
            <a:extLst>
              <a:ext uri="{FF2B5EF4-FFF2-40B4-BE49-F238E27FC236}">
                <a16:creationId xmlns:a16="http://schemas.microsoft.com/office/drawing/2014/main" id="{B73BEF06-78E4-4A6A-B435-3BCF6C4F0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269" y="-26112"/>
            <a:ext cx="4175491" cy="626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26743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A7DC607B-B9AA-4C9E-9426-AFEF2510F7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91143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1799A73D-8AB9-411C-B650-2DA58F75E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294741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時常引以為鑑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6" name="Picture 8" descr="http://pic.pimg.tw/fighto777/1331469107-482265295.jpg">
            <a:extLst>
              <a:ext uri="{FF2B5EF4-FFF2-40B4-BE49-F238E27FC236}">
                <a16:creationId xmlns:a16="http://schemas.microsoft.com/office/drawing/2014/main" id="{EDC06E47-13CA-4205-BA97-4B4B9DAD8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1"/>
          <a:stretch/>
        </p:blipFill>
        <p:spPr bwMode="auto">
          <a:xfrm>
            <a:off x="4763" y="1376624"/>
            <a:ext cx="9139237" cy="492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「臺北市立濱江國民中學」的圖片搜尋結果">
            <a:extLst>
              <a:ext uri="{FF2B5EF4-FFF2-40B4-BE49-F238E27FC236}">
                <a16:creationId xmlns:a16="http://schemas.microsoft.com/office/drawing/2014/main" id="{6FE029B1-84E9-4A19-90D9-732B823BC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1376624"/>
            <a:ext cx="9144000" cy="499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「臺北市立濱江國民中學」的圖片搜尋結果">
            <a:extLst>
              <a:ext uri="{FF2B5EF4-FFF2-40B4-BE49-F238E27FC236}">
                <a16:creationId xmlns:a16="http://schemas.microsoft.com/office/drawing/2014/main" id="{28366AA9-DA22-4E98-BE49-746FDEE557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8" b="11468"/>
          <a:stretch/>
        </p:blipFill>
        <p:spPr bwMode="auto">
          <a:xfrm>
            <a:off x="9525" y="1376623"/>
            <a:ext cx="9139237" cy="499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1F3A309B-794B-4292-A2C0-1C73934698BC}"/>
              </a:ext>
            </a:extLst>
          </p:cNvPr>
          <p:cNvSpPr txBox="1"/>
          <p:nvPr/>
        </p:nvSpPr>
        <p:spPr>
          <a:xfrm>
            <a:off x="6186404" y="5703667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臺北市立濱江國民中學</a:t>
            </a:r>
          </a:p>
        </p:txBody>
      </p:sp>
    </p:spTree>
    <p:extLst>
      <p:ext uri="{BB962C8B-B14F-4D97-AF65-F5344CB8AC3E}">
        <p14:creationId xmlns:p14="http://schemas.microsoft.com/office/powerpoint/2010/main" val="325267544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2FD05306-5BDD-4B44-A926-9087B2CC99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2" name="Picture 7" descr="D:\D槽圖像檔\桃子腳光影\林柏勳校景\GH3C3912.jpg">
            <a:extLst>
              <a:ext uri="{FF2B5EF4-FFF2-40B4-BE49-F238E27FC236}">
                <a16:creationId xmlns:a16="http://schemas.microsoft.com/office/drawing/2014/main" id="{5A413011-E8AE-44CF-928F-A212A2DB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r="3889" b="2838"/>
          <a:stretch>
            <a:fillRect/>
          </a:stretch>
        </p:blipFill>
        <p:spPr bwMode="auto">
          <a:xfrm>
            <a:off x="12700" y="0"/>
            <a:ext cx="91313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6178" name="Picture 2" descr="「跑馬燈」的圖片搜尋結果">
            <a:extLst>
              <a:ext uri="{FF2B5EF4-FFF2-40B4-BE49-F238E27FC236}">
                <a16:creationId xmlns:a16="http://schemas.microsoft.com/office/drawing/2014/main" id="{6AC52F04-C689-45A6-B430-1584A6D1A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2" r="2322"/>
          <a:stretch>
            <a:fillRect/>
          </a:stretch>
        </p:blipFill>
        <p:spPr bwMode="auto">
          <a:xfrm rot="644774">
            <a:off x="1531938" y="1068388"/>
            <a:ext cx="5770562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「跑馬燈」的圖片搜尋結果">
            <a:extLst>
              <a:ext uri="{FF2B5EF4-FFF2-40B4-BE49-F238E27FC236}">
                <a16:creationId xmlns:a16="http://schemas.microsoft.com/office/drawing/2014/main" id="{BAFC4BD3-DC8A-4058-B8E3-03A452B8E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2" r="2322"/>
          <a:stretch>
            <a:fillRect/>
          </a:stretch>
        </p:blipFill>
        <p:spPr bwMode="auto">
          <a:xfrm>
            <a:off x="4418013" y="2630488"/>
            <a:ext cx="1154112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「跑馬燈」的圖片搜尋結果">
            <a:extLst>
              <a:ext uri="{FF2B5EF4-FFF2-40B4-BE49-F238E27FC236}">
                <a16:creationId xmlns:a16="http://schemas.microsoft.com/office/drawing/2014/main" id="{18386621-14B9-4CAD-8F57-23DAB5B6A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2" r="2322"/>
          <a:stretch>
            <a:fillRect/>
          </a:stretch>
        </p:blipFill>
        <p:spPr bwMode="auto">
          <a:xfrm rot="-364509">
            <a:off x="4408488" y="3362325"/>
            <a:ext cx="118110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6180" name="Picture 4" descr="「LED牆」的圖片搜尋結果">
            <a:extLst>
              <a:ext uri="{FF2B5EF4-FFF2-40B4-BE49-F238E27FC236}">
                <a16:creationId xmlns:a16="http://schemas.microsoft.com/office/drawing/2014/main" id="{663B8687-CD55-45F0-8855-4ACCA35EA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4" t="15627" r="24953" b="39569"/>
          <a:stretch>
            <a:fillRect/>
          </a:stretch>
        </p:blipFill>
        <p:spPr bwMode="auto">
          <a:xfrm>
            <a:off x="5551488" y="2627313"/>
            <a:ext cx="1108075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26">
            <a:extLst>
              <a:ext uri="{FF2B5EF4-FFF2-40B4-BE49-F238E27FC236}">
                <a16:creationId xmlns:a16="http://schemas.microsoft.com/office/drawing/2014/main" id="{3AFEF854-D3D3-4FCB-9D06-212DAF503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536" y="5263117"/>
            <a:ext cx="5562416" cy="9991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還好有堅持</a:t>
            </a:r>
          </a:p>
        </p:txBody>
      </p:sp>
    </p:spTree>
    <p:extLst>
      <p:ext uri="{BB962C8B-B14F-4D97-AF65-F5344CB8AC3E}">
        <p14:creationId xmlns:p14="http://schemas.microsoft.com/office/powerpoint/2010/main" val="207889660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9FC15BB0-AB3A-4DF7-9785-71AB3E42B4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4" name="Text Box 26">
            <a:extLst>
              <a:ext uri="{FF2B5EF4-FFF2-40B4-BE49-F238E27FC236}">
                <a16:creationId xmlns:a16="http://schemas.microsoft.com/office/drawing/2014/main" id="{797A0EC9-CDC6-4A02-9450-CEDE2D29D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100">
                <a:solidFill>
                  <a:schemeClr val="bg1"/>
                </a:solidFill>
                <a:latin typeface="華康中黑體" panose="020B0509000000000000" pitchFamily="49" charset="-120"/>
                <a:ea typeface="華康中黑體" panose="020B0509000000000000" pitchFamily="49" charset="-120"/>
              </a:rPr>
              <a:t>  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A8A865D-F5F6-4658-AF1D-14555EB24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040" y="1371600"/>
            <a:ext cx="761747" cy="82926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44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魏碑簡" pitchFamily="2" charset="-120"/>
                <a:ea typeface="王漢宗中魏碑簡" pitchFamily="2" charset="-120"/>
                <a:cs typeface="+mj-cs"/>
              </a:rPr>
              <a:t>  </a:t>
            </a:r>
          </a:p>
        </p:txBody>
      </p:sp>
      <p:pic>
        <p:nvPicPr>
          <p:cNvPr id="12296" name="Picture 2" descr="http://www.pse100i.idv.tw/t/tycer/tycer017.jpg">
            <a:extLst>
              <a:ext uri="{FF2B5EF4-FFF2-40B4-BE49-F238E27FC236}">
                <a16:creationId xmlns:a16="http://schemas.microsoft.com/office/drawing/2014/main" id="{48DAA7E8-8BFC-41C7-A214-622484C79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" t="1772" r="1202" b="2255"/>
          <a:stretch>
            <a:fillRect/>
          </a:stretch>
        </p:blipFill>
        <p:spPr bwMode="auto">
          <a:xfrm>
            <a:off x="0" y="280988"/>
            <a:ext cx="9144000" cy="59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092AE0B4-2DC1-434D-AF19-9851F44C4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919" y="4603731"/>
            <a:ext cx="2506196" cy="117556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8600"/>
              </a:lnSpc>
              <a:defRPr/>
            </a:pPr>
            <a:r>
              <a:rPr lang="zh-TW" altLang="en-US" sz="8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展寶</a:t>
            </a:r>
            <a:endParaRPr lang="en-US" altLang="zh-TW" sz="8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96778E92-473C-4B7C-924E-99F2882F8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787" y="4591614"/>
            <a:ext cx="2441150" cy="117556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8600"/>
              </a:lnSpc>
              <a:defRPr/>
            </a:pPr>
            <a:r>
              <a:rPr lang="zh-TW" altLang="en-US" sz="8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識寶</a:t>
            </a:r>
            <a:endParaRPr lang="en-US" altLang="zh-TW" sz="8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B08763E3-7EE0-4D3E-A033-6722810F1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549" y="4591615"/>
            <a:ext cx="2550458" cy="117556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8600"/>
              </a:lnSpc>
              <a:defRPr/>
            </a:pPr>
            <a:r>
              <a:rPr lang="zh-TW" altLang="en-US" sz="8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惜寶</a:t>
            </a:r>
            <a:endParaRPr lang="en-US" altLang="zh-TW" sz="8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3" name="箭號: 弧形右彎 2">
            <a:extLst>
              <a:ext uri="{FF2B5EF4-FFF2-40B4-BE49-F238E27FC236}">
                <a16:creationId xmlns:a16="http://schemas.microsoft.com/office/drawing/2014/main" id="{7740AD27-C6DC-44A3-B47F-F833224DB725}"/>
              </a:ext>
            </a:extLst>
          </p:cNvPr>
          <p:cNvSpPr/>
          <p:nvPr/>
        </p:nvSpPr>
        <p:spPr>
          <a:xfrm rot="5247328">
            <a:off x="3198178" y="3030647"/>
            <a:ext cx="731520" cy="2427575"/>
          </a:xfrm>
          <a:prstGeom prst="curved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6" name="箭號: 弧形右彎 15">
            <a:extLst>
              <a:ext uri="{FF2B5EF4-FFF2-40B4-BE49-F238E27FC236}">
                <a16:creationId xmlns:a16="http://schemas.microsoft.com/office/drawing/2014/main" id="{2258FBA8-11A4-47F0-861B-1A5FE14DC5DC}"/>
              </a:ext>
            </a:extLst>
          </p:cNvPr>
          <p:cNvSpPr/>
          <p:nvPr/>
        </p:nvSpPr>
        <p:spPr>
          <a:xfrm rot="16200000">
            <a:off x="4570810" y="3154768"/>
            <a:ext cx="731520" cy="5431309"/>
          </a:xfrm>
          <a:prstGeom prst="curved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8" name="箭號: 弧形右彎 17">
            <a:extLst>
              <a:ext uri="{FF2B5EF4-FFF2-40B4-BE49-F238E27FC236}">
                <a16:creationId xmlns:a16="http://schemas.microsoft.com/office/drawing/2014/main" id="{3EF79B5E-C2E0-4914-8D50-BC3807A94A5F}"/>
              </a:ext>
            </a:extLst>
          </p:cNvPr>
          <p:cNvSpPr/>
          <p:nvPr/>
        </p:nvSpPr>
        <p:spPr>
          <a:xfrm rot="5247328">
            <a:off x="6057635" y="2998362"/>
            <a:ext cx="731520" cy="2427575"/>
          </a:xfrm>
          <a:prstGeom prst="curved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C36C00C5-9158-4953-815D-21DD71ED5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1774" y="1858320"/>
            <a:ext cx="5597004" cy="1355105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10000"/>
              </a:lnSpc>
              <a:defRPr/>
            </a:pPr>
            <a:r>
              <a:rPr lang="zh-TW" altLang="en-US" sz="96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社造造人</a:t>
            </a:r>
            <a:endParaRPr lang="en-US" altLang="zh-TW" sz="96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439383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750533A-CDF7-47BA-8E6C-FF600DA25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6" r="12680"/>
          <a:stretch/>
        </p:blipFill>
        <p:spPr>
          <a:xfrm>
            <a:off x="0" y="0"/>
            <a:ext cx="9144000" cy="69149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195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5"/>
            <a:ext cx="6400800" cy="17526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197" name="Picture 2" descr="目前顯示的是「105-1115-校景03.JPG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413" b="360"/>
          <a:stretch>
            <a:fillRect/>
          </a:stretch>
        </p:blipFill>
        <p:spPr bwMode="auto">
          <a:xfrm>
            <a:off x="0" y="-56992"/>
            <a:ext cx="9144000" cy="633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731E579-E02C-464E-9AE3-E0D470AE141D}"/>
              </a:ext>
            </a:extLst>
          </p:cNvPr>
          <p:cNvSpPr/>
          <p:nvPr/>
        </p:nvSpPr>
        <p:spPr>
          <a:xfrm>
            <a:off x="0" y="5033350"/>
            <a:ext cx="9144000" cy="1153750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先從詮釋校園開始</a:t>
            </a:r>
            <a:endParaRPr lang="en-US" altLang="zh-TW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6720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7A97911-5DE3-4B5A-B208-41BD229B3A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7" name="Picture 2" descr="目前顯示的是「105-1115-校景03.JPG」">
            <a:extLst>
              <a:ext uri="{FF2B5EF4-FFF2-40B4-BE49-F238E27FC236}">
                <a16:creationId xmlns:a16="http://schemas.microsoft.com/office/drawing/2014/main" id="{87079E98-7B53-41F4-ABCD-B0054CC76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910" b="2366"/>
          <a:stretch/>
        </p:blipFill>
        <p:spPr bwMode="auto">
          <a:xfrm>
            <a:off x="-12449" y="-15319"/>
            <a:ext cx="9143999" cy="638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8462" name="Freeform 14">
            <a:extLst>
              <a:ext uri="{FF2B5EF4-FFF2-40B4-BE49-F238E27FC236}">
                <a16:creationId xmlns:a16="http://schemas.microsoft.com/office/drawing/2014/main" id="{3737F8E7-52D6-44BD-B25F-1B65A6179AD9}"/>
              </a:ext>
            </a:extLst>
          </p:cNvPr>
          <p:cNvSpPr>
            <a:spLocks/>
          </p:cNvSpPr>
          <p:nvPr/>
        </p:nvSpPr>
        <p:spPr bwMode="auto">
          <a:xfrm>
            <a:off x="3229215" y="1044605"/>
            <a:ext cx="1403904" cy="4554494"/>
          </a:xfrm>
          <a:custGeom>
            <a:avLst/>
            <a:gdLst>
              <a:gd name="T0" fmla="*/ 2147483647 w 756"/>
              <a:gd name="T1" fmla="*/ 2147483647 h 3756"/>
              <a:gd name="T2" fmla="*/ 2147483647 w 756"/>
              <a:gd name="T3" fmla="*/ 2147483647 h 3756"/>
              <a:gd name="T4" fmla="*/ 2147483647 w 756"/>
              <a:gd name="T5" fmla="*/ 2147483647 h 3756"/>
              <a:gd name="T6" fmla="*/ 0 w 756"/>
              <a:gd name="T7" fmla="*/ 0 h 3756"/>
              <a:gd name="T8" fmla="*/ 0 60000 65536"/>
              <a:gd name="T9" fmla="*/ 0 60000 65536"/>
              <a:gd name="T10" fmla="*/ 0 60000 65536"/>
              <a:gd name="T11" fmla="*/ 0 60000 65536"/>
              <a:gd name="T12" fmla="*/ 0 w 756"/>
              <a:gd name="T13" fmla="*/ 0 h 3756"/>
              <a:gd name="T14" fmla="*/ 756 w 756"/>
              <a:gd name="T15" fmla="*/ 3756 h 37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6" h="3756">
                <a:moveTo>
                  <a:pt x="756" y="3756"/>
                </a:moveTo>
                <a:lnTo>
                  <a:pt x="756" y="2172"/>
                </a:lnTo>
                <a:lnTo>
                  <a:pt x="516" y="1932"/>
                </a:ln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rgbClr val="FFFF00"/>
            </a:solidFill>
            <a:prstDash val="sysDot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cxnSp>
        <p:nvCxnSpPr>
          <p:cNvPr id="18" name="肘形接點 17">
            <a:extLst>
              <a:ext uri="{FF2B5EF4-FFF2-40B4-BE49-F238E27FC236}">
                <a16:creationId xmlns:a16="http://schemas.microsoft.com/office/drawing/2014/main" id="{84DC4CB9-2E23-44AC-89DE-EC3F2C53D258}"/>
              </a:ext>
            </a:extLst>
          </p:cNvPr>
          <p:cNvCxnSpPr/>
          <p:nvPr/>
        </p:nvCxnSpPr>
        <p:spPr>
          <a:xfrm>
            <a:off x="1505053" y="2057554"/>
            <a:ext cx="5449888" cy="215900"/>
          </a:xfrm>
          <a:prstGeom prst="bentConnector3">
            <a:avLst>
              <a:gd name="adj1" fmla="val 42587"/>
            </a:avLst>
          </a:prstGeom>
          <a:ln w="76200">
            <a:solidFill>
              <a:srgbClr val="FFFF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7" name="矩形 9">
            <a:extLst>
              <a:ext uri="{FF2B5EF4-FFF2-40B4-BE49-F238E27FC236}">
                <a16:creationId xmlns:a16="http://schemas.microsoft.com/office/drawing/2014/main" id="{34CFCFFC-8FAB-4A72-A2F1-593B0F2A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188913"/>
            <a:ext cx="2163762" cy="63023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ts val="4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新特黑體"/>
              </a:rPr>
              <a:t>大部區劃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新特黑體"/>
            </a:endParaRPr>
          </a:p>
        </p:txBody>
      </p:sp>
    </p:spTree>
    <p:extLst>
      <p:ext uri="{BB962C8B-B14F-4D97-AF65-F5344CB8AC3E}">
        <p14:creationId xmlns:p14="http://schemas.microsoft.com/office/powerpoint/2010/main" val="1432759374"/>
      </p:ext>
    </p:ext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BE741190-2B99-4E21-B4C7-CB4F65B9A7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8" name="Picture 2" descr="目前顯示的是「105-1115-校景03.JPG」">
            <a:extLst>
              <a:ext uri="{FF2B5EF4-FFF2-40B4-BE49-F238E27FC236}">
                <a16:creationId xmlns:a16="http://schemas.microsoft.com/office/drawing/2014/main" id="{B4610DAF-0EC8-4366-9902-72C3C77A5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910" b="2366"/>
          <a:stretch/>
        </p:blipFill>
        <p:spPr bwMode="auto">
          <a:xfrm>
            <a:off x="1" y="0"/>
            <a:ext cx="9143999" cy="633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矩形 9">
            <a:extLst>
              <a:ext uri="{FF2B5EF4-FFF2-40B4-BE49-F238E27FC236}">
                <a16:creationId xmlns:a16="http://schemas.microsoft.com/office/drawing/2014/main" id="{0C0C79AA-756C-4156-AC32-8FDD52C0F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188913"/>
            <a:ext cx="2163762" cy="63023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ts val="4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新特黑體"/>
              </a:rPr>
              <a:t>聚落共生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新特黑體"/>
            </a:endParaRP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65E28DD3-A488-4F3B-832B-503D8F534AE8}"/>
              </a:ext>
            </a:extLst>
          </p:cNvPr>
          <p:cNvSpPr/>
          <p:nvPr/>
        </p:nvSpPr>
        <p:spPr>
          <a:xfrm rot="21231092">
            <a:off x="6336" y="2983461"/>
            <a:ext cx="4317253" cy="1448196"/>
          </a:xfrm>
          <a:prstGeom prst="ellipse">
            <a:avLst/>
          </a:prstGeom>
          <a:noFill/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B8282F9F-251E-47F5-ABE5-1F0EE083007A}"/>
              </a:ext>
            </a:extLst>
          </p:cNvPr>
          <p:cNvSpPr/>
          <p:nvPr/>
        </p:nvSpPr>
        <p:spPr>
          <a:xfrm>
            <a:off x="865239" y="1989138"/>
            <a:ext cx="3274961" cy="1079500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F729F974-DCA1-4BEC-87E1-C7BF85E834EE}"/>
              </a:ext>
            </a:extLst>
          </p:cNvPr>
          <p:cNvSpPr/>
          <p:nvPr/>
        </p:nvSpPr>
        <p:spPr>
          <a:xfrm>
            <a:off x="4140200" y="2060575"/>
            <a:ext cx="2819400" cy="1008063"/>
          </a:xfrm>
          <a:prstGeom prst="ellipse">
            <a:avLst/>
          </a:prstGeom>
          <a:noFill/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F2C00BFF-5D37-4ACE-9417-237E6A96FBDF}"/>
              </a:ext>
            </a:extLst>
          </p:cNvPr>
          <p:cNvSpPr/>
          <p:nvPr/>
        </p:nvSpPr>
        <p:spPr>
          <a:xfrm>
            <a:off x="4755275" y="3068638"/>
            <a:ext cx="4068050" cy="1439862"/>
          </a:xfrm>
          <a:prstGeom prst="ellipse">
            <a:avLst/>
          </a:prstGeom>
          <a:noFill/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8FC34124-398B-49F9-ABF4-26838B95D1CB}"/>
              </a:ext>
            </a:extLst>
          </p:cNvPr>
          <p:cNvSpPr/>
          <p:nvPr/>
        </p:nvSpPr>
        <p:spPr>
          <a:xfrm>
            <a:off x="772630" y="4310063"/>
            <a:ext cx="7962900" cy="1008063"/>
          </a:xfrm>
          <a:prstGeom prst="ellipse">
            <a:avLst/>
          </a:prstGeom>
          <a:noFill/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9" name="Picture 2" descr="D:\D槽圖像檔\風景照\DSC000081.jpg">
            <a:extLst>
              <a:ext uri="{FF2B5EF4-FFF2-40B4-BE49-F238E27FC236}">
                <a16:creationId xmlns:a16="http://schemas.microsoft.com/office/drawing/2014/main" id="{B84395C8-3A25-4401-9906-9A67289D1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8"/>
          <a:stretch/>
        </p:blipFill>
        <p:spPr bwMode="auto">
          <a:xfrm>
            <a:off x="0" y="0"/>
            <a:ext cx="9143999" cy="633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圖片 6" descr="C:\c槽圖像檔\桃子腳光影\990823\DSCN2601.JPG">
            <a:extLst>
              <a:ext uri="{FF2B5EF4-FFF2-40B4-BE49-F238E27FC236}">
                <a16:creationId xmlns:a16="http://schemas.microsoft.com/office/drawing/2014/main" id="{83AAECA6-1716-4998-A9B8-A54DD660E9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3" b="-598"/>
          <a:stretch/>
        </p:blipFill>
        <p:spPr bwMode="auto">
          <a:xfrm>
            <a:off x="0" y="0"/>
            <a:ext cx="9143999" cy="6410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613"/>
      </p:ext>
    </p:ext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E5E4890C-F1A3-4315-99AD-95A291778C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8" name="Picture 2" descr="目前顯示的是「105-1115-校景03.JPG」">
            <a:extLst>
              <a:ext uri="{FF2B5EF4-FFF2-40B4-BE49-F238E27FC236}">
                <a16:creationId xmlns:a16="http://schemas.microsoft.com/office/drawing/2014/main" id="{907545CC-0C7F-4D51-A632-F7E2C70AB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910" b="2366"/>
          <a:stretch/>
        </p:blipFill>
        <p:spPr bwMode="auto">
          <a:xfrm>
            <a:off x="1" y="0"/>
            <a:ext cx="9143999" cy="638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8452" name="Oval 4">
            <a:extLst>
              <a:ext uri="{FF2B5EF4-FFF2-40B4-BE49-F238E27FC236}">
                <a16:creationId xmlns:a16="http://schemas.microsoft.com/office/drawing/2014/main" id="{514A17D0-2DAD-4571-9C14-EFCA625C9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9619" y="2976767"/>
            <a:ext cx="1439862" cy="663575"/>
          </a:xfrm>
          <a:prstGeom prst="ellipse">
            <a:avLst/>
          </a:prstGeom>
          <a:noFill/>
          <a:ln w="76200" algn="ctr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lang="zh-TW" altLang="en-US" sz="1400"/>
          </a:p>
        </p:txBody>
      </p:sp>
      <p:sp>
        <p:nvSpPr>
          <p:cNvPr id="488453" name="Oval 5">
            <a:extLst>
              <a:ext uri="{FF2B5EF4-FFF2-40B4-BE49-F238E27FC236}">
                <a16:creationId xmlns:a16="http://schemas.microsoft.com/office/drawing/2014/main" id="{BA2E6C7B-E553-4C28-9133-838D16179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296" y="2202886"/>
            <a:ext cx="3875088" cy="2152803"/>
          </a:xfrm>
          <a:prstGeom prst="ellipse">
            <a:avLst/>
          </a:prstGeom>
          <a:noFill/>
          <a:ln w="76200" algn="ctr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lang="zh-TW" altLang="en-US" sz="1400"/>
          </a:p>
        </p:txBody>
      </p:sp>
      <p:sp>
        <p:nvSpPr>
          <p:cNvPr id="488463" name="Oval 15">
            <a:extLst>
              <a:ext uri="{FF2B5EF4-FFF2-40B4-BE49-F238E27FC236}">
                <a16:creationId xmlns:a16="http://schemas.microsoft.com/office/drawing/2014/main" id="{6622A146-3B9C-454F-9302-50EFF5163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209" y="1712830"/>
            <a:ext cx="7808912" cy="3455987"/>
          </a:xfrm>
          <a:prstGeom prst="ellipse">
            <a:avLst/>
          </a:prstGeom>
          <a:noFill/>
          <a:ln w="76200" algn="ctr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lang="zh-TW" altLang="en-US" sz="1400"/>
          </a:p>
        </p:txBody>
      </p:sp>
      <p:sp>
        <p:nvSpPr>
          <p:cNvPr id="41994" name="矩形 9">
            <a:extLst>
              <a:ext uri="{FF2B5EF4-FFF2-40B4-BE49-F238E27FC236}">
                <a16:creationId xmlns:a16="http://schemas.microsoft.com/office/drawing/2014/main" id="{4AF17E90-D339-4AC9-B4CC-D8F7E81EC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188913"/>
            <a:ext cx="2163762" cy="63023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ts val="4200"/>
              </a:lnSpc>
              <a:spcBef>
                <a:spcPct val="0"/>
              </a:spcBef>
              <a:buClrTx/>
              <a:buSzTx/>
              <a:buFont typeface="Cambria" pitchFamily="18" charset="0"/>
              <a:buNone/>
              <a:defRPr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新特黑體"/>
              </a:rPr>
              <a:t>動靜分離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新特黑體"/>
            </a:endParaRPr>
          </a:p>
        </p:txBody>
      </p:sp>
    </p:spTree>
    <p:extLst>
      <p:ext uri="{BB962C8B-B14F-4D97-AF65-F5344CB8AC3E}">
        <p14:creationId xmlns:p14="http://schemas.microsoft.com/office/powerpoint/2010/main" val="4228445197"/>
      </p:ext>
    </p:ext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2" grpId="0" animBg="1"/>
      <p:bldP spid="488453" grpId="0" animBg="1"/>
      <p:bldP spid="488463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D38CFE4-7E02-4A07-99C1-F5CE39FC8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26" name="Picture 2" descr="目前顯示的是「105-1115-校景03.JPG」">
            <a:extLst>
              <a:ext uri="{FF2B5EF4-FFF2-40B4-BE49-F238E27FC236}">
                <a16:creationId xmlns:a16="http://schemas.microsoft.com/office/drawing/2014/main" id="{867606DC-D2DC-4377-86D1-9E7CA894D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910" b="2366"/>
          <a:stretch/>
        </p:blipFill>
        <p:spPr bwMode="auto">
          <a:xfrm>
            <a:off x="1" y="0"/>
            <a:ext cx="9143999" cy="638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手繪多邊形 15">
            <a:extLst>
              <a:ext uri="{FF2B5EF4-FFF2-40B4-BE49-F238E27FC236}">
                <a16:creationId xmlns:a16="http://schemas.microsoft.com/office/drawing/2014/main" id="{64EC6E89-AD3C-4B44-90E4-57791E7B0E13}"/>
              </a:ext>
            </a:extLst>
          </p:cNvPr>
          <p:cNvSpPr/>
          <p:nvPr/>
        </p:nvSpPr>
        <p:spPr>
          <a:xfrm>
            <a:off x="4934440" y="1539535"/>
            <a:ext cx="1068640" cy="1068640"/>
          </a:xfrm>
          <a:custGeom>
            <a:avLst/>
            <a:gdLst>
              <a:gd name="connsiteX0" fmla="*/ 0 w 1068640"/>
              <a:gd name="connsiteY0" fmla="*/ 0 h 1068640"/>
              <a:gd name="connsiteX1" fmla="*/ 1068640 w 1068640"/>
              <a:gd name="connsiteY1" fmla="*/ 0 h 1068640"/>
              <a:gd name="connsiteX2" fmla="*/ 1068640 w 1068640"/>
              <a:gd name="connsiteY2" fmla="*/ 1068640 h 1068640"/>
              <a:gd name="connsiteX3" fmla="*/ 0 w 1068640"/>
              <a:gd name="connsiteY3" fmla="*/ 1068640 h 1068640"/>
              <a:gd name="connsiteX4" fmla="*/ 0 w 1068640"/>
              <a:gd name="connsiteY4" fmla="*/ 0 h 106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640" h="1068640">
                <a:moveTo>
                  <a:pt x="0" y="0"/>
                </a:moveTo>
                <a:lnTo>
                  <a:pt x="1068640" y="0"/>
                </a:lnTo>
                <a:lnTo>
                  <a:pt x="1068640" y="1068640"/>
                </a:lnTo>
                <a:lnTo>
                  <a:pt x="0" y="106864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5560" tIns="35560" rIns="35560" bIns="35560" spcCol="1270" anchor="ctr">
            <a:sp3d extrusionH="28000" prstMaterial="matte"/>
          </a:bodyPr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TW" altLang="en-US" sz="3600" b="1" dirty="0">
                <a:solidFill>
                  <a:srgbClr val="66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曲折</a:t>
            </a:r>
          </a:p>
        </p:txBody>
      </p:sp>
      <p:sp>
        <p:nvSpPr>
          <p:cNvPr id="17" name="圓形箭號 16">
            <a:extLst>
              <a:ext uri="{FF2B5EF4-FFF2-40B4-BE49-F238E27FC236}">
                <a16:creationId xmlns:a16="http://schemas.microsoft.com/office/drawing/2014/main" id="{43502E45-0B89-4CA3-A82E-FB8BCC9E0631}"/>
              </a:ext>
            </a:extLst>
          </p:cNvPr>
          <p:cNvSpPr/>
          <p:nvPr/>
        </p:nvSpPr>
        <p:spPr>
          <a:xfrm>
            <a:off x="2943304" y="1073588"/>
            <a:ext cx="4006873" cy="4006873"/>
          </a:xfrm>
          <a:prstGeom prst="circularArrow">
            <a:avLst>
              <a:gd name="adj1" fmla="val 5201"/>
              <a:gd name="adj2" fmla="val 335951"/>
              <a:gd name="adj3" fmla="val 21293086"/>
              <a:gd name="adj4" fmla="val 19766375"/>
              <a:gd name="adj5" fmla="val 6067"/>
            </a:avLst>
          </a:prstGeom>
          <a:solidFill>
            <a:srgbClr val="FFFF00"/>
          </a:solidFill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  <a:sp3d extrusionH="152250" prstMaterial="matte">
            <a:bevelT w="165100" prst="coolSlan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手繪多邊形 17">
            <a:extLst>
              <a:ext uri="{FF2B5EF4-FFF2-40B4-BE49-F238E27FC236}">
                <a16:creationId xmlns:a16="http://schemas.microsoft.com/office/drawing/2014/main" id="{4D59D471-8C40-4888-A74A-DC5EFAFA2CFA}"/>
              </a:ext>
            </a:extLst>
          </p:cNvPr>
          <p:cNvSpPr/>
          <p:nvPr/>
        </p:nvSpPr>
        <p:spPr>
          <a:xfrm>
            <a:off x="6569335" y="3356105"/>
            <a:ext cx="1068640" cy="1068640"/>
          </a:xfrm>
          <a:custGeom>
            <a:avLst/>
            <a:gdLst>
              <a:gd name="connsiteX0" fmla="*/ 0 w 1068640"/>
              <a:gd name="connsiteY0" fmla="*/ 0 h 1068640"/>
              <a:gd name="connsiteX1" fmla="*/ 1068640 w 1068640"/>
              <a:gd name="connsiteY1" fmla="*/ 0 h 1068640"/>
              <a:gd name="connsiteX2" fmla="*/ 1068640 w 1068640"/>
              <a:gd name="connsiteY2" fmla="*/ 1068640 h 1068640"/>
              <a:gd name="connsiteX3" fmla="*/ 0 w 1068640"/>
              <a:gd name="connsiteY3" fmla="*/ 1068640 h 1068640"/>
              <a:gd name="connsiteX4" fmla="*/ 0 w 1068640"/>
              <a:gd name="connsiteY4" fmla="*/ 0 h 106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640" h="1068640">
                <a:moveTo>
                  <a:pt x="0" y="0"/>
                </a:moveTo>
                <a:lnTo>
                  <a:pt x="1068640" y="0"/>
                </a:lnTo>
                <a:lnTo>
                  <a:pt x="1068640" y="1068640"/>
                </a:lnTo>
                <a:lnTo>
                  <a:pt x="0" y="106864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5560" tIns="35560" rIns="35560" bIns="35560" spcCol="1270" anchor="ctr">
            <a:sp3d extrusionH="28000" prstMaterial="matte"/>
          </a:bodyPr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大成</a:t>
            </a:r>
          </a:p>
        </p:txBody>
      </p:sp>
      <p:sp>
        <p:nvSpPr>
          <p:cNvPr id="19" name="圓形箭號 18">
            <a:extLst>
              <a:ext uri="{FF2B5EF4-FFF2-40B4-BE49-F238E27FC236}">
                <a16:creationId xmlns:a16="http://schemas.microsoft.com/office/drawing/2014/main" id="{9A8F7387-A766-4AA2-BF6E-E706A03A058D}"/>
              </a:ext>
            </a:extLst>
          </p:cNvPr>
          <p:cNvSpPr/>
          <p:nvPr/>
        </p:nvSpPr>
        <p:spPr>
          <a:xfrm>
            <a:off x="3298615" y="1027122"/>
            <a:ext cx="4006873" cy="4006873"/>
          </a:xfrm>
          <a:prstGeom prst="circularArrow">
            <a:avLst>
              <a:gd name="adj1" fmla="val 5201"/>
              <a:gd name="adj2" fmla="val 335951"/>
              <a:gd name="adj3" fmla="val 4014536"/>
              <a:gd name="adj4" fmla="val 2253581"/>
              <a:gd name="adj5" fmla="val 6067"/>
            </a:avLst>
          </a:prstGeom>
          <a:solidFill>
            <a:srgbClr val="C00000"/>
          </a:solidFill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  <a:sp3d extrusionH="152250" prstMaterial="matte">
            <a:bevelT w="165100" prst="coolSlan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圓形箭號 20">
            <a:extLst>
              <a:ext uri="{FF2B5EF4-FFF2-40B4-BE49-F238E27FC236}">
                <a16:creationId xmlns:a16="http://schemas.microsoft.com/office/drawing/2014/main" id="{1FB384B7-E856-46A9-AC55-CD963D5A2EE3}"/>
              </a:ext>
            </a:extLst>
          </p:cNvPr>
          <p:cNvSpPr/>
          <p:nvPr/>
        </p:nvSpPr>
        <p:spPr>
          <a:xfrm>
            <a:off x="2652690" y="1484784"/>
            <a:ext cx="4006873" cy="4006873"/>
          </a:xfrm>
          <a:prstGeom prst="circularArrow">
            <a:avLst>
              <a:gd name="adj1" fmla="val 5201"/>
              <a:gd name="adj2" fmla="val 335951"/>
              <a:gd name="adj3" fmla="val 8210468"/>
              <a:gd name="adj4" fmla="val 6449512"/>
              <a:gd name="adj5" fmla="val 6067"/>
            </a:avLst>
          </a:prstGeom>
          <a:solidFill>
            <a:srgbClr val="FF00FF"/>
          </a:solidFill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  <a:sp3d extrusionH="152250" prstMaterial="matte">
            <a:bevelT w="165100" prst="coolSlan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手繪多邊形 21">
            <a:extLst>
              <a:ext uri="{FF2B5EF4-FFF2-40B4-BE49-F238E27FC236}">
                <a16:creationId xmlns:a16="http://schemas.microsoft.com/office/drawing/2014/main" id="{C21E4472-28BE-4283-B241-65442C508F76}"/>
              </a:ext>
            </a:extLst>
          </p:cNvPr>
          <p:cNvSpPr/>
          <p:nvPr/>
        </p:nvSpPr>
        <p:spPr>
          <a:xfrm>
            <a:off x="2324387" y="3740412"/>
            <a:ext cx="1068640" cy="1068640"/>
          </a:xfrm>
          <a:custGeom>
            <a:avLst/>
            <a:gdLst>
              <a:gd name="connsiteX0" fmla="*/ 0 w 1068640"/>
              <a:gd name="connsiteY0" fmla="*/ 0 h 1068640"/>
              <a:gd name="connsiteX1" fmla="*/ 1068640 w 1068640"/>
              <a:gd name="connsiteY1" fmla="*/ 0 h 1068640"/>
              <a:gd name="connsiteX2" fmla="*/ 1068640 w 1068640"/>
              <a:gd name="connsiteY2" fmla="*/ 1068640 h 1068640"/>
              <a:gd name="connsiteX3" fmla="*/ 0 w 1068640"/>
              <a:gd name="connsiteY3" fmla="*/ 1068640 h 1068640"/>
              <a:gd name="connsiteX4" fmla="*/ 0 w 1068640"/>
              <a:gd name="connsiteY4" fmla="*/ 0 h 106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640" h="1068640">
                <a:moveTo>
                  <a:pt x="0" y="0"/>
                </a:moveTo>
                <a:lnTo>
                  <a:pt x="1068640" y="0"/>
                </a:lnTo>
                <a:lnTo>
                  <a:pt x="1068640" y="1068640"/>
                </a:lnTo>
                <a:lnTo>
                  <a:pt x="0" y="106864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5560" tIns="35560" rIns="35560" bIns="35560" spcCol="1270" anchor="ctr">
            <a:sp3d extrusionH="28000" prstMaterial="matte"/>
          </a:bodyPr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TW" altLang="en-US" sz="36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規矩</a:t>
            </a:r>
          </a:p>
        </p:txBody>
      </p:sp>
      <p:sp>
        <p:nvSpPr>
          <p:cNvPr id="23" name="圓形箭號 22">
            <a:extLst>
              <a:ext uri="{FF2B5EF4-FFF2-40B4-BE49-F238E27FC236}">
                <a16:creationId xmlns:a16="http://schemas.microsoft.com/office/drawing/2014/main" id="{102ECD57-0A29-465B-B7D2-C610DF6551E4}"/>
              </a:ext>
            </a:extLst>
          </p:cNvPr>
          <p:cNvSpPr/>
          <p:nvPr/>
        </p:nvSpPr>
        <p:spPr>
          <a:xfrm>
            <a:off x="1837328" y="1624282"/>
            <a:ext cx="4703736" cy="4102606"/>
          </a:xfrm>
          <a:prstGeom prst="circularArrow">
            <a:avLst>
              <a:gd name="adj1" fmla="val 5201"/>
              <a:gd name="adj2" fmla="val 335951"/>
              <a:gd name="adj3" fmla="val 12297673"/>
              <a:gd name="adj4" fmla="val 10770963"/>
              <a:gd name="adj5" fmla="val 6067"/>
            </a:avLst>
          </a:prstGeom>
          <a:solidFill>
            <a:srgbClr val="00B0F0"/>
          </a:solidFill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  <a:sp3d extrusionH="152250" prstMaterial="matte">
            <a:bevelT w="165100" prst="coolSlan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手繪多邊形 23">
            <a:extLst>
              <a:ext uri="{FF2B5EF4-FFF2-40B4-BE49-F238E27FC236}">
                <a16:creationId xmlns:a16="http://schemas.microsoft.com/office/drawing/2014/main" id="{E463557A-398E-43CF-9A4F-AD8432E3AA95}"/>
              </a:ext>
            </a:extLst>
          </p:cNvPr>
          <p:cNvSpPr/>
          <p:nvPr/>
        </p:nvSpPr>
        <p:spPr>
          <a:xfrm>
            <a:off x="2184855" y="1859631"/>
            <a:ext cx="1068640" cy="1068640"/>
          </a:xfrm>
          <a:custGeom>
            <a:avLst/>
            <a:gdLst>
              <a:gd name="connsiteX0" fmla="*/ 0 w 1068640"/>
              <a:gd name="connsiteY0" fmla="*/ 0 h 1068640"/>
              <a:gd name="connsiteX1" fmla="*/ 1068640 w 1068640"/>
              <a:gd name="connsiteY1" fmla="*/ 0 h 1068640"/>
              <a:gd name="connsiteX2" fmla="*/ 1068640 w 1068640"/>
              <a:gd name="connsiteY2" fmla="*/ 1068640 h 1068640"/>
              <a:gd name="connsiteX3" fmla="*/ 0 w 1068640"/>
              <a:gd name="connsiteY3" fmla="*/ 1068640 h 1068640"/>
              <a:gd name="connsiteX4" fmla="*/ 0 w 1068640"/>
              <a:gd name="connsiteY4" fmla="*/ 0 h 106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640" h="1068640">
                <a:moveTo>
                  <a:pt x="0" y="0"/>
                </a:moveTo>
                <a:lnTo>
                  <a:pt x="1068640" y="0"/>
                </a:lnTo>
                <a:lnTo>
                  <a:pt x="1068640" y="1068640"/>
                </a:lnTo>
                <a:lnTo>
                  <a:pt x="0" y="106864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5560" tIns="35560" rIns="35560" bIns="35560" spcCol="1270" anchor="ctr">
            <a:sp3d extrusionH="28000" prstMaterial="matte"/>
          </a:bodyPr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TW" altLang="en-US" sz="3600" b="1" dirty="0">
                <a:solidFill>
                  <a:srgbClr val="53D2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方圓</a:t>
            </a:r>
          </a:p>
        </p:txBody>
      </p:sp>
      <p:sp>
        <p:nvSpPr>
          <p:cNvPr id="25" name="圓形箭號 24">
            <a:extLst>
              <a:ext uri="{FF2B5EF4-FFF2-40B4-BE49-F238E27FC236}">
                <a16:creationId xmlns:a16="http://schemas.microsoft.com/office/drawing/2014/main" id="{D2FBBA2B-F86D-42BD-B3BA-3A570D5D2AFD}"/>
              </a:ext>
            </a:extLst>
          </p:cNvPr>
          <p:cNvSpPr/>
          <p:nvPr/>
        </p:nvSpPr>
        <p:spPr>
          <a:xfrm rot="158557">
            <a:off x="2011685" y="1714522"/>
            <a:ext cx="4006873" cy="4006873"/>
          </a:xfrm>
          <a:prstGeom prst="circularArrow">
            <a:avLst>
              <a:gd name="adj1" fmla="val 5201"/>
              <a:gd name="adj2" fmla="val 335951"/>
              <a:gd name="adj3" fmla="val 16865526"/>
              <a:gd name="adj4" fmla="val 15198523"/>
              <a:gd name="adj5" fmla="val 6067"/>
            </a:avLst>
          </a:prstGeom>
          <a:solidFill>
            <a:srgbClr val="66FFCC"/>
          </a:solidFill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  <a:sp3d extrusionH="152250" prstMaterial="matte">
            <a:bevelT w="165100" prst="coolSlan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手繪多邊形 33">
            <a:extLst>
              <a:ext uri="{FF2B5EF4-FFF2-40B4-BE49-F238E27FC236}">
                <a16:creationId xmlns:a16="http://schemas.microsoft.com/office/drawing/2014/main" id="{1ABE0594-A251-4271-BC65-CE28319D9837}"/>
              </a:ext>
            </a:extLst>
          </p:cNvPr>
          <p:cNvSpPr/>
          <p:nvPr/>
        </p:nvSpPr>
        <p:spPr>
          <a:xfrm rot="391274">
            <a:off x="4630814" y="4704217"/>
            <a:ext cx="1068640" cy="1068640"/>
          </a:xfrm>
          <a:custGeom>
            <a:avLst/>
            <a:gdLst>
              <a:gd name="connsiteX0" fmla="*/ 0 w 1068640"/>
              <a:gd name="connsiteY0" fmla="*/ 0 h 1068640"/>
              <a:gd name="connsiteX1" fmla="*/ 1068640 w 1068640"/>
              <a:gd name="connsiteY1" fmla="*/ 0 h 1068640"/>
              <a:gd name="connsiteX2" fmla="*/ 1068640 w 1068640"/>
              <a:gd name="connsiteY2" fmla="*/ 1068640 h 1068640"/>
              <a:gd name="connsiteX3" fmla="*/ 0 w 1068640"/>
              <a:gd name="connsiteY3" fmla="*/ 1068640 h 1068640"/>
              <a:gd name="connsiteX4" fmla="*/ 0 w 1068640"/>
              <a:gd name="connsiteY4" fmla="*/ 0 h 106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640" h="1068640">
                <a:moveTo>
                  <a:pt x="0" y="0"/>
                </a:moveTo>
                <a:lnTo>
                  <a:pt x="1068640" y="0"/>
                </a:lnTo>
                <a:lnTo>
                  <a:pt x="1068640" y="1068640"/>
                </a:lnTo>
                <a:lnTo>
                  <a:pt x="0" y="106864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5560" tIns="35560" rIns="35560" bIns="35560" spcCol="1270" anchor="ctr">
            <a:sp3d extrusionH="28000" prstMaterial="matte"/>
          </a:bodyPr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TW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入學</a:t>
            </a:r>
          </a:p>
        </p:txBody>
      </p:sp>
      <p:sp>
        <p:nvSpPr>
          <p:cNvPr id="15" name="矩形 9">
            <a:extLst>
              <a:ext uri="{FF2B5EF4-FFF2-40B4-BE49-F238E27FC236}">
                <a16:creationId xmlns:a16="http://schemas.microsoft.com/office/drawing/2014/main" id="{73F7FEA6-B080-4920-9CF5-2B0DC4BDE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178028"/>
            <a:ext cx="2163762" cy="63023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itchFamily="18" charset="0"/>
              <a:buChar char="+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itchFamily="18" charset="2"/>
              <a:buChar char="Ï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÷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ts val="4200"/>
              </a:lnSpc>
              <a:spcBef>
                <a:spcPct val="0"/>
              </a:spcBef>
              <a:buClrTx/>
              <a:buSzTx/>
              <a:buFont typeface="Cambria" pitchFamily="18" charset="0"/>
              <a:buNone/>
              <a:defRPr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新特黑體"/>
              </a:rPr>
              <a:t>詮釋轉化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新特黑體"/>
            </a:endParaRPr>
          </a:p>
        </p:txBody>
      </p:sp>
    </p:spTree>
    <p:extLst>
      <p:ext uri="{BB962C8B-B14F-4D97-AF65-F5344CB8AC3E}">
        <p14:creationId xmlns:p14="http://schemas.microsoft.com/office/powerpoint/2010/main" val="536707372"/>
      </p:ext>
    </p:ext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63AC3F8-4A83-43BB-8701-5A3941A10A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67215"/>
          </a:xfrm>
          <a:prstGeom prst="rect">
            <a:avLst/>
          </a:prstGeom>
        </p:spPr>
      </p:pic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2775" name="Picture 18" descr="D:\100\100圖像檔\06.新鮮桃樂事\1010515綠圍籬\DSCN00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15"/>
          <a:stretch>
            <a:fillRect/>
          </a:stretch>
        </p:blipFill>
        <p:spPr bwMode="auto">
          <a:xfrm>
            <a:off x="-3175" y="-56992"/>
            <a:ext cx="9150350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109927"/>
      </p:ext>
    </p:extLst>
  </p:cSld>
  <p:clrMapOvr>
    <a:masterClrMapping/>
  </p:clrMapOvr>
  <p:transition spd="slow"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5D19D19-072A-490B-88A6-3A196FF62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7938" y="-61596"/>
            <a:ext cx="9144000" cy="6945707"/>
          </a:xfrm>
          <a:prstGeom prst="rect">
            <a:avLst/>
          </a:prstGeom>
        </p:spPr>
      </p:pic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3799" name="Picture 15" descr="D:\102\102桃子腳\01.願景形塑\01.翻轉行政文化\建築密碼\DSCN33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6" y="-56992"/>
            <a:ext cx="9159876" cy="652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583671"/>
      </p:ext>
    </p:extLst>
  </p:cSld>
  <p:clrMapOvr>
    <a:masterClrMapping/>
  </p:clrMapOvr>
  <p:transition spd="slow"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5C1AB7A-3C24-44A9-9952-55A22799CD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7939" y="-69844"/>
            <a:ext cx="9201365" cy="6953955"/>
          </a:xfrm>
          <a:prstGeom prst="rect">
            <a:avLst/>
          </a:prstGeom>
        </p:spPr>
      </p:pic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4823" name="Picture 2" descr="D:\D槽圖像檔\桃子腳光影\990910\DSCN30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r="-2" b="5505"/>
          <a:stretch>
            <a:fillRect/>
          </a:stretch>
        </p:blipFill>
        <p:spPr bwMode="auto">
          <a:xfrm>
            <a:off x="0" y="-69844"/>
            <a:ext cx="9158288" cy="653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963770"/>
      </p:ext>
    </p:extLst>
  </p:cSld>
  <p:clrMapOvr>
    <a:masterClrMapping/>
  </p:clrMapOvr>
  <p:transition spd="slow"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BF0E470C-255A-434E-B1B1-F353747004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3175" y="-73479"/>
            <a:ext cx="9153525" cy="6948482"/>
          </a:xfrm>
          <a:prstGeom prst="rect">
            <a:avLst/>
          </a:prstGeom>
        </p:spPr>
      </p:pic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5847" name="Picture 11" descr="D:\D槽圖像檔\風景照\DSC001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" t="6300" b="2"/>
          <a:stretch>
            <a:fillRect/>
          </a:stretch>
        </p:blipFill>
        <p:spPr bwMode="auto">
          <a:xfrm>
            <a:off x="-3175" y="-90482"/>
            <a:ext cx="9144000" cy="655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手繪多邊形 1"/>
          <p:cNvSpPr/>
          <p:nvPr/>
        </p:nvSpPr>
        <p:spPr>
          <a:xfrm>
            <a:off x="3590222" y="1638300"/>
            <a:ext cx="429328" cy="381000"/>
          </a:xfrm>
          <a:custGeom>
            <a:avLst/>
            <a:gdLst>
              <a:gd name="connsiteX0" fmla="*/ 429328 w 429328"/>
              <a:gd name="connsiteY0" fmla="*/ 0 h 381000"/>
              <a:gd name="connsiteX1" fmla="*/ 381703 w 429328"/>
              <a:gd name="connsiteY1" fmla="*/ 38100 h 381000"/>
              <a:gd name="connsiteX2" fmla="*/ 353128 w 429328"/>
              <a:gd name="connsiteY2" fmla="*/ 47625 h 381000"/>
              <a:gd name="connsiteX3" fmla="*/ 324553 w 429328"/>
              <a:gd name="connsiteY3" fmla="*/ 66675 h 381000"/>
              <a:gd name="connsiteX4" fmla="*/ 295978 w 429328"/>
              <a:gd name="connsiteY4" fmla="*/ 76200 h 381000"/>
              <a:gd name="connsiteX5" fmla="*/ 248353 w 429328"/>
              <a:gd name="connsiteY5" fmla="*/ 95250 h 381000"/>
              <a:gd name="connsiteX6" fmla="*/ 210253 w 429328"/>
              <a:gd name="connsiteY6" fmla="*/ 104775 h 381000"/>
              <a:gd name="connsiteX7" fmla="*/ 153103 w 429328"/>
              <a:gd name="connsiteY7" fmla="*/ 123825 h 381000"/>
              <a:gd name="connsiteX8" fmla="*/ 95953 w 429328"/>
              <a:gd name="connsiteY8" fmla="*/ 152400 h 381000"/>
              <a:gd name="connsiteX9" fmla="*/ 29278 w 429328"/>
              <a:gd name="connsiteY9" fmla="*/ 171450 h 381000"/>
              <a:gd name="connsiteX10" fmla="*/ 703 w 429328"/>
              <a:gd name="connsiteY10" fmla="*/ 190500 h 381000"/>
              <a:gd name="connsiteX11" fmla="*/ 48328 w 429328"/>
              <a:gd name="connsiteY11" fmla="*/ 209550 h 381000"/>
              <a:gd name="connsiteX12" fmla="*/ 105478 w 429328"/>
              <a:gd name="connsiteY12" fmla="*/ 228600 h 381000"/>
              <a:gd name="connsiteX13" fmla="*/ 162628 w 429328"/>
              <a:gd name="connsiteY13" fmla="*/ 257175 h 381000"/>
              <a:gd name="connsiteX14" fmla="*/ 219778 w 429328"/>
              <a:gd name="connsiteY14" fmla="*/ 285750 h 381000"/>
              <a:gd name="connsiteX15" fmla="*/ 276928 w 429328"/>
              <a:gd name="connsiteY15" fmla="*/ 304800 h 381000"/>
              <a:gd name="connsiteX16" fmla="*/ 343603 w 429328"/>
              <a:gd name="connsiteY16" fmla="*/ 342900 h 381000"/>
              <a:gd name="connsiteX17" fmla="*/ 372178 w 429328"/>
              <a:gd name="connsiteY17" fmla="*/ 352425 h 381000"/>
              <a:gd name="connsiteX18" fmla="*/ 410278 w 429328"/>
              <a:gd name="connsiteY18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9328" h="381000">
                <a:moveTo>
                  <a:pt x="429328" y="0"/>
                </a:moveTo>
                <a:cubicBezTo>
                  <a:pt x="413453" y="12700"/>
                  <a:pt x="398943" y="27325"/>
                  <a:pt x="381703" y="38100"/>
                </a:cubicBezTo>
                <a:cubicBezTo>
                  <a:pt x="373189" y="43421"/>
                  <a:pt x="362108" y="43135"/>
                  <a:pt x="353128" y="47625"/>
                </a:cubicBezTo>
                <a:cubicBezTo>
                  <a:pt x="342889" y="52745"/>
                  <a:pt x="334792" y="61555"/>
                  <a:pt x="324553" y="66675"/>
                </a:cubicBezTo>
                <a:cubicBezTo>
                  <a:pt x="315573" y="71165"/>
                  <a:pt x="305379" y="72675"/>
                  <a:pt x="295978" y="76200"/>
                </a:cubicBezTo>
                <a:cubicBezTo>
                  <a:pt x="279969" y="82203"/>
                  <a:pt x="264573" y="89843"/>
                  <a:pt x="248353" y="95250"/>
                </a:cubicBezTo>
                <a:cubicBezTo>
                  <a:pt x="235934" y="99390"/>
                  <a:pt x="222792" y="101013"/>
                  <a:pt x="210253" y="104775"/>
                </a:cubicBezTo>
                <a:cubicBezTo>
                  <a:pt x="191019" y="110545"/>
                  <a:pt x="172153" y="117475"/>
                  <a:pt x="153103" y="123825"/>
                </a:cubicBezTo>
                <a:cubicBezTo>
                  <a:pt x="81279" y="147766"/>
                  <a:pt x="169811" y="115471"/>
                  <a:pt x="95953" y="152400"/>
                </a:cubicBezTo>
                <a:cubicBezTo>
                  <a:pt x="82288" y="159232"/>
                  <a:pt x="41485" y="168398"/>
                  <a:pt x="29278" y="171450"/>
                </a:cubicBezTo>
                <a:cubicBezTo>
                  <a:pt x="19753" y="177800"/>
                  <a:pt x="-4417" y="180261"/>
                  <a:pt x="703" y="190500"/>
                </a:cubicBezTo>
                <a:cubicBezTo>
                  <a:pt x="8349" y="205793"/>
                  <a:pt x="32260" y="203707"/>
                  <a:pt x="48328" y="209550"/>
                </a:cubicBezTo>
                <a:cubicBezTo>
                  <a:pt x="67199" y="216412"/>
                  <a:pt x="88770" y="217461"/>
                  <a:pt x="105478" y="228600"/>
                </a:cubicBezTo>
                <a:cubicBezTo>
                  <a:pt x="164888" y="268207"/>
                  <a:pt x="103475" y="230885"/>
                  <a:pt x="162628" y="257175"/>
                </a:cubicBezTo>
                <a:cubicBezTo>
                  <a:pt x="182091" y="265825"/>
                  <a:pt x="200118" y="277558"/>
                  <a:pt x="219778" y="285750"/>
                </a:cubicBezTo>
                <a:cubicBezTo>
                  <a:pt x="238314" y="293473"/>
                  <a:pt x="258284" y="297342"/>
                  <a:pt x="276928" y="304800"/>
                </a:cubicBezTo>
                <a:cubicBezTo>
                  <a:pt x="360423" y="338198"/>
                  <a:pt x="274870" y="308534"/>
                  <a:pt x="343603" y="342900"/>
                </a:cubicBezTo>
                <a:cubicBezTo>
                  <a:pt x="352583" y="347390"/>
                  <a:pt x="363198" y="347935"/>
                  <a:pt x="372178" y="352425"/>
                </a:cubicBezTo>
                <a:cubicBezTo>
                  <a:pt x="393719" y="363195"/>
                  <a:pt x="396883" y="367605"/>
                  <a:pt x="410278" y="381000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手繪多邊形 2"/>
          <p:cNvSpPr/>
          <p:nvPr/>
        </p:nvSpPr>
        <p:spPr>
          <a:xfrm>
            <a:off x="3657600" y="1733550"/>
            <a:ext cx="504825" cy="400086"/>
          </a:xfrm>
          <a:custGeom>
            <a:avLst/>
            <a:gdLst>
              <a:gd name="connsiteX0" fmla="*/ 504825 w 504825"/>
              <a:gd name="connsiteY0" fmla="*/ 0 h 400086"/>
              <a:gd name="connsiteX1" fmla="*/ 447675 w 504825"/>
              <a:gd name="connsiteY1" fmla="*/ 28575 h 400086"/>
              <a:gd name="connsiteX2" fmla="*/ 390525 w 504825"/>
              <a:gd name="connsiteY2" fmla="*/ 66675 h 400086"/>
              <a:gd name="connsiteX3" fmla="*/ 352425 w 504825"/>
              <a:gd name="connsiteY3" fmla="*/ 85725 h 400086"/>
              <a:gd name="connsiteX4" fmla="*/ 295275 w 504825"/>
              <a:gd name="connsiteY4" fmla="*/ 123825 h 400086"/>
              <a:gd name="connsiteX5" fmla="*/ 266700 w 504825"/>
              <a:gd name="connsiteY5" fmla="*/ 142875 h 400086"/>
              <a:gd name="connsiteX6" fmla="*/ 200025 w 504825"/>
              <a:gd name="connsiteY6" fmla="*/ 180975 h 400086"/>
              <a:gd name="connsiteX7" fmla="*/ 133350 w 504825"/>
              <a:gd name="connsiteY7" fmla="*/ 200025 h 400086"/>
              <a:gd name="connsiteX8" fmla="*/ 66675 w 504825"/>
              <a:gd name="connsiteY8" fmla="*/ 238125 h 400086"/>
              <a:gd name="connsiteX9" fmla="*/ 0 w 504825"/>
              <a:gd name="connsiteY9" fmla="*/ 266700 h 400086"/>
              <a:gd name="connsiteX10" fmla="*/ 76200 w 504825"/>
              <a:gd name="connsiteY10" fmla="*/ 295275 h 400086"/>
              <a:gd name="connsiteX11" fmla="*/ 114300 w 504825"/>
              <a:gd name="connsiteY11" fmla="*/ 304800 h 400086"/>
              <a:gd name="connsiteX12" fmla="*/ 161925 w 504825"/>
              <a:gd name="connsiteY12" fmla="*/ 333375 h 400086"/>
              <a:gd name="connsiteX13" fmla="*/ 228600 w 504825"/>
              <a:gd name="connsiteY13" fmla="*/ 352425 h 400086"/>
              <a:gd name="connsiteX14" fmla="*/ 285750 w 504825"/>
              <a:gd name="connsiteY14" fmla="*/ 381000 h 400086"/>
              <a:gd name="connsiteX15" fmla="*/ 323850 w 504825"/>
              <a:gd name="connsiteY15" fmla="*/ 400050 h 400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4825" h="400086">
                <a:moveTo>
                  <a:pt x="504825" y="0"/>
                </a:moveTo>
                <a:cubicBezTo>
                  <a:pt x="485775" y="9525"/>
                  <a:pt x="466072" y="17843"/>
                  <a:pt x="447675" y="28575"/>
                </a:cubicBezTo>
                <a:cubicBezTo>
                  <a:pt x="427899" y="40111"/>
                  <a:pt x="411003" y="56436"/>
                  <a:pt x="390525" y="66675"/>
                </a:cubicBezTo>
                <a:cubicBezTo>
                  <a:pt x="377825" y="73025"/>
                  <a:pt x="364601" y="78420"/>
                  <a:pt x="352425" y="85725"/>
                </a:cubicBezTo>
                <a:cubicBezTo>
                  <a:pt x="332792" y="97505"/>
                  <a:pt x="314325" y="111125"/>
                  <a:pt x="295275" y="123825"/>
                </a:cubicBezTo>
                <a:lnTo>
                  <a:pt x="266700" y="142875"/>
                </a:lnTo>
                <a:cubicBezTo>
                  <a:pt x="238002" y="162007"/>
                  <a:pt x="233862" y="166473"/>
                  <a:pt x="200025" y="180975"/>
                </a:cubicBezTo>
                <a:cubicBezTo>
                  <a:pt x="146295" y="204002"/>
                  <a:pt x="197796" y="175858"/>
                  <a:pt x="133350" y="200025"/>
                </a:cubicBezTo>
                <a:cubicBezTo>
                  <a:pt x="91483" y="215725"/>
                  <a:pt x="101847" y="218027"/>
                  <a:pt x="66675" y="238125"/>
                </a:cubicBezTo>
                <a:cubicBezTo>
                  <a:pt x="33719" y="256957"/>
                  <a:pt x="32058" y="256014"/>
                  <a:pt x="0" y="266700"/>
                </a:cubicBezTo>
                <a:cubicBezTo>
                  <a:pt x="25162" y="276765"/>
                  <a:pt x="50069" y="287809"/>
                  <a:pt x="76200" y="295275"/>
                </a:cubicBezTo>
                <a:cubicBezTo>
                  <a:pt x="88787" y="298871"/>
                  <a:pt x="101600" y="301625"/>
                  <a:pt x="114300" y="304800"/>
                </a:cubicBezTo>
                <a:cubicBezTo>
                  <a:pt x="130175" y="314325"/>
                  <a:pt x="145366" y="325096"/>
                  <a:pt x="161925" y="333375"/>
                </a:cubicBezTo>
                <a:cubicBezTo>
                  <a:pt x="175590" y="340207"/>
                  <a:pt x="216393" y="349373"/>
                  <a:pt x="228600" y="352425"/>
                </a:cubicBezTo>
                <a:cubicBezTo>
                  <a:pt x="310492" y="407020"/>
                  <a:pt x="206880" y="341565"/>
                  <a:pt x="285750" y="381000"/>
                </a:cubicBezTo>
                <a:cubicBezTo>
                  <a:pt x="327372" y="401811"/>
                  <a:pt x="299991" y="400050"/>
                  <a:pt x="323850" y="400050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手繪多邊形 3"/>
          <p:cNvSpPr/>
          <p:nvPr/>
        </p:nvSpPr>
        <p:spPr>
          <a:xfrm>
            <a:off x="3848100" y="1895475"/>
            <a:ext cx="600075" cy="409575"/>
          </a:xfrm>
          <a:custGeom>
            <a:avLst/>
            <a:gdLst>
              <a:gd name="connsiteX0" fmla="*/ 600075 w 600075"/>
              <a:gd name="connsiteY0" fmla="*/ 0 h 409575"/>
              <a:gd name="connsiteX1" fmla="*/ 552450 w 600075"/>
              <a:gd name="connsiteY1" fmla="*/ 19050 h 409575"/>
              <a:gd name="connsiteX2" fmla="*/ 514350 w 600075"/>
              <a:gd name="connsiteY2" fmla="*/ 47625 h 409575"/>
              <a:gd name="connsiteX3" fmla="*/ 457200 w 600075"/>
              <a:gd name="connsiteY3" fmla="*/ 66675 h 409575"/>
              <a:gd name="connsiteX4" fmla="*/ 390525 w 600075"/>
              <a:gd name="connsiteY4" fmla="*/ 95250 h 409575"/>
              <a:gd name="connsiteX5" fmla="*/ 314325 w 600075"/>
              <a:gd name="connsiteY5" fmla="*/ 142875 h 409575"/>
              <a:gd name="connsiteX6" fmla="*/ 285750 w 600075"/>
              <a:gd name="connsiteY6" fmla="*/ 161925 h 409575"/>
              <a:gd name="connsiteX7" fmla="*/ 238125 w 600075"/>
              <a:gd name="connsiteY7" fmla="*/ 171450 h 409575"/>
              <a:gd name="connsiteX8" fmla="*/ 200025 w 600075"/>
              <a:gd name="connsiteY8" fmla="*/ 200025 h 409575"/>
              <a:gd name="connsiteX9" fmla="*/ 161925 w 600075"/>
              <a:gd name="connsiteY9" fmla="*/ 209550 h 409575"/>
              <a:gd name="connsiteX10" fmla="*/ 133350 w 600075"/>
              <a:gd name="connsiteY10" fmla="*/ 238125 h 409575"/>
              <a:gd name="connsiteX11" fmla="*/ 38100 w 600075"/>
              <a:gd name="connsiteY11" fmla="*/ 304800 h 409575"/>
              <a:gd name="connsiteX12" fmla="*/ 0 w 600075"/>
              <a:gd name="connsiteY12" fmla="*/ 333375 h 409575"/>
              <a:gd name="connsiteX13" fmla="*/ 28575 w 600075"/>
              <a:gd name="connsiteY13" fmla="*/ 342900 h 409575"/>
              <a:gd name="connsiteX14" fmla="*/ 57150 w 600075"/>
              <a:gd name="connsiteY14" fmla="*/ 361950 h 409575"/>
              <a:gd name="connsiteX15" fmla="*/ 114300 w 600075"/>
              <a:gd name="connsiteY15" fmla="*/ 371475 h 409575"/>
              <a:gd name="connsiteX16" fmla="*/ 238125 w 600075"/>
              <a:gd name="connsiteY16" fmla="*/ 409575 h 409575"/>
              <a:gd name="connsiteX17" fmla="*/ 276225 w 600075"/>
              <a:gd name="connsiteY17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00075" h="409575">
                <a:moveTo>
                  <a:pt x="600075" y="0"/>
                </a:moveTo>
                <a:cubicBezTo>
                  <a:pt x="584200" y="6350"/>
                  <a:pt x="567396" y="10747"/>
                  <a:pt x="552450" y="19050"/>
                </a:cubicBezTo>
                <a:cubicBezTo>
                  <a:pt x="538573" y="26760"/>
                  <a:pt x="528549" y="40525"/>
                  <a:pt x="514350" y="47625"/>
                </a:cubicBezTo>
                <a:cubicBezTo>
                  <a:pt x="496389" y="56605"/>
                  <a:pt x="473908" y="55536"/>
                  <a:pt x="457200" y="66675"/>
                </a:cubicBezTo>
                <a:cubicBezTo>
                  <a:pt x="417733" y="92987"/>
                  <a:pt x="439731" y="82949"/>
                  <a:pt x="390525" y="95250"/>
                </a:cubicBezTo>
                <a:cubicBezTo>
                  <a:pt x="317677" y="149886"/>
                  <a:pt x="387544" y="101036"/>
                  <a:pt x="314325" y="142875"/>
                </a:cubicBezTo>
                <a:cubicBezTo>
                  <a:pt x="304386" y="148555"/>
                  <a:pt x="296469" y="157905"/>
                  <a:pt x="285750" y="161925"/>
                </a:cubicBezTo>
                <a:cubicBezTo>
                  <a:pt x="270591" y="167609"/>
                  <a:pt x="254000" y="168275"/>
                  <a:pt x="238125" y="171450"/>
                </a:cubicBezTo>
                <a:cubicBezTo>
                  <a:pt x="225425" y="180975"/>
                  <a:pt x="214224" y="192925"/>
                  <a:pt x="200025" y="200025"/>
                </a:cubicBezTo>
                <a:cubicBezTo>
                  <a:pt x="188316" y="205879"/>
                  <a:pt x="173291" y="203055"/>
                  <a:pt x="161925" y="209550"/>
                </a:cubicBezTo>
                <a:cubicBezTo>
                  <a:pt x="150229" y="216233"/>
                  <a:pt x="143577" y="229359"/>
                  <a:pt x="133350" y="238125"/>
                </a:cubicBezTo>
                <a:cubicBezTo>
                  <a:pt x="95406" y="270648"/>
                  <a:pt x="81818" y="272012"/>
                  <a:pt x="38100" y="304800"/>
                </a:cubicBezTo>
                <a:lnTo>
                  <a:pt x="0" y="333375"/>
                </a:lnTo>
                <a:cubicBezTo>
                  <a:pt x="9525" y="336550"/>
                  <a:pt x="19595" y="338410"/>
                  <a:pt x="28575" y="342900"/>
                </a:cubicBezTo>
                <a:cubicBezTo>
                  <a:pt x="38814" y="348020"/>
                  <a:pt x="46290" y="358330"/>
                  <a:pt x="57150" y="361950"/>
                </a:cubicBezTo>
                <a:cubicBezTo>
                  <a:pt x="75472" y="368057"/>
                  <a:pt x="95250" y="368300"/>
                  <a:pt x="114300" y="371475"/>
                </a:cubicBezTo>
                <a:cubicBezTo>
                  <a:pt x="148363" y="385100"/>
                  <a:pt x="203330" y="409575"/>
                  <a:pt x="238125" y="409575"/>
                </a:cubicBezTo>
                <a:lnTo>
                  <a:pt x="276225" y="409575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手繪多邊形 4"/>
          <p:cNvSpPr/>
          <p:nvPr/>
        </p:nvSpPr>
        <p:spPr>
          <a:xfrm>
            <a:off x="4048125" y="2028825"/>
            <a:ext cx="638175" cy="534102"/>
          </a:xfrm>
          <a:custGeom>
            <a:avLst/>
            <a:gdLst>
              <a:gd name="connsiteX0" fmla="*/ 638175 w 638175"/>
              <a:gd name="connsiteY0" fmla="*/ 0 h 534102"/>
              <a:gd name="connsiteX1" fmla="*/ 581025 w 638175"/>
              <a:gd name="connsiteY1" fmla="*/ 9525 h 534102"/>
              <a:gd name="connsiteX2" fmla="*/ 561975 w 638175"/>
              <a:gd name="connsiteY2" fmla="*/ 47625 h 534102"/>
              <a:gd name="connsiteX3" fmla="*/ 533400 w 638175"/>
              <a:gd name="connsiteY3" fmla="*/ 57150 h 534102"/>
              <a:gd name="connsiteX4" fmla="*/ 504825 w 638175"/>
              <a:gd name="connsiteY4" fmla="*/ 85725 h 534102"/>
              <a:gd name="connsiteX5" fmla="*/ 476250 w 638175"/>
              <a:gd name="connsiteY5" fmla="*/ 95250 h 534102"/>
              <a:gd name="connsiteX6" fmla="*/ 447675 w 638175"/>
              <a:gd name="connsiteY6" fmla="*/ 133350 h 534102"/>
              <a:gd name="connsiteX7" fmla="*/ 371475 w 638175"/>
              <a:gd name="connsiteY7" fmla="*/ 171450 h 534102"/>
              <a:gd name="connsiteX8" fmla="*/ 323850 w 638175"/>
              <a:gd name="connsiteY8" fmla="*/ 200025 h 534102"/>
              <a:gd name="connsiteX9" fmla="*/ 285750 w 638175"/>
              <a:gd name="connsiteY9" fmla="*/ 219075 h 534102"/>
              <a:gd name="connsiteX10" fmla="*/ 219075 w 638175"/>
              <a:gd name="connsiteY10" fmla="*/ 276225 h 534102"/>
              <a:gd name="connsiteX11" fmla="*/ 161925 w 638175"/>
              <a:gd name="connsiteY11" fmla="*/ 314325 h 534102"/>
              <a:gd name="connsiteX12" fmla="*/ 76200 w 638175"/>
              <a:gd name="connsiteY12" fmla="*/ 390525 h 534102"/>
              <a:gd name="connsiteX13" fmla="*/ 0 w 638175"/>
              <a:gd name="connsiteY13" fmla="*/ 447675 h 534102"/>
              <a:gd name="connsiteX14" fmla="*/ 47625 w 638175"/>
              <a:gd name="connsiteY14" fmla="*/ 476250 h 534102"/>
              <a:gd name="connsiteX15" fmla="*/ 76200 w 638175"/>
              <a:gd name="connsiteY15" fmla="*/ 495300 h 534102"/>
              <a:gd name="connsiteX16" fmla="*/ 114300 w 638175"/>
              <a:gd name="connsiteY16" fmla="*/ 504825 h 534102"/>
              <a:gd name="connsiteX17" fmla="*/ 219075 w 638175"/>
              <a:gd name="connsiteY17" fmla="*/ 533400 h 534102"/>
              <a:gd name="connsiteX18" fmla="*/ 266700 w 638175"/>
              <a:gd name="connsiteY18" fmla="*/ 533400 h 534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38175" h="534102">
                <a:moveTo>
                  <a:pt x="638175" y="0"/>
                </a:moveTo>
                <a:cubicBezTo>
                  <a:pt x="619125" y="3175"/>
                  <a:pt x="597402" y="-711"/>
                  <a:pt x="581025" y="9525"/>
                </a:cubicBezTo>
                <a:cubicBezTo>
                  <a:pt x="568984" y="17050"/>
                  <a:pt x="572015" y="37585"/>
                  <a:pt x="561975" y="47625"/>
                </a:cubicBezTo>
                <a:cubicBezTo>
                  <a:pt x="554875" y="54725"/>
                  <a:pt x="542925" y="53975"/>
                  <a:pt x="533400" y="57150"/>
                </a:cubicBezTo>
                <a:cubicBezTo>
                  <a:pt x="523875" y="66675"/>
                  <a:pt x="516033" y="78253"/>
                  <a:pt x="504825" y="85725"/>
                </a:cubicBezTo>
                <a:cubicBezTo>
                  <a:pt x="496471" y="91294"/>
                  <a:pt x="483963" y="88822"/>
                  <a:pt x="476250" y="95250"/>
                </a:cubicBezTo>
                <a:cubicBezTo>
                  <a:pt x="464054" y="105413"/>
                  <a:pt x="460514" y="124013"/>
                  <a:pt x="447675" y="133350"/>
                </a:cubicBezTo>
                <a:cubicBezTo>
                  <a:pt x="424708" y="150053"/>
                  <a:pt x="395826" y="156839"/>
                  <a:pt x="371475" y="171450"/>
                </a:cubicBezTo>
                <a:cubicBezTo>
                  <a:pt x="355600" y="180975"/>
                  <a:pt x="340034" y="191034"/>
                  <a:pt x="323850" y="200025"/>
                </a:cubicBezTo>
                <a:cubicBezTo>
                  <a:pt x="311438" y="206921"/>
                  <a:pt x="297791" y="211550"/>
                  <a:pt x="285750" y="219075"/>
                </a:cubicBezTo>
                <a:cubicBezTo>
                  <a:pt x="208638" y="267270"/>
                  <a:pt x="282834" y="226634"/>
                  <a:pt x="219075" y="276225"/>
                </a:cubicBezTo>
                <a:cubicBezTo>
                  <a:pt x="201003" y="290281"/>
                  <a:pt x="178114" y="298136"/>
                  <a:pt x="161925" y="314325"/>
                </a:cubicBezTo>
                <a:cubicBezTo>
                  <a:pt x="70013" y="406237"/>
                  <a:pt x="138522" y="345200"/>
                  <a:pt x="76200" y="390525"/>
                </a:cubicBezTo>
                <a:cubicBezTo>
                  <a:pt x="50523" y="409199"/>
                  <a:pt x="0" y="447675"/>
                  <a:pt x="0" y="447675"/>
                </a:cubicBezTo>
                <a:cubicBezTo>
                  <a:pt x="15875" y="457200"/>
                  <a:pt x="31926" y="466438"/>
                  <a:pt x="47625" y="476250"/>
                </a:cubicBezTo>
                <a:cubicBezTo>
                  <a:pt x="57333" y="482317"/>
                  <a:pt x="65678" y="490791"/>
                  <a:pt x="76200" y="495300"/>
                </a:cubicBezTo>
                <a:cubicBezTo>
                  <a:pt x="88232" y="500457"/>
                  <a:pt x="101761" y="501063"/>
                  <a:pt x="114300" y="504825"/>
                </a:cubicBezTo>
                <a:cubicBezTo>
                  <a:pt x="157146" y="517679"/>
                  <a:pt x="175674" y="529060"/>
                  <a:pt x="219075" y="533400"/>
                </a:cubicBezTo>
                <a:cubicBezTo>
                  <a:pt x="234871" y="534980"/>
                  <a:pt x="250825" y="533400"/>
                  <a:pt x="266700" y="533400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手繪多邊形 5"/>
          <p:cNvSpPr/>
          <p:nvPr/>
        </p:nvSpPr>
        <p:spPr>
          <a:xfrm>
            <a:off x="3238500" y="2628900"/>
            <a:ext cx="1990725" cy="3810000"/>
          </a:xfrm>
          <a:custGeom>
            <a:avLst/>
            <a:gdLst>
              <a:gd name="connsiteX0" fmla="*/ 1085850 w 1990725"/>
              <a:gd name="connsiteY0" fmla="*/ 0 h 3810000"/>
              <a:gd name="connsiteX1" fmla="*/ 1038225 w 1990725"/>
              <a:gd name="connsiteY1" fmla="*/ 57150 h 3810000"/>
              <a:gd name="connsiteX2" fmla="*/ 1009650 w 1990725"/>
              <a:gd name="connsiteY2" fmla="*/ 66675 h 3810000"/>
              <a:gd name="connsiteX3" fmla="*/ 933450 w 1990725"/>
              <a:gd name="connsiteY3" fmla="*/ 123825 h 3810000"/>
              <a:gd name="connsiteX4" fmla="*/ 895350 w 1990725"/>
              <a:gd name="connsiteY4" fmla="*/ 142875 h 3810000"/>
              <a:gd name="connsiteX5" fmla="*/ 857250 w 1990725"/>
              <a:gd name="connsiteY5" fmla="*/ 171450 h 3810000"/>
              <a:gd name="connsiteX6" fmla="*/ 809625 w 1990725"/>
              <a:gd name="connsiteY6" fmla="*/ 200025 h 3810000"/>
              <a:gd name="connsiteX7" fmla="*/ 781050 w 1990725"/>
              <a:gd name="connsiteY7" fmla="*/ 219075 h 3810000"/>
              <a:gd name="connsiteX8" fmla="*/ 742950 w 1990725"/>
              <a:gd name="connsiteY8" fmla="*/ 228600 h 3810000"/>
              <a:gd name="connsiteX9" fmla="*/ 666750 w 1990725"/>
              <a:gd name="connsiteY9" fmla="*/ 266700 h 3810000"/>
              <a:gd name="connsiteX10" fmla="*/ 609600 w 1990725"/>
              <a:gd name="connsiteY10" fmla="*/ 285750 h 3810000"/>
              <a:gd name="connsiteX11" fmla="*/ 581025 w 1990725"/>
              <a:gd name="connsiteY11" fmla="*/ 295275 h 3810000"/>
              <a:gd name="connsiteX12" fmla="*/ 552450 w 1990725"/>
              <a:gd name="connsiteY12" fmla="*/ 304800 h 3810000"/>
              <a:gd name="connsiteX13" fmla="*/ 581025 w 1990725"/>
              <a:gd name="connsiteY13" fmla="*/ 323850 h 3810000"/>
              <a:gd name="connsiteX14" fmla="*/ 952500 w 1990725"/>
              <a:gd name="connsiteY14" fmla="*/ 333375 h 3810000"/>
              <a:gd name="connsiteX15" fmla="*/ 933450 w 1990725"/>
              <a:gd name="connsiteY15" fmla="*/ 361950 h 3810000"/>
              <a:gd name="connsiteX16" fmla="*/ 866775 w 1990725"/>
              <a:gd name="connsiteY16" fmla="*/ 419100 h 3810000"/>
              <a:gd name="connsiteX17" fmla="*/ 800100 w 1990725"/>
              <a:gd name="connsiteY17" fmla="*/ 457200 h 3810000"/>
              <a:gd name="connsiteX18" fmla="*/ 742950 w 1990725"/>
              <a:gd name="connsiteY18" fmla="*/ 504825 h 3810000"/>
              <a:gd name="connsiteX19" fmla="*/ 714375 w 1990725"/>
              <a:gd name="connsiteY19" fmla="*/ 542925 h 3810000"/>
              <a:gd name="connsiteX20" fmla="*/ 685800 w 1990725"/>
              <a:gd name="connsiteY20" fmla="*/ 552450 h 3810000"/>
              <a:gd name="connsiteX21" fmla="*/ 628650 w 1990725"/>
              <a:gd name="connsiteY21" fmla="*/ 581025 h 3810000"/>
              <a:gd name="connsiteX22" fmla="*/ 561975 w 1990725"/>
              <a:gd name="connsiteY22" fmla="*/ 638175 h 3810000"/>
              <a:gd name="connsiteX23" fmla="*/ 523875 w 1990725"/>
              <a:gd name="connsiteY23" fmla="*/ 676275 h 3810000"/>
              <a:gd name="connsiteX24" fmla="*/ 466725 w 1990725"/>
              <a:gd name="connsiteY24" fmla="*/ 714375 h 3810000"/>
              <a:gd name="connsiteX25" fmla="*/ 428625 w 1990725"/>
              <a:gd name="connsiteY25" fmla="*/ 742950 h 3810000"/>
              <a:gd name="connsiteX26" fmla="*/ 371475 w 1990725"/>
              <a:gd name="connsiteY26" fmla="*/ 781050 h 3810000"/>
              <a:gd name="connsiteX27" fmla="*/ 342900 w 1990725"/>
              <a:gd name="connsiteY27" fmla="*/ 809625 h 3810000"/>
              <a:gd name="connsiteX28" fmla="*/ 304800 w 1990725"/>
              <a:gd name="connsiteY28" fmla="*/ 838200 h 3810000"/>
              <a:gd name="connsiteX29" fmla="*/ 247650 w 1990725"/>
              <a:gd name="connsiteY29" fmla="*/ 876300 h 3810000"/>
              <a:gd name="connsiteX30" fmla="*/ 219075 w 1990725"/>
              <a:gd name="connsiteY30" fmla="*/ 895350 h 3810000"/>
              <a:gd name="connsiteX31" fmla="*/ 180975 w 1990725"/>
              <a:gd name="connsiteY31" fmla="*/ 914400 h 3810000"/>
              <a:gd name="connsiteX32" fmla="*/ 819150 w 1990725"/>
              <a:gd name="connsiteY32" fmla="*/ 942975 h 3810000"/>
              <a:gd name="connsiteX33" fmla="*/ 885825 w 1990725"/>
              <a:gd name="connsiteY33" fmla="*/ 962025 h 3810000"/>
              <a:gd name="connsiteX34" fmla="*/ 1028700 w 1990725"/>
              <a:gd name="connsiteY34" fmla="*/ 971550 h 3810000"/>
              <a:gd name="connsiteX35" fmla="*/ 1133475 w 1990725"/>
              <a:gd name="connsiteY35" fmla="*/ 990600 h 3810000"/>
              <a:gd name="connsiteX36" fmla="*/ 1266825 w 1990725"/>
              <a:gd name="connsiteY36" fmla="*/ 1028700 h 3810000"/>
              <a:gd name="connsiteX37" fmla="*/ 1304925 w 1990725"/>
              <a:gd name="connsiteY37" fmla="*/ 1038225 h 3810000"/>
              <a:gd name="connsiteX38" fmla="*/ 1485900 w 1990725"/>
              <a:gd name="connsiteY38" fmla="*/ 1066800 h 3810000"/>
              <a:gd name="connsiteX39" fmla="*/ 1619250 w 1990725"/>
              <a:gd name="connsiteY39" fmla="*/ 1085850 h 3810000"/>
              <a:gd name="connsiteX40" fmla="*/ 1647825 w 1990725"/>
              <a:gd name="connsiteY40" fmla="*/ 1095375 h 3810000"/>
              <a:gd name="connsiteX41" fmla="*/ 1771650 w 1990725"/>
              <a:gd name="connsiteY41" fmla="*/ 1104900 h 3810000"/>
              <a:gd name="connsiteX42" fmla="*/ 1962150 w 1990725"/>
              <a:gd name="connsiteY42" fmla="*/ 1133475 h 3810000"/>
              <a:gd name="connsiteX43" fmla="*/ 1990725 w 1990725"/>
              <a:gd name="connsiteY43" fmla="*/ 1143000 h 3810000"/>
              <a:gd name="connsiteX44" fmla="*/ 1981200 w 1990725"/>
              <a:gd name="connsiteY44" fmla="*/ 1190625 h 3810000"/>
              <a:gd name="connsiteX45" fmla="*/ 1924050 w 1990725"/>
              <a:gd name="connsiteY45" fmla="*/ 1276350 h 3810000"/>
              <a:gd name="connsiteX46" fmla="*/ 1905000 w 1990725"/>
              <a:gd name="connsiteY46" fmla="*/ 1304925 h 3810000"/>
              <a:gd name="connsiteX47" fmla="*/ 1828800 w 1990725"/>
              <a:gd name="connsiteY47" fmla="*/ 1466850 h 3810000"/>
              <a:gd name="connsiteX48" fmla="*/ 1800225 w 1990725"/>
              <a:gd name="connsiteY48" fmla="*/ 1495425 h 3810000"/>
              <a:gd name="connsiteX49" fmla="*/ 1771650 w 1990725"/>
              <a:gd name="connsiteY49" fmla="*/ 1543050 h 3810000"/>
              <a:gd name="connsiteX50" fmla="*/ 1733550 w 1990725"/>
              <a:gd name="connsiteY50" fmla="*/ 1600200 h 3810000"/>
              <a:gd name="connsiteX51" fmla="*/ 1695450 w 1990725"/>
              <a:gd name="connsiteY51" fmla="*/ 1647825 h 3810000"/>
              <a:gd name="connsiteX52" fmla="*/ 1657350 w 1990725"/>
              <a:gd name="connsiteY52" fmla="*/ 1714500 h 3810000"/>
              <a:gd name="connsiteX53" fmla="*/ 1628775 w 1990725"/>
              <a:gd name="connsiteY53" fmla="*/ 1752600 h 3810000"/>
              <a:gd name="connsiteX54" fmla="*/ 1562100 w 1990725"/>
              <a:gd name="connsiteY54" fmla="*/ 1838325 h 3810000"/>
              <a:gd name="connsiteX55" fmla="*/ 1514475 w 1990725"/>
              <a:gd name="connsiteY55" fmla="*/ 1895475 h 3810000"/>
              <a:gd name="connsiteX56" fmla="*/ 1466850 w 1990725"/>
              <a:gd name="connsiteY56" fmla="*/ 1952625 h 3810000"/>
              <a:gd name="connsiteX57" fmla="*/ 1409700 w 1990725"/>
              <a:gd name="connsiteY57" fmla="*/ 2028825 h 3810000"/>
              <a:gd name="connsiteX58" fmla="*/ 1381125 w 1990725"/>
              <a:gd name="connsiteY58" fmla="*/ 2066925 h 3810000"/>
              <a:gd name="connsiteX59" fmla="*/ 1362075 w 1990725"/>
              <a:gd name="connsiteY59" fmla="*/ 2095500 h 3810000"/>
              <a:gd name="connsiteX60" fmla="*/ 1333500 w 1990725"/>
              <a:gd name="connsiteY60" fmla="*/ 2124075 h 3810000"/>
              <a:gd name="connsiteX61" fmla="*/ 1285875 w 1990725"/>
              <a:gd name="connsiteY61" fmla="*/ 2190750 h 3810000"/>
              <a:gd name="connsiteX62" fmla="*/ 1228725 w 1990725"/>
              <a:gd name="connsiteY62" fmla="*/ 2247900 h 3810000"/>
              <a:gd name="connsiteX63" fmla="*/ 1200150 w 1990725"/>
              <a:gd name="connsiteY63" fmla="*/ 2276475 h 3810000"/>
              <a:gd name="connsiteX64" fmla="*/ 1152525 w 1990725"/>
              <a:gd name="connsiteY64" fmla="*/ 2343150 h 3810000"/>
              <a:gd name="connsiteX65" fmla="*/ 1133475 w 1990725"/>
              <a:gd name="connsiteY65" fmla="*/ 2371725 h 3810000"/>
              <a:gd name="connsiteX66" fmla="*/ 1104900 w 1990725"/>
              <a:gd name="connsiteY66" fmla="*/ 2400300 h 3810000"/>
              <a:gd name="connsiteX67" fmla="*/ 1085850 w 1990725"/>
              <a:gd name="connsiteY67" fmla="*/ 2428875 h 3810000"/>
              <a:gd name="connsiteX68" fmla="*/ 1047750 w 1990725"/>
              <a:gd name="connsiteY68" fmla="*/ 2476500 h 3810000"/>
              <a:gd name="connsiteX69" fmla="*/ 1009650 w 1990725"/>
              <a:gd name="connsiteY69" fmla="*/ 2514600 h 3810000"/>
              <a:gd name="connsiteX70" fmla="*/ 981075 w 1990725"/>
              <a:gd name="connsiteY70" fmla="*/ 2571750 h 3810000"/>
              <a:gd name="connsiteX71" fmla="*/ 923925 w 1990725"/>
              <a:gd name="connsiteY71" fmla="*/ 2638425 h 3810000"/>
              <a:gd name="connsiteX72" fmla="*/ 885825 w 1990725"/>
              <a:gd name="connsiteY72" fmla="*/ 2686050 h 3810000"/>
              <a:gd name="connsiteX73" fmla="*/ 838200 w 1990725"/>
              <a:gd name="connsiteY73" fmla="*/ 2752725 h 3810000"/>
              <a:gd name="connsiteX74" fmla="*/ 800100 w 1990725"/>
              <a:gd name="connsiteY74" fmla="*/ 2800350 h 3810000"/>
              <a:gd name="connsiteX75" fmla="*/ 790575 w 1990725"/>
              <a:gd name="connsiteY75" fmla="*/ 2838450 h 3810000"/>
              <a:gd name="connsiteX76" fmla="*/ 762000 w 1990725"/>
              <a:gd name="connsiteY76" fmla="*/ 2867025 h 3810000"/>
              <a:gd name="connsiteX77" fmla="*/ 742950 w 1990725"/>
              <a:gd name="connsiteY77" fmla="*/ 2895600 h 3810000"/>
              <a:gd name="connsiteX78" fmla="*/ 733425 w 1990725"/>
              <a:gd name="connsiteY78" fmla="*/ 2924175 h 3810000"/>
              <a:gd name="connsiteX79" fmla="*/ 676275 w 1990725"/>
              <a:gd name="connsiteY79" fmla="*/ 2981325 h 3810000"/>
              <a:gd name="connsiteX80" fmla="*/ 628650 w 1990725"/>
              <a:gd name="connsiteY80" fmla="*/ 3048000 h 3810000"/>
              <a:gd name="connsiteX81" fmla="*/ 590550 w 1990725"/>
              <a:gd name="connsiteY81" fmla="*/ 3105150 h 3810000"/>
              <a:gd name="connsiteX82" fmla="*/ 514350 w 1990725"/>
              <a:gd name="connsiteY82" fmla="*/ 3171825 h 3810000"/>
              <a:gd name="connsiteX83" fmla="*/ 504825 w 1990725"/>
              <a:gd name="connsiteY83" fmla="*/ 3200400 h 3810000"/>
              <a:gd name="connsiteX84" fmla="*/ 457200 w 1990725"/>
              <a:gd name="connsiteY84" fmla="*/ 3257550 h 3810000"/>
              <a:gd name="connsiteX85" fmla="*/ 438150 w 1990725"/>
              <a:gd name="connsiteY85" fmla="*/ 3295650 h 3810000"/>
              <a:gd name="connsiteX86" fmla="*/ 381000 w 1990725"/>
              <a:gd name="connsiteY86" fmla="*/ 3333750 h 3810000"/>
              <a:gd name="connsiteX87" fmla="*/ 342900 w 1990725"/>
              <a:gd name="connsiteY87" fmla="*/ 3371850 h 3810000"/>
              <a:gd name="connsiteX88" fmla="*/ 314325 w 1990725"/>
              <a:gd name="connsiteY88" fmla="*/ 3409950 h 3810000"/>
              <a:gd name="connsiteX89" fmla="*/ 276225 w 1990725"/>
              <a:gd name="connsiteY89" fmla="*/ 3467100 h 3810000"/>
              <a:gd name="connsiteX90" fmla="*/ 247650 w 1990725"/>
              <a:gd name="connsiteY90" fmla="*/ 3486150 h 3810000"/>
              <a:gd name="connsiteX91" fmla="*/ 228600 w 1990725"/>
              <a:gd name="connsiteY91" fmla="*/ 3514725 h 3810000"/>
              <a:gd name="connsiteX92" fmla="*/ 200025 w 1990725"/>
              <a:gd name="connsiteY92" fmla="*/ 3543300 h 3810000"/>
              <a:gd name="connsiteX93" fmla="*/ 190500 w 1990725"/>
              <a:gd name="connsiteY93" fmla="*/ 3571875 h 3810000"/>
              <a:gd name="connsiteX94" fmla="*/ 133350 w 1990725"/>
              <a:gd name="connsiteY94" fmla="*/ 3629025 h 3810000"/>
              <a:gd name="connsiteX95" fmla="*/ 104775 w 1990725"/>
              <a:gd name="connsiteY95" fmla="*/ 3657600 h 3810000"/>
              <a:gd name="connsiteX96" fmla="*/ 57150 w 1990725"/>
              <a:gd name="connsiteY96" fmla="*/ 3714750 h 3810000"/>
              <a:gd name="connsiteX97" fmla="*/ 38100 w 1990725"/>
              <a:gd name="connsiteY97" fmla="*/ 3743325 h 3810000"/>
              <a:gd name="connsiteX98" fmla="*/ 9525 w 1990725"/>
              <a:gd name="connsiteY98" fmla="*/ 3781425 h 3810000"/>
              <a:gd name="connsiteX99" fmla="*/ 0 w 1990725"/>
              <a:gd name="connsiteY99" fmla="*/ 381000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990725" h="3810000">
                <a:moveTo>
                  <a:pt x="1085850" y="0"/>
                </a:moveTo>
                <a:cubicBezTo>
                  <a:pt x="1069975" y="19050"/>
                  <a:pt x="1056887" y="40821"/>
                  <a:pt x="1038225" y="57150"/>
                </a:cubicBezTo>
                <a:cubicBezTo>
                  <a:pt x="1030669" y="63762"/>
                  <a:pt x="1018121" y="61285"/>
                  <a:pt x="1009650" y="66675"/>
                </a:cubicBezTo>
                <a:cubicBezTo>
                  <a:pt x="982864" y="83721"/>
                  <a:pt x="961848" y="109626"/>
                  <a:pt x="933450" y="123825"/>
                </a:cubicBezTo>
                <a:cubicBezTo>
                  <a:pt x="920750" y="130175"/>
                  <a:pt x="907391" y="135350"/>
                  <a:pt x="895350" y="142875"/>
                </a:cubicBezTo>
                <a:cubicBezTo>
                  <a:pt x="881888" y="151289"/>
                  <a:pt x="870459" y="162644"/>
                  <a:pt x="857250" y="171450"/>
                </a:cubicBezTo>
                <a:cubicBezTo>
                  <a:pt x="841846" y="181719"/>
                  <a:pt x="825324" y="190213"/>
                  <a:pt x="809625" y="200025"/>
                </a:cubicBezTo>
                <a:cubicBezTo>
                  <a:pt x="799917" y="206092"/>
                  <a:pt x="791572" y="214566"/>
                  <a:pt x="781050" y="219075"/>
                </a:cubicBezTo>
                <a:cubicBezTo>
                  <a:pt x="769018" y="224232"/>
                  <a:pt x="755537" y="225004"/>
                  <a:pt x="742950" y="228600"/>
                </a:cubicBezTo>
                <a:cubicBezTo>
                  <a:pt x="683550" y="245571"/>
                  <a:pt x="747437" y="230024"/>
                  <a:pt x="666750" y="266700"/>
                </a:cubicBezTo>
                <a:cubicBezTo>
                  <a:pt x="648469" y="275009"/>
                  <a:pt x="628650" y="279400"/>
                  <a:pt x="609600" y="285750"/>
                </a:cubicBezTo>
                <a:lnTo>
                  <a:pt x="581025" y="295275"/>
                </a:lnTo>
                <a:lnTo>
                  <a:pt x="552450" y="304800"/>
                </a:lnTo>
                <a:cubicBezTo>
                  <a:pt x="561975" y="311150"/>
                  <a:pt x="569580" y="323596"/>
                  <a:pt x="581025" y="323850"/>
                </a:cubicBezTo>
                <a:cubicBezTo>
                  <a:pt x="965023" y="332383"/>
                  <a:pt x="1094420" y="238762"/>
                  <a:pt x="952500" y="333375"/>
                </a:cubicBezTo>
                <a:cubicBezTo>
                  <a:pt x="946150" y="342900"/>
                  <a:pt x="940779" y="353156"/>
                  <a:pt x="933450" y="361950"/>
                </a:cubicBezTo>
                <a:cubicBezTo>
                  <a:pt x="916509" y="382279"/>
                  <a:pt x="888711" y="405390"/>
                  <a:pt x="866775" y="419100"/>
                </a:cubicBezTo>
                <a:cubicBezTo>
                  <a:pt x="846853" y="431551"/>
                  <a:pt x="817578" y="439722"/>
                  <a:pt x="800100" y="457200"/>
                </a:cubicBezTo>
                <a:cubicBezTo>
                  <a:pt x="748201" y="509099"/>
                  <a:pt x="797527" y="486633"/>
                  <a:pt x="742950" y="504825"/>
                </a:cubicBezTo>
                <a:cubicBezTo>
                  <a:pt x="733425" y="517525"/>
                  <a:pt x="726571" y="532762"/>
                  <a:pt x="714375" y="542925"/>
                </a:cubicBezTo>
                <a:cubicBezTo>
                  <a:pt x="706662" y="549353"/>
                  <a:pt x="694780" y="547960"/>
                  <a:pt x="685800" y="552450"/>
                </a:cubicBezTo>
                <a:cubicBezTo>
                  <a:pt x="611942" y="589379"/>
                  <a:pt x="700474" y="557084"/>
                  <a:pt x="628650" y="581025"/>
                </a:cubicBezTo>
                <a:cubicBezTo>
                  <a:pt x="547377" y="662298"/>
                  <a:pt x="659728" y="552641"/>
                  <a:pt x="561975" y="638175"/>
                </a:cubicBezTo>
                <a:cubicBezTo>
                  <a:pt x="548458" y="650002"/>
                  <a:pt x="537900" y="665055"/>
                  <a:pt x="523875" y="676275"/>
                </a:cubicBezTo>
                <a:cubicBezTo>
                  <a:pt x="505997" y="690578"/>
                  <a:pt x="485041" y="700638"/>
                  <a:pt x="466725" y="714375"/>
                </a:cubicBezTo>
                <a:cubicBezTo>
                  <a:pt x="454025" y="723900"/>
                  <a:pt x="441630" y="733846"/>
                  <a:pt x="428625" y="742950"/>
                </a:cubicBezTo>
                <a:cubicBezTo>
                  <a:pt x="409868" y="756080"/>
                  <a:pt x="387664" y="764861"/>
                  <a:pt x="371475" y="781050"/>
                </a:cubicBezTo>
                <a:cubicBezTo>
                  <a:pt x="361950" y="790575"/>
                  <a:pt x="353127" y="800859"/>
                  <a:pt x="342900" y="809625"/>
                </a:cubicBezTo>
                <a:cubicBezTo>
                  <a:pt x="330847" y="819956"/>
                  <a:pt x="317805" y="829096"/>
                  <a:pt x="304800" y="838200"/>
                </a:cubicBezTo>
                <a:cubicBezTo>
                  <a:pt x="286043" y="851330"/>
                  <a:pt x="266700" y="863600"/>
                  <a:pt x="247650" y="876300"/>
                </a:cubicBezTo>
                <a:cubicBezTo>
                  <a:pt x="238125" y="882650"/>
                  <a:pt x="229314" y="890230"/>
                  <a:pt x="219075" y="895350"/>
                </a:cubicBezTo>
                <a:lnTo>
                  <a:pt x="180975" y="914400"/>
                </a:lnTo>
                <a:cubicBezTo>
                  <a:pt x="380135" y="1047173"/>
                  <a:pt x="171619" y="915615"/>
                  <a:pt x="819150" y="942975"/>
                </a:cubicBezTo>
                <a:cubicBezTo>
                  <a:pt x="842244" y="943951"/>
                  <a:pt x="862923" y="958902"/>
                  <a:pt x="885825" y="962025"/>
                </a:cubicBezTo>
                <a:cubicBezTo>
                  <a:pt x="933118" y="968474"/>
                  <a:pt x="981075" y="968375"/>
                  <a:pt x="1028700" y="971550"/>
                </a:cubicBezTo>
                <a:cubicBezTo>
                  <a:pt x="1075659" y="978258"/>
                  <a:pt x="1092648" y="978352"/>
                  <a:pt x="1133475" y="990600"/>
                </a:cubicBezTo>
                <a:cubicBezTo>
                  <a:pt x="1270122" y="1031594"/>
                  <a:pt x="1099878" y="986963"/>
                  <a:pt x="1266825" y="1028700"/>
                </a:cubicBezTo>
                <a:cubicBezTo>
                  <a:pt x="1279525" y="1031875"/>
                  <a:pt x="1291994" y="1036183"/>
                  <a:pt x="1304925" y="1038225"/>
                </a:cubicBezTo>
                <a:lnTo>
                  <a:pt x="1485900" y="1066800"/>
                </a:lnTo>
                <a:cubicBezTo>
                  <a:pt x="1556706" y="1090402"/>
                  <a:pt x="1473174" y="1064982"/>
                  <a:pt x="1619250" y="1085850"/>
                </a:cubicBezTo>
                <a:cubicBezTo>
                  <a:pt x="1629189" y="1087270"/>
                  <a:pt x="1637862" y="1094130"/>
                  <a:pt x="1647825" y="1095375"/>
                </a:cubicBezTo>
                <a:cubicBezTo>
                  <a:pt x="1688902" y="1100510"/>
                  <a:pt x="1730409" y="1101314"/>
                  <a:pt x="1771650" y="1104900"/>
                </a:cubicBezTo>
                <a:cubicBezTo>
                  <a:pt x="1860877" y="1112659"/>
                  <a:pt x="1874416" y="1113229"/>
                  <a:pt x="1962150" y="1133475"/>
                </a:cubicBezTo>
                <a:cubicBezTo>
                  <a:pt x="1971933" y="1135733"/>
                  <a:pt x="1981200" y="1139825"/>
                  <a:pt x="1990725" y="1143000"/>
                </a:cubicBezTo>
                <a:cubicBezTo>
                  <a:pt x="1987550" y="1158875"/>
                  <a:pt x="1987899" y="1175887"/>
                  <a:pt x="1981200" y="1190625"/>
                </a:cubicBezTo>
                <a:lnTo>
                  <a:pt x="1924050" y="1276350"/>
                </a:lnTo>
                <a:cubicBezTo>
                  <a:pt x="1917700" y="1285875"/>
                  <a:pt x="1909252" y="1294296"/>
                  <a:pt x="1905000" y="1304925"/>
                </a:cubicBezTo>
                <a:cubicBezTo>
                  <a:pt x="1887469" y="1348753"/>
                  <a:pt x="1850399" y="1445251"/>
                  <a:pt x="1828800" y="1466850"/>
                </a:cubicBezTo>
                <a:cubicBezTo>
                  <a:pt x="1819275" y="1476375"/>
                  <a:pt x="1808307" y="1484649"/>
                  <a:pt x="1800225" y="1495425"/>
                </a:cubicBezTo>
                <a:cubicBezTo>
                  <a:pt x="1789117" y="1510236"/>
                  <a:pt x="1781589" y="1527431"/>
                  <a:pt x="1771650" y="1543050"/>
                </a:cubicBezTo>
                <a:cubicBezTo>
                  <a:pt x="1759358" y="1562366"/>
                  <a:pt x="1747016" y="1581684"/>
                  <a:pt x="1733550" y="1600200"/>
                </a:cubicBezTo>
                <a:cubicBezTo>
                  <a:pt x="1721593" y="1616642"/>
                  <a:pt x="1706727" y="1630909"/>
                  <a:pt x="1695450" y="1647825"/>
                </a:cubicBezTo>
                <a:cubicBezTo>
                  <a:pt x="1681251" y="1669124"/>
                  <a:pt x="1671093" y="1692904"/>
                  <a:pt x="1657350" y="1714500"/>
                </a:cubicBezTo>
                <a:cubicBezTo>
                  <a:pt x="1648827" y="1727893"/>
                  <a:pt x="1637298" y="1739207"/>
                  <a:pt x="1628775" y="1752600"/>
                </a:cubicBezTo>
                <a:cubicBezTo>
                  <a:pt x="1576355" y="1834975"/>
                  <a:pt x="1615838" y="1802500"/>
                  <a:pt x="1562100" y="1838325"/>
                </a:cubicBezTo>
                <a:cubicBezTo>
                  <a:pt x="1504533" y="1953460"/>
                  <a:pt x="1581791" y="1814696"/>
                  <a:pt x="1514475" y="1895475"/>
                </a:cubicBezTo>
                <a:cubicBezTo>
                  <a:pt x="1454051" y="1967984"/>
                  <a:pt x="1536468" y="1906213"/>
                  <a:pt x="1466850" y="1952625"/>
                </a:cubicBezTo>
                <a:cubicBezTo>
                  <a:pt x="1412256" y="2043614"/>
                  <a:pt x="1465254" y="1964011"/>
                  <a:pt x="1409700" y="2028825"/>
                </a:cubicBezTo>
                <a:cubicBezTo>
                  <a:pt x="1399369" y="2040878"/>
                  <a:pt x="1390352" y="2054007"/>
                  <a:pt x="1381125" y="2066925"/>
                </a:cubicBezTo>
                <a:cubicBezTo>
                  <a:pt x="1374471" y="2076240"/>
                  <a:pt x="1369404" y="2086706"/>
                  <a:pt x="1362075" y="2095500"/>
                </a:cubicBezTo>
                <a:cubicBezTo>
                  <a:pt x="1353451" y="2105848"/>
                  <a:pt x="1342124" y="2113727"/>
                  <a:pt x="1333500" y="2124075"/>
                </a:cubicBezTo>
                <a:cubicBezTo>
                  <a:pt x="1275527" y="2193642"/>
                  <a:pt x="1363083" y="2104963"/>
                  <a:pt x="1285875" y="2190750"/>
                </a:cubicBezTo>
                <a:cubicBezTo>
                  <a:pt x="1267853" y="2210775"/>
                  <a:pt x="1247775" y="2228850"/>
                  <a:pt x="1228725" y="2247900"/>
                </a:cubicBezTo>
                <a:cubicBezTo>
                  <a:pt x="1219200" y="2257425"/>
                  <a:pt x="1207622" y="2265267"/>
                  <a:pt x="1200150" y="2276475"/>
                </a:cubicBezTo>
                <a:cubicBezTo>
                  <a:pt x="1155255" y="2343818"/>
                  <a:pt x="1211598" y="2260448"/>
                  <a:pt x="1152525" y="2343150"/>
                </a:cubicBezTo>
                <a:cubicBezTo>
                  <a:pt x="1145871" y="2352465"/>
                  <a:pt x="1140804" y="2362931"/>
                  <a:pt x="1133475" y="2371725"/>
                </a:cubicBezTo>
                <a:cubicBezTo>
                  <a:pt x="1124851" y="2382073"/>
                  <a:pt x="1113524" y="2389952"/>
                  <a:pt x="1104900" y="2400300"/>
                </a:cubicBezTo>
                <a:cubicBezTo>
                  <a:pt x="1097571" y="2409094"/>
                  <a:pt x="1092719" y="2419717"/>
                  <a:pt x="1085850" y="2428875"/>
                </a:cubicBezTo>
                <a:cubicBezTo>
                  <a:pt x="1073652" y="2445139"/>
                  <a:pt x="1061256" y="2461305"/>
                  <a:pt x="1047750" y="2476500"/>
                </a:cubicBezTo>
                <a:cubicBezTo>
                  <a:pt x="1035818" y="2489924"/>
                  <a:pt x="1019950" y="2499886"/>
                  <a:pt x="1009650" y="2514600"/>
                </a:cubicBezTo>
                <a:cubicBezTo>
                  <a:pt x="997436" y="2532048"/>
                  <a:pt x="992033" y="2553487"/>
                  <a:pt x="981075" y="2571750"/>
                </a:cubicBezTo>
                <a:cubicBezTo>
                  <a:pt x="954953" y="2615287"/>
                  <a:pt x="954786" y="2603155"/>
                  <a:pt x="923925" y="2638425"/>
                </a:cubicBezTo>
                <a:cubicBezTo>
                  <a:pt x="910538" y="2653725"/>
                  <a:pt x="897102" y="2669134"/>
                  <a:pt x="885825" y="2686050"/>
                </a:cubicBezTo>
                <a:cubicBezTo>
                  <a:pt x="835677" y="2761272"/>
                  <a:pt x="900603" y="2690322"/>
                  <a:pt x="838200" y="2752725"/>
                </a:cubicBezTo>
                <a:cubicBezTo>
                  <a:pt x="807061" y="2846142"/>
                  <a:pt x="857545" y="2714182"/>
                  <a:pt x="800100" y="2800350"/>
                </a:cubicBezTo>
                <a:cubicBezTo>
                  <a:pt x="792838" y="2811242"/>
                  <a:pt x="797070" y="2827084"/>
                  <a:pt x="790575" y="2838450"/>
                </a:cubicBezTo>
                <a:cubicBezTo>
                  <a:pt x="783892" y="2850146"/>
                  <a:pt x="770624" y="2856677"/>
                  <a:pt x="762000" y="2867025"/>
                </a:cubicBezTo>
                <a:cubicBezTo>
                  <a:pt x="754671" y="2875819"/>
                  <a:pt x="748070" y="2885361"/>
                  <a:pt x="742950" y="2895600"/>
                </a:cubicBezTo>
                <a:cubicBezTo>
                  <a:pt x="738460" y="2904580"/>
                  <a:pt x="739589" y="2916250"/>
                  <a:pt x="733425" y="2924175"/>
                </a:cubicBezTo>
                <a:cubicBezTo>
                  <a:pt x="716885" y="2945441"/>
                  <a:pt x="688323" y="2957228"/>
                  <a:pt x="676275" y="2981325"/>
                </a:cubicBezTo>
                <a:cubicBezTo>
                  <a:pt x="634919" y="3064037"/>
                  <a:pt x="682711" y="2978493"/>
                  <a:pt x="628650" y="3048000"/>
                </a:cubicBezTo>
                <a:cubicBezTo>
                  <a:pt x="614594" y="3066072"/>
                  <a:pt x="606739" y="3088961"/>
                  <a:pt x="590550" y="3105150"/>
                </a:cubicBezTo>
                <a:cubicBezTo>
                  <a:pt x="541225" y="3154475"/>
                  <a:pt x="566818" y="3132474"/>
                  <a:pt x="514350" y="3171825"/>
                </a:cubicBezTo>
                <a:cubicBezTo>
                  <a:pt x="511175" y="3181350"/>
                  <a:pt x="510394" y="3192046"/>
                  <a:pt x="504825" y="3200400"/>
                </a:cubicBezTo>
                <a:cubicBezTo>
                  <a:pt x="426024" y="3318601"/>
                  <a:pt x="519526" y="3148479"/>
                  <a:pt x="457200" y="3257550"/>
                </a:cubicBezTo>
                <a:cubicBezTo>
                  <a:pt x="450155" y="3269878"/>
                  <a:pt x="448190" y="3285610"/>
                  <a:pt x="438150" y="3295650"/>
                </a:cubicBezTo>
                <a:cubicBezTo>
                  <a:pt x="421961" y="3311839"/>
                  <a:pt x="397189" y="3317561"/>
                  <a:pt x="381000" y="3333750"/>
                </a:cubicBezTo>
                <a:cubicBezTo>
                  <a:pt x="368300" y="3346450"/>
                  <a:pt x="354727" y="3358333"/>
                  <a:pt x="342900" y="3371850"/>
                </a:cubicBezTo>
                <a:cubicBezTo>
                  <a:pt x="332446" y="3383797"/>
                  <a:pt x="323429" y="3396945"/>
                  <a:pt x="314325" y="3409950"/>
                </a:cubicBezTo>
                <a:cubicBezTo>
                  <a:pt x="301195" y="3428707"/>
                  <a:pt x="295275" y="3454400"/>
                  <a:pt x="276225" y="3467100"/>
                </a:cubicBezTo>
                <a:lnTo>
                  <a:pt x="247650" y="3486150"/>
                </a:lnTo>
                <a:cubicBezTo>
                  <a:pt x="241300" y="3495675"/>
                  <a:pt x="235929" y="3505931"/>
                  <a:pt x="228600" y="3514725"/>
                </a:cubicBezTo>
                <a:cubicBezTo>
                  <a:pt x="219976" y="3525073"/>
                  <a:pt x="207497" y="3532092"/>
                  <a:pt x="200025" y="3543300"/>
                </a:cubicBezTo>
                <a:cubicBezTo>
                  <a:pt x="194456" y="3551654"/>
                  <a:pt x="196664" y="3563950"/>
                  <a:pt x="190500" y="3571875"/>
                </a:cubicBezTo>
                <a:cubicBezTo>
                  <a:pt x="173960" y="3593141"/>
                  <a:pt x="152400" y="3609975"/>
                  <a:pt x="133350" y="3629025"/>
                </a:cubicBezTo>
                <a:cubicBezTo>
                  <a:pt x="123825" y="3638550"/>
                  <a:pt x="110799" y="3645552"/>
                  <a:pt x="104775" y="3657600"/>
                </a:cubicBezTo>
                <a:cubicBezTo>
                  <a:pt x="80605" y="3705939"/>
                  <a:pt x="97539" y="3687824"/>
                  <a:pt x="57150" y="3714750"/>
                </a:cubicBezTo>
                <a:cubicBezTo>
                  <a:pt x="50800" y="3724275"/>
                  <a:pt x="44754" y="3734010"/>
                  <a:pt x="38100" y="3743325"/>
                </a:cubicBezTo>
                <a:cubicBezTo>
                  <a:pt x="28873" y="3756243"/>
                  <a:pt x="17401" y="3767642"/>
                  <a:pt x="9525" y="3781425"/>
                </a:cubicBezTo>
                <a:cubicBezTo>
                  <a:pt x="4544" y="3790142"/>
                  <a:pt x="0" y="3810000"/>
                  <a:pt x="0" y="3810000"/>
                </a:cubicBezTo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55196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7F4AE8D-3C5B-42AF-A682-CBFFD159F7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93650"/>
            <a:ext cx="9144000" cy="6977761"/>
          </a:xfrm>
          <a:prstGeom prst="rect">
            <a:avLst/>
          </a:prstGeom>
        </p:spPr>
      </p:pic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6871" name="Picture 17" descr="D:\D槽圖像檔\桃子腳光影\991126借景盛開電視牆商店\DSCN61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13"/>
          <a:stretch>
            <a:fillRect/>
          </a:stretch>
        </p:blipFill>
        <p:spPr bwMode="auto">
          <a:xfrm>
            <a:off x="8731" y="-92069"/>
            <a:ext cx="9126538" cy="656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449800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9A1C1014-B6B4-4B84-B620-BEA6C3FB76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099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5"/>
            <a:ext cx="6400800" cy="17526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5384BB6-E89F-40DF-BEB1-2BB8C28F3F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21" t="43991" r="28075" b="24263"/>
          <a:stretch/>
        </p:blipFill>
        <p:spPr>
          <a:xfrm>
            <a:off x="0" y="1361095"/>
            <a:ext cx="9143999" cy="498654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3ED13FA5-DD1F-4606-B9CB-D413C1675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" y="263585"/>
            <a:ext cx="7241177" cy="962562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歷史城區經理行動構成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B7C23A5-9853-41E4-918E-6C517938C433}"/>
              </a:ext>
            </a:extLst>
          </p:cNvPr>
          <p:cNvSpPr txBox="1"/>
          <p:nvPr/>
        </p:nvSpPr>
        <p:spPr>
          <a:xfrm>
            <a:off x="3461314" y="222724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揭示願景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2BCB3CC-1350-42CA-8562-232881B75486}"/>
              </a:ext>
            </a:extLst>
          </p:cNvPr>
          <p:cNvSpPr txBox="1"/>
          <p:nvPr/>
        </p:nvSpPr>
        <p:spPr>
          <a:xfrm>
            <a:off x="3461314" y="288939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確認問題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0A193D7-AA80-462F-A6F8-D33967EFB0AF}"/>
              </a:ext>
            </a:extLst>
          </p:cNvPr>
          <p:cNvSpPr txBox="1"/>
          <p:nvPr/>
        </p:nvSpPr>
        <p:spPr>
          <a:xfrm>
            <a:off x="4983917" y="497162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參與意願與能力的提昇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C895B07-BB77-4A05-8EA3-D59D775BA879}"/>
              </a:ext>
            </a:extLst>
          </p:cNvPr>
          <p:cNvSpPr txBox="1"/>
          <p:nvPr/>
        </p:nvSpPr>
        <p:spPr>
          <a:xfrm>
            <a:off x="3439264" y="4265001"/>
            <a:ext cx="45929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創造新生活</a:t>
            </a:r>
            <a:r>
              <a:rPr lang="en-US" altLang="zh-TW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校訂課程、公開授課</a:t>
            </a:r>
            <a:r>
              <a:rPr lang="en-US" altLang="zh-TW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……</a:t>
            </a:r>
            <a:endParaRPr lang="zh-TW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8E29101-B619-4284-8D7F-F6D2D990AD06}"/>
              </a:ext>
            </a:extLst>
          </p:cNvPr>
          <p:cNvSpPr txBox="1"/>
          <p:nvPr/>
        </p:nvSpPr>
        <p:spPr>
          <a:xfrm>
            <a:off x="2774992" y="360141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差距的調諧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E47B506-3783-4332-B8B0-219461951F94}"/>
              </a:ext>
            </a:extLst>
          </p:cNvPr>
          <p:cNvSpPr txBox="1"/>
          <p:nvPr/>
        </p:nvSpPr>
        <p:spPr>
          <a:xfrm>
            <a:off x="4441914" y="570751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認同與自豪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7305066" y="5895997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曾梓峰  教授</a:t>
            </a:r>
          </a:p>
        </p:txBody>
      </p:sp>
    </p:spTree>
    <p:extLst>
      <p:ext uri="{BB962C8B-B14F-4D97-AF65-F5344CB8AC3E}">
        <p14:creationId xmlns:p14="http://schemas.microsoft.com/office/powerpoint/2010/main" val="238056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  <p:bldP spid="12" grpId="0"/>
      <p:bldP spid="13" grpId="0"/>
      <p:bldP spid="14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B08F143-0380-4592-BFC7-C87D080634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74532"/>
            <a:ext cx="9144000" cy="6984756"/>
          </a:xfrm>
          <a:prstGeom prst="rect">
            <a:avLst/>
          </a:prstGeom>
        </p:spPr>
      </p:pic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7895" name="Picture 19" descr="D:\D槽圖像檔\桃子腳光影\光廊\DSCN00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" t="5632"/>
          <a:stretch>
            <a:fillRect/>
          </a:stretch>
        </p:blipFill>
        <p:spPr bwMode="auto">
          <a:xfrm>
            <a:off x="3175" y="-74533"/>
            <a:ext cx="9144001" cy="656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605456"/>
      </p:ext>
    </p:extLst>
  </p:cSld>
  <p:clrMapOvr>
    <a:masterClrMapping/>
  </p:clrMapOvr>
  <p:transition spd="slow"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6061C75-4423-4B53-AADF-4629E0240A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6352" y="-56990"/>
            <a:ext cx="9150351" cy="6967214"/>
          </a:xfrm>
          <a:prstGeom prst="rect">
            <a:avLst/>
          </a:prstGeom>
        </p:spPr>
      </p:pic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8919" name="Picture 2" descr="D:\D槽圖像檔\桃子腳光影\黃士庭校景\DSC_75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0" t="4529" r="5882"/>
          <a:stretch>
            <a:fillRect/>
          </a:stretch>
        </p:blipFill>
        <p:spPr bwMode="auto">
          <a:xfrm>
            <a:off x="-6351" y="-56991"/>
            <a:ext cx="9144000" cy="640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651318"/>
      </p:ext>
    </p:extLst>
  </p:cSld>
  <p:clrMapOvr>
    <a:masterClrMapping/>
  </p:clrMapOvr>
  <p:transition spd="slow"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354A7A4-8B0D-4D40-9323-09BBDFC331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0"/>
            <a:ext cx="9147175" cy="6941102"/>
          </a:xfrm>
          <a:prstGeom prst="rect">
            <a:avLst/>
          </a:prstGeom>
        </p:spPr>
      </p:pic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39943" name="Picture 8" descr="C:\Users\maya\Downloads\全彩校景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0"/>
          <a:stretch/>
        </p:blipFill>
        <p:spPr bwMode="auto">
          <a:xfrm>
            <a:off x="0" y="-56991"/>
            <a:ext cx="9144000" cy="641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36067" y="307976"/>
            <a:ext cx="7560840" cy="76944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TW" altLang="en-US" sz="44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學校像一張沒有顏色的圖畫紙</a:t>
            </a:r>
          </a:p>
        </p:txBody>
      </p:sp>
    </p:spTree>
    <p:extLst>
      <p:ext uri="{BB962C8B-B14F-4D97-AF65-F5344CB8AC3E}">
        <p14:creationId xmlns:p14="http://schemas.microsoft.com/office/powerpoint/2010/main" val="30575728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ABBEA51-0BC6-4EFC-A502-1283898B81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39706"/>
          </a:xfrm>
          <a:prstGeom prst="rect">
            <a:avLst/>
          </a:prstGeom>
        </p:spPr>
      </p:pic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40967" name="Picture 2" descr="http://www.tykjh.ntpc.edu.tw/mediafile/523/introduce/174/2015-4/2015-4-28-12-2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1"/>
            <a:ext cx="9143999" cy="6382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3956129" y="80590"/>
            <a:ext cx="5135363" cy="152862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5600"/>
              </a:lnSpc>
              <a:spcBef>
                <a:spcPts val="0"/>
              </a:spcBef>
              <a:defRPr/>
            </a:pPr>
            <a:r>
              <a:rPr lang="zh-TW" altLang="en-US" sz="36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建築物最大的功能就是</a:t>
            </a:r>
            <a:endParaRPr lang="en-US" altLang="zh-TW" sz="3600" b="1" cap="all" spc="50" dirty="0">
              <a:ln w="1587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ctr">
              <a:lnSpc>
                <a:spcPts val="5600"/>
              </a:lnSpc>
              <a:spcBef>
                <a:spcPts val="0"/>
              </a:spcBef>
              <a:defRPr/>
            </a:pPr>
            <a:r>
              <a:rPr lang="zh-TW" altLang="en-US" sz="54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「消失」</a:t>
            </a:r>
          </a:p>
        </p:txBody>
      </p:sp>
    </p:spTree>
    <p:extLst>
      <p:ext uri="{BB962C8B-B14F-4D97-AF65-F5344CB8AC3E}">
        <p14:creationId xmlns:p14="http://schemas.microsoft.com/office/powerpoint/2010/main" val="8168064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2" y="21126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清水模的三個一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" name="圖片 6" descr="一張含有 草, 室外, 天空, 曠野 的圖片&#10;&#10;自動產生的描述">
            <a:extLst>
              <a:ext uri="{FF2B5EF4-FFF2-40B4-BE49-F238E27FC236}">
                <a16:creationId xmlns:a16="http://schemas.microsoft.com/office/drawing/2014/main" id="{FE362D63-81C3-48E7-93E2-42BA2DCC98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54"/>
          <a:stretch/>
        </p:blipFill>
        <p:spPr>
          <a:xfrm>
            <a:off x="0" y="1402797"/>
            <a:ext cx="9144000" cy="4925311"/>
          </a:xfrm>
          <a:prstGeom prst="rect">
            <a:avLst/>
          </a:prstGeom>
        </p:spPr>
      </p:pic>
      <p:sp>
        <p:nvSpPr>
          <p:cNvPr id="8" name="Text Box 33">
            <a:extLst>
              <a:ext uri="{FF2B5EF4-FFF2-40B4-BE49-F238E27FC236}">
                <a16:creationId xmlns:a16="http://schemas.microsoft.com/office/drawing/2014/main" id="{CB47177E-9BB1-41CA-BE3A-64DAF352F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9567" y="5635382"/>
            <a:ext cx="756084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zh-TW" altLang="en-US" sz="32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表裡如一、始終如一、全國唯一</a:t>
            </a:r>
          </a:p>
        </p:txBody>
      </p:sp>
    </p:spTree>
    <p:extLst>
      <p:ext uri="{BB962C8B-B14F-4D97-AF65-F5344CB8AC3E}">
        <p14:creationId xmlns:p14="http://schemas.microsoft.com/office/powerpoint/2010/main" val="176525595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750533A-CDF7-47BA-8E6C-FF600DA25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6" r="12680"/>
          <a:stretch/>
        </p:blipFill>
        <p:spPr>
          <a:xfrm>
            <a:off x="0" y="0"/>
            <a:ext cx="9144000" cy="69149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195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5"/>
            <a:ext cx="6400800" cy="17526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197" name="Picture 2" descr="目前顯示的是「105-1115-校景03.JPG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413" b="360"/>
          <a:stretch>
            <a:fillRect/>
          </a:stretch>
        </p:blipFill>
        <p:spPr bwMode="auto">
          <a:xfrm>
            <a:off x="0" y="-56992"/>
            <a:ext cx="9144000" cy="633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731E579-E02C-464E-9AE3-E0D470AE141D}"/>
              </a:ext>
            </a:extLst>
          </p:cNvPr>
          <p:cNvSpPr/>
          <p:nvPr/>
        </p:nvSpPr>
        <p:spPr>
          <a:xfrm>
            <a:off x="0" y="2687205"/>
            <a:ext cx="9144000" cy="1153750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校園就是一座大教室</a:t>
            </a:r>
            <a:endParaRPr lang="en-US" altLang="zh-TW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7FADEB5-EE0E-40AC-B830-14D0DDB91FEE}"/>
              </a:ext>
            </a:extLst>
          </p:cNvPr>
          <p:cNvSpPr/>
          <p:nvPr/>
        </p:nvSpPr>
        <p:spPr>
          <a:xfrm>
            <a:off x="0" y="3838541"/>
            <a:ext cx="9144000" cy="1153750"/>
          </a:xfrm>
          <a:prstGeom prst="rect">
            <a:avLst/>
          </a:prstGeom>
          <a:solidFill>
            <a:srgbClr val="C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取諸校園   用諸校園</a:t>
            </a:r>
          </a:p>
        </p:txBody>
      </p:sp>
    </p:spTree>
    <p:extLst>
      <p:ext uri="{BB962C8B-B14F-4D97-AF65-F5344CB8AC3E}">
        <p14:creationId xmlns:p14="http://schemas.microsoft.com/office/powerpoint/2010/main" val="406489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B1D3311D-2AD8-4567-83AD-A49E6A1750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05158B0-C543-4A36-A482-2F46C49D13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91" t="21504" r="8781" b="2542"/>
          <a:stretch/>
        </p:blipFill>
        <p:spPr>
          <a:xfrm>
            <a:off x="0" y="-56992"/>
            <a:ext cx="9144000" cy="652450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69B12C4-2234-4E38-85DE-B46E39050563}"/>
              </a:ext>
            </a:extLst>
          </p:cNvPr>
          <p:cNvSpPr/>
          <p:nvPr/>
        </p:nvSpPr>
        <p:spPr>
          <a:xfrm>
            <a:off x="2800880" y="2351728"/>
            <a:ext cx="1285928" cy="2888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F759FA3-61E7-4824-AFFF-43C0A7F3F348}"/>
              </a:ext>
            </a:extLst>
          </p:cNvPr>
          <p:cNvSpPr/>
          <p:nvPr/>
        </p:nvSpPr>
        <p:spPr>
          <a:xfrm>
            <a:off x="2800880" y="2995127"/>
            <a:ext cx="5736630" cy="35456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A6AD40C-01A7-4892-B7B1-A337DA41F572}"/>
              </a:ext>
            </a:extLst>
          </p:cNvPr>
          <p:cNvSpPr/>
          <p:nvPr/>
        </p:nvSpPr>
        <p:spPr>
          <a:xfrm>
            <a:off x="4086807" y="3388520"/>
            <a:ext cx="605641" cy="31573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A116C3F-62D7-4DF5-96A4-98101C0452FA}"/>
              </a:ext>
            </a:extLst>
          </p:cNvPr>
          <p:cNvSpPr/>
          <p:nvPr/>
        </p:nvSpPr>
        <p:spPr>
          <a:xfrm>
            <a:off x="2800880" y="4962555"/>
            <a:ext cx="614124" cy="2665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3392BD5-91BA-4F7D-999C-C60E4DA30FCD}"/>
              </a:ext>
            </a:extLst>
          </p:cNvPr>
          <p:cNvSpPr/>
          <p:nvPr/>
        </p:nvSpPr>
        <p:spPr>
          <a:xfrm>
            <a:off x="4086807" y="5502438"/>
            <a:ext cx="2509936" cy="3545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10212D2-A04D-4E84-B4BD-8C1C8320EDE6}"/>
              </a:ext>
            </a:extLst>
          </p:cNvPr>
          <p:cNvSpPr/>
          <p:nvPr/>
        </p:nvSpPr>
        <p:spPr>
          <a:xfrm>
            <a:off x="7842520" y="5546466"/>
            <a:ext cx="694989" cy="35456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A6AD40C-01A7-4892-B7B1-A337DA41F572}"/>
              </a:ext>
            </a:extLst>
          </p:cNvPr>
          <p:cNvSpPr/>
          <p:nvPr/>
        </p:nvSpPr>
        <p:spPr>
          <a:xfrm>
            <a:off x="3426340" y="4348193"/>
            <a:ext cx="605641" cy="31573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A6AD40C-01A7-4892-B7B1-A337DA41F572}"/>
              </a:ext>
            </a:extLst>
          </p:cNvPr>
          <p:cNvSpPr/>
          <p:nvPr/>
        </p:nvSpPr>
        <p:spPr>
          <a:xfrm>
            <a:off x="5347900" y="4348193"/>
            <a:ext cx="1230369" cy="31573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A6AD40C-01A7-4892-B7B1-A337DA41F572}"/>
              </a:ext>
            </a:extLst>
          </p:cNvPr>
          <p:cNvSpPr/>
          <p:nvPr/>
        </p:nvSpPr>
        <p:spPr>
          <a:xfrm>
            <a:off x="6596743" y="2679393"/>
            <a:ext cx="605641" cy="31573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A6AD40C-01A7-4892-B7B1-A337DA41F572}"/>
              </a:ext>
            </a:extLst>
          </p:cNvPr>
          <p:cNvSpPr/>
          <p:nvPr/>
        </p:nvSpPr>
        <p:spPr>
          <a:xfrm>
            <a:off x="7236879" y="2673926"/>
            <a:ext cx="605641" cy="31573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2065760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7387C8-AB3F-4DE3-B9FB-DABA3DC255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9698" y="272177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五年級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十三行博物館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A0FB3D6-0F85-4A8E-9764-0DAF979D2A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20" t="13783" r="14232" b="9688"/>
          <a:stretch/>
        </p:blipFill>
        <p:spPr>
          <a:xfrm>
            <a:off x="40334" y="1393371"/>
            <a:ext cx="9063331" cy="5028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208229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96C8E28-E60F-40E4-8F30-172C78C8BA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9698" y="272177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六年級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台灣史博館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2D85285-786F-4AE8-9C99-45FE1B1D09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47" t="13121" r="14286" b="8361"/>
          <a:stretch/>
        </p:blipFill>
        <p:spPr>
          <a:xfrm>
            <a:off x="-1" y="1409698"/>
            <a:ext cx="9144000" cy="50381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37611090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FF7CBDA-9BB1-4B58-B8C4-973DFA44A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E2BAE54-4DD8-4FF5-93BB-7C9E4F272A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667" t="13321" r="24167" b="62975"/>
          <a:stretch/>
        </p:blipFill>
        <p:spPr>
          <a:xfrm>
            <a:off x="0" y="-56992"/>
            <a:ext cx="9144000" cy="247972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D1DBAE5-5566-4163-9FAA-C04A644198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238" t="23122" r="24762" b="28667"/>
          <a:stretch/>
        </p:blipFill>
        <p:spPr>
          <a:xfrm>
            <a:off x="0" y="1032063"/>
            <a:ext cx="9144000" cy="533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94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25146FA-595C-43D3-8BBC-BA30ED0BC7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FA8C17FD-E41A-4D30-BC79-2425DAF01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595" y="263619"/>
            <a:ext cx="8184628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除了佐藤學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…</a:t>
            </a:r>
          </a:p>
        </p:txBody>
      </p:sp>
      <p:pic>
        <p:nvPicPr>
          <p:cNvPr id="1026" name="Picture 2" descr="佐藤學：教師的責任不在於「好教學」，而在於提高學生學習的質量- 每日頭條">
            <a:extLst>
              <a:ext uri="{FF2B5EF4-FFF2-40B4-BE49-F238E27FC236}">
                <a16:creationId xmlns:a16="http://schemas.microsoft.com/office/drawing/2014/main" id="{E9182B03-FF57-4A1F-BA47-D60F0D1B8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05"/>
          <a:stretch/>
        </p:blipFill>
        <p:spPr bwMode="auto">
          <a:xfrm>
            <a:off x="194449" y="1692224"/>
            <a:ext cx="4377550" cy="416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miyazaki">
            <a:extLst>
              <a:ext uri="{FF2B5EF4-FFF2-40B4-BE49-F238E27FC236}">
                <a16:creationId xmlns:a16="http://schemas.microsoft.com/office/drawing/2014/main" id="{5086D48E-C863-48E2-B688-9CCFDAD9F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594" y="1692225"/>
            <a:ext cx="3981974" cy="416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35CC2EF-09B5-4C66-80F7-8F56D7844B7B}"/>
              </a:ext>
            </a:extLst>
          </p:cNvPr>
          <p:cNvSpPr txBox="1"/>
          <p:nvPr/>
        </p:nvSpPr>
        <p:spPr>
          <a:xfrm>
            <a:off x="4761594" y="5860025"/>
            <a:ext cx="3981973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  <a:spcBef>
                <a:spcPts val="600"/>
              </a:spcBef>
              <a:defRPr/>
            </a:pPr>
            <a:r>
              <a:rPr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宮崎 清</a:t>
            </a:r>
            <a:r>
              <a:rPr lang="zh-TW" altLang="en-US" sz="1600" b="1" dirty="0">
                <a:solidFill>
                  <a:schemeClr val="bg1"/>
                </a:solidFill>
                <a:latin typeface="+mj-ea"/>
                <a:ea typeface="+mj-ea"/>
              </a:rPr>
              <a:t>（</a:t>
            </a:r>
            <a:r>
              <a:rPr lang="en-US" altLang="zh-TW" sz="1600" b="1" dirty="0">
                <a:solidFill>
                  <a:schemeClr val="bg1"/>
                </a:solidFill>
                <a:latin typeface="+mj-ea"/>
                <a:ea typeface="+mj-ea"/>
              </a:rPr>
              <a:t>MIYAZAKI</a:t>
            </a:r>
            <a:r>
              <a:rPr lang="zh-TW" altLang="en-US" sz="1600" b="1" dirty="0">
                <a:solidFill>
                  <a:schemeClr val="bg1"/>
                </a:solidFill>
                <a:latin typeface="+mj-ea"/>
                <a:ea typeface="+mj-ea"/>
              </a:rPr>
              <a:t>）</a:t>
            </a:r>
            <a:r>
              <a:rPr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博士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D02CDF9-6C58-49CF-BB4E-01C21752F9D0}"/>
              </a:ext>
            </a:extLst>
          </p:cNvPr>
          <p:cNvSpPr txBox="1"/>
          <p:nvPr/>
        </p:nvSpPr>
        <p:spPr>
          <a:xfrm>
            <a:off x="189595" y="5860025"/>
            <a:ext cx="4382405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  <a:spcBef>
                <a:spcPts val="600"/>
              </a:spcBef>
              <a:defRPr/>
            </a:pPr>
            <a:r>
              <a:rPr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佐藤 學</a:t>
            </a:r>
            <a:r>
              <a:rPr lang="zh-TW" altLang="en-US" sz="1600" b="1" dirty="0">
                <a:solidFill>
                  <a:schemeClr val="bg1"/>
                </a:solidFill>
                <a:latin typeface="+mj-ea"/>
                <a:ea typeface="+mj-ea"/>
              </a:rPr>
              <a:t>（</a:t>
            </a:r>
            <a:r>
              <a:rPr lang="en-US" altLang="zh-TW" sz="1600" b="1" dirty="0">
                <a:solidFill>
                  <a:schemeClr val="bg1"/>
                </a:solidFill>
                <a:latin typeface="+mj-ea"/>
                <a:ea typeface="+mj-ea"/>
              </a:rPr>
              <a:t>Manabu Sato</a:t>
            </a:r>
            <a:r>
              <a:rPr lang="zh-TW" altLang="en-US" sz="1600" b="1" dirty="0">
                <a:solidFill>
                  <a:schemeClr val="bg1"/>
                </a:solidFill>
                <a:latin typeface="+mj-ea"/>
                <a:ea typeface="+mj-ea"/>
              </a:rPr>
              <a:t>）</a:t>
            </a:r>
            <a:r>
              <a:rPr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博士</a:t>
            </a:r>
          </a:p>
        </p:txBody>
      </p:sp>
    </p:spTree>
    <p:extLst>
      <p:ext uri="{BB962C8B-B14F-4D97-AF65-F5344CB8AC3E}">
        <p14:creationId xmlns:p14="http://schemas.microsoft.com/office/powerpoint/2010/main" val="1492736612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807C05FD-7A6F-4017-A74A-2D21BB9B89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68614" name="Picture 12">
            <a:extLst>
              <a:ext uri="{FF2B5EF4-FFF2-40B4-BE49-F238E27FC236}">
                <a16:creationId xmlns:a16="http://schemas.microsoft.com/office/drawing/2014/main" id="{E168C231-E289-476E-BCE8-592DF197E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9" t="12750" r="22862" b="8275"/>
          <a:stretch>
            <a:fillRect/>
          </a:stretch>
        </p:blipFill>
        <p:spPr bwMode="auto">
          <a:xfrm>
            <a:off x="18284" y="0"/>
            <a:ext cx="9144000" cy="633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426E905-AE8B-49C8-A4F0-CB56A67010FB}"/>
              </a:ext>
            </a:extLst>
          </p:cNvPr>
          <p:cNvSpPr/>
          <p:nvPr/>
        </p:nvSpPr>
        <p:spPr>
          <a:xfrm>
            <a:off x="611188" y="5387918"/>
            <a:ext cx="8208962" cy="447675"/>
          </a:xfrm>
          <a:prstGeom prst="rect">
            <a:avLst/>
          </a:prstGeom>
          <a:solidFill>
            <a:srgbClr val="777777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9" name="Picture 21">
            <a:extLst>
              <a:ext uri="{FF2B5EF4-FFF2-40B4-BE49-F238E27FC236}">
                <a16:creationId xmlns:a16="http://schemas.microsoft.com/office/drawing/2014/main" id="{C2869D07-78A5-4DD2-952F-59B86C4B7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1" t="13481" r="2669" b="3302"/>
          <a:stretch>
            <a:fillRect/>
          </a:stretch>
        </p:blipFill>
        <p:spPr bwMode="auto">
          <a:xfrm>
            <a:off x="50829" y="-580587"/>
            <a:ext cx="9093171" cy="691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8" name="Picture 10" descr="https://lh6.googleusercontent.com/-QzkXSirO0Tk/UayvIqCQHWI/AAAAAAABCwc/2d4cTx4zgvk/w958-h639-no/IMG_8977%2B%28%E8%A4%87%E8%A3%BD%29.JPG">
            <a:extLst>
              <a:ext uri="{FF2B5EF4-FFF2-40B4-BE49-F238E27FC236}">
                <a16:creationId xmlns:a16="http://schemas.microsoft.com/office/drawing/2014/main" id="{8919D21C-F303-4032-BF9F-04C498988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3" y="-580587"/>
            <a:ext cx="9158261" cy="691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0" name="Picture 12" descr="https://lh3.googleusercontent.com/-esJLpA4iT1o/Uaywy88GN4I/AAAAAAABDBM/gosgqj70Lms/w958-h639-no/IMG_9190%2B%28%E8%A4%87%E8%A3%BD%29.JPG">
            <a:extLst>
              <a:ext uri="{FF2B5EF4-FFF2-40B4-BE49-F238E27FC236}">
                <a16:creationId xmlns:a16="http://schemas.microsoft.com/office/drawing/2014/main" id="{34D1F2B6-828E-4EC0-B9AD-556CF4F6B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" y="98644"/>
            <a:ext cx="9158261" cy="614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93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AAFA0EBC-6A33-49A8-B412-F5BE15666A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7827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723A5F54-7C12-47D9-A512-D40A09E97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43" y="258330"/>
            <a:ext cx="742627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學校交流紀念物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41EB4CC9-89A4-4E72-8B87-444A005E46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6331"/>
            <a:ext cx="9144000" cy="5145510"/>
          </a:xfrm>
          <a:prstGeom prst="rect">
            <a:avLst/>
          </a:prstGeom>
        </p:spPr>
      </p:pic>
      <p:pic>
        <p:nvPicPr>
          <p:cNvPr id="11" name="圖片 10" descr="一張含有 文字, 名片 的圖片&#10;&#10;自動產生的描述">
            <a:extLst>
              <a:ext uri="{FF2B5EF4-FFF2-40B4-BE49-F238E27FC236}">
                <a16:creationId xmlns:a16="http://schemas.microsoft.com/office/drawing/2014/main" id="{3A9A4133-B60C-4CF4-8AC4-878DDFA23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6331"/>
            <a:ext cx="9144000" cy="514551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1DE5A811-4C05-4E8F-9125-D66F4EBECE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2660"/>
            <a:ext cx="9144000" cy="514551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EF540CC-7277-4A4F-95E7-59E9277E3C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0162"/>
            <a:ext cx="9144000" cy="514551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41ECB202-D354-4751-8BE8-58AFA5DD8818}"/>
              </a:ext>
            </a:extLst>
          </p:cNvPr>
          <p:cNvSpPr txBox="1"/>
          <p:nvPr/>
        </p:nvSpPr>
        <p:spPr>
          <a:xfrm>
            <a:off x="168243" y="5797508"/>
            <a:ext cx="4185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表裡如一  始終如一  全國唯一</a:t>
            </a:r>
          </a:p>
        </p:txBody>
      </p:sp>
    </p:spTree>
    <p:extLst>
      <p:ext uri="{BB962C8B-B14F-4D97-AF65-F5344CB8AC3E}">
        <p14:creationId xmlns:p14="http://schemas.microsoft.com/office/powerpoint/2010/main" val="161719050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F117A44-D2B4-4017-AB7A-C79DBB3EBD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26112"/>
            <a:ext cx="9144000" cy="6910223"/>
          </a:xfrm>
          <a:prstGeom prst="rect">
            <a:avLst/>
          </a:prstGeom>
        </p:spPr>
      </p:pic>
      <p:sp>
        <p:nvSpPr>
          <p:cNvPr id="77827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68134" y="1499008"/>
            <a:ext cx="4792342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守護桃子腳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2888" y="2726922"/>
            <a:ext cx="8433568" cy="353518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90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顏色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algn="ctr" eaLnBrk="1" hangingPunct="1">
              <a:lnSpc>
                <a:spcPts val="90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材質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algn="ctr" eaLnBrk="1" hangingPunct="1">
              <a:lnSpc>
                <a:spcPts val="90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造型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576344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4B83BA37-0E56-46BB-9A93-677F92F584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91140" name="Picture 7" descr="D:\98-101\100\100圖像檔\06.新鮮桃樂事\醜陋\tn_DSCN0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1" b="17081"/>
          <a:stretch>
            <a:fillRect/>
          </a:stretch>
        </p:blipFill>
        <p:spPr bwMode="auto">
          <a:xfrm>
            <a:off x="-6351" y="1197371"/>
            <a:ext cx="9150350" cy="509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3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269314" name="Picture 2" descr="D:\102\102圖像\03.行政向前行\行政好樣\拒馬\tn_20140307_1017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" y="1197371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5" name="Picture 3" descr="D:\102\102圖像\03.行政向前行\行政好樣\拒馬\20140321_09232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4" y="1171177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6" name="Picture 4" descr="D:\102\102圖像\03.行政向前行\行政好樣\拒馬\20140422_11373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" y="1144983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7" name="Picture 5" descr="D:\102\102圖像\03.行政向前行\行政好樣\拒馬\20140422_1138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" y="1158080"/>
            <a:ext cx="911542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8" name="Picture 6" descr="D:\102\102圖像\03.行政向前行\行政好樣\拒馬\20140321_092326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5" r="40909" b="4249"/>
          <a:stretch/>
        </p:blipFill>
        <p:spPr bwMode="auto">
          <a:xfrm>
            <a:off x="15874" y="1139526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7">
            <a:extLst>
              <a:ext uri="{FF2B5EF4-FFF2-40B4-BE49-F238E27FC236}">
                <a16:creationId xmlns:a16="http://schemas.microsoft.com/office/drawing/2014/main" id="{5C2D29A1-1F64-4FC8-91EA-B0563184D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15380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向大師致敬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010643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9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9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9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9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2" y="21126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如何變法國？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F22320-381E-416D-B5B7-6BF77D888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0" b="14775"/>
          <a:stretch/>
        </p:blipFill>
        <p:spPr bwMode="auto">
          <a:xfrm>
            <a:off x="0" y="1402797"/>
            <a:ext cx="9144000" cy="491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759371-044E-4024-BFF1-B54BE09DD7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6" b="19527"/>
          <a:stretch/>
        </p:blipFill>
        <p:spPr bwMode="auto">
          <a:xfrm>
            <a:off x="-1" y="1402797"/>
            <a:ext cx="9143998" cy="491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3526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0">
            <a:extLst>
              <a:ext uri="{FF2B5EF4-FFF2-40B4-BE49-F238E27FC236}">
                <a16:creationId xmlns:a16="http://schemas.microsoft.com/office/drawing/2014/main" id="{8BE7B56C-8D31-436D-BDE4-A445712F2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72707" name="Rectangle 11">
            <a:extLst>
              <a:ext uri="{FF2B5EF4-FFF2-40B4-BE49-F238E27FC236}">
                <a16:creationId xmlns:a16="http://schemas.microsoft.com/office/drawing/2014/main" id="{DA472BF7-5C23-46DF-B71F-5E4CD21A7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3733800"/>
          </a:xfrm>
          <a:prstGeom prst="rect">
            <a:avLst/>
          </a:prstGeom>
          <a:solidFill>
            <a:srgbClr val="4065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72708" name="Text Box 17">
            <a:extLst>
              <a:ext uri="{FF2B5EF4-FFF2-40B4-BE49-F238E27FC236}">
                <a16:creationId xmlns:a16="http://schemas.microsoft.com/office/drawing/2014/main" id="{2144EB55-760B-466F-BD2C-D2EFA9923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6500813"/>
            <a:ext cx="3571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600">
                <a:solidFill>
                  <a:schemeClr val="bg1"/>
                </a:solidFill>
                <a:latin typeface="華康中黑體" panose="020B0509000000000000" pitchFamily="49" charset="-120"/>
                <a:ea typeface="華康中黑體" panose="020B0509000000000000" pitchFamily="49" charset="-120"/>
              </a:rPr>
              <a:t>新北市立桃子腳國民中小學</a:t>
            </a:r>
          </a:p>
        </p:txBody>
      </p:sp>
      <p:pic>
        <p:nvPicPr>
          <p:cNvPr id="72709" name="Picture 30" descr="E:\0202暫存\簡報資料\cover-2.jpg">
            <a:extLst>
              <a:ext uri="{FF2B5EF4-FFF2-40B4-BE49-F238E27FC236}">
                <a16:creationId xmlns:a16="http://schemas.microsoft.com/office/drawing/2014/main" id="{E035940E-185D-4688-A3EC-580364CE5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0" name="Text Box 26">
            <a:extLst>
              <a:ext uri="{FF2B5EF4-FFF2-40B4-BE49-F238E27FC236}">
                <a16:creationId xmlns:a16="http://schemas.microsoft.com/office/drawing/2014/main" id="{8E8F8528-D445-4866-954A-C6715F8CE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anose="020B0509000000000000" pitchFamily="49" charset="-120"/>
                <a:ea typeface="華康中黑體" panose="020B0509000000000000" pitchFamily="49" charset="-120"/>
              </a:rPr>
              <a:t>  </a:t>
            </a:r>
          </a:p>
        </p:txBody>
      </p:sp>
      <p:pic>
        <p:nvPicPr>
          <p:cNvPr id="72711" name="圖片 15">
            <a:extLst>
              <a:ext uri="{FF2B5EF4-FFF2-40B4-BE49-F238E27FC236}">
                <a16:creationId xmlns:a16="http://schemas.microsoft.com/office/drawing/2014/main" id="{1B7D00A1-11AA-4455-83CD-4E454A1D7E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858BF1F-7E82-4C8A-A6A5-2227B6BB2CED}"/>
              </a:ext>
            </a:extLst>
          </p:cNvPr>
          <p:cNvSpPr/>
          <p:nvPr/>
        </p:nvSpPr>
        <p:spPr>
          <a:xfrm>
            <a:off x="3898900" y="1547813"/>
            <a:ext cx="673100" cy="647700"/>
          </a:xfrm>
          <a:prstGeom prst="rect">
            <a:avLst/>
          </a:prstGeom>
          <a:solidFill>
            <a:srgbClr val="7F7F7F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800" dirty="0">
                <a:latin typeface="華康中黑體" pitchFamily="49" charset="-120"/>
                <a:ea typeface="華康中黑體" pitchFamily="49" charset="-120"/>
              </a:rPr>
              <a:t>風雨操場</a:t>
            </a:r>
          </a:p>
        </p:txBody>
      </p:sp>
    </p:spTree>
    <p:extLst>
      <p:ext uri="{BB962C8B-B14F-4D97-AF65-F5344CB8AC3E}">
        <p14:creationId xmlns:p14="http://schemas.microsoft.com/office/powerpoint/2010/main" val="257846997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CB37B59-06E6-424D-BE55-E1EF07FA0B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3734" name="Text Box 26">
            <a:extLst>
              <a:ext uri="{FF2B5EF4-FFF2-40B4-BE49-F238E27FC236}">
                <a16:creationId xmlns:a16="http://schemas.microsoft.com/office/drawing/2014/main" id="{FD722259-E8B9-4DF9-B0BF-6C25E07B1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anose="020B0509000000000000" pitchFamily="49" charset="-120"/>
                <a:ea typeface="華康中黑體" panose="020B0509000000000000" pitchFamily="49" charset="-120"/>
              </a:rPr>
              <a:t>  </a:t>
            </a:r>
          </a:p>
        </p:txBody>
      </p:sp>
      <p:pic>
        <p:nvPicPr>
          <p:cNvPr id="73735" name="Picture 2" descr="http://pic.pimg.tw/archidoor/2c4bdbe6bfa92ec27fadd0be76a5a1bc.jpg">
            <a:extLst>
              <a:ext uri="{FF2B5EF4-FFF2-40B4-BE49-F238E27FC236}">
                <a16:creationId xmlns:a16="http://schemas.microsoft.com/office/drawing/2014/main" id="{135A39BF-B920-47CD-B8A8-E689AB808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87"/>
          <a:stretch>
            <a:fillRect/>
          </a:stretch>
        </p:blipFill>
        <p:spPr bwMode="auto">
          <a:xfrm>
            <a:off x="0" y="0"/>
            <a:ext cx="9161463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857841"/>
      </p:ext>
    </p:extLst>
  </p:cSld>
  <p:clrMapOvr>
    <a:masterClrMapping/>
  </p:clrMapOvr>
  <p:transition spd="slow" advClick="0" advTm="0"/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F257BA1-15CB-4BD0-A5B4-E468E6FBEA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217523" y="175641"/>
            <a:ext cx="6461573" cy="10191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ts val="78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風操也是要獨特</a:t>
            </a:r>
          </a:p>
        </p:txBody>
      </p:sp>
      <p:pic>
        <p:nvPicPr>
          <p:cNvPr id="5" name="Picture 9" descr="風雨操場5">
            <a:extLst>
              <a:ext uri="{FF2B5EF4-FFF2-40B4-BE49-F238E27FC236}">
                <a16:creationId xmlns:a16="http://schemas.microsoft.com/office/drawing/2014/main" id="{BE395F62-C8C6-439E-9A68-FA932C926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92" y="3750302"/>
            <a:ext cx="5134708" cy="269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風雨操場2">
            <a:extLst>
              <a:ext uri="{FF2B5EF4-FFF2-40B4-BE49-F238E27FC236}">
                <a16:creationId xmlns:a16="http://schemas.microsoft.com/office/drawing/2014/main" id="{D8BF7F69-ADAF-464A-995B-391F4976A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2709"/>
            <a:ext cx="5134708" cy="269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67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1AE0A8D-7D26-4A35-93BE-E7F854AD54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74755" name="Picture 7" descr="C:\Users\lenovo\Desktop\1025\風雨操場new版-剖2.jpg">
            <a:extLst>
              <a:ext uri="{FF2B5EF4-FFF2-40B4-BE49-F238E27FC236}">
                <a16:creationId xmlns:a16="http://schemas.microsoft.com/office/drawing/2014/main" id="{FF6DA762-9200-453D-BC9E-DCA09CA51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21" y="3908734"/>
            <a:ext cx="7892557" cy="238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8" descr="C:\Users\lenovo\Desktop\1025\風雨操場new版-剖1.jpg">
            <a:extLst>
              <a:ext uri="{FF2B5EF4-FFF2-40B4-BE49-F238E27FC236}">
                <a16:creationId xmlns:a16="http://schemas.microsoft.com/office/drawing/2014/main" id="{F4E3108A-E66A-4DF8-9755-9D09F1EC7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21" y="1458097"/>
            <a:ext cx="7892557" cy="231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FCB14C3B-31C2-4993-9A39-2886D1CD6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15380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這不是桃子腳！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398253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01ED84-95AD-48F6-97D2-F58C262B65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75778" name="Picture 8" descr="C:\Users\lenovo\Desktop\1025\111012桃子腳正確-1.jpg">
            <a:extLst>
              <a:ext uri="{FF2B5EF4-FFF2-40B4-BE49-F238E27FC236}">
                <a16:creationId xmlns:a16="http://schemas.microsoft.com/office/drawing/2014/main" id="{2CE1B867-5598-4E1B-9F56-EB7F2F41E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6946"/>
            <a:ext cx="91440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D6147ADC-2B32-4B06-830D-AA39F4E7D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15380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這不是桃子腳！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6582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E9048DF0-4501-4A7F-BBB0-D421434E55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61040" y="1371600"/>
            <a:ext cx="761747" cy="82926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44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魏碑簡" pitchFamily="2" charset="-120"/>
                <a:ea typeface="王漢宗中魏碑簡" pitchFamily="2" charset="-120"/>
                <a:cs typeface="+mj-cs"/>
              </a:rPr>
              <a:t> 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04172" y="881470"/>
            <a:ext cx="620646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半生奉獻給臺灣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5" name="Picture 2" descr="事件標題:日本千葉大學教授宮崎清（B-015-5310）">
            <a:extLst>
              <a:ext uri="{FF2B5EF4-FFF2-40B4-BE49-F238E27FC236}">
                <a16:creationId xmlns:a16="http://schemas.microsoft.com/office/drawing/2014/main" id="{9CF423B5-37A5-4E10-B8EE-B28FD2858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1" y="2110355"/>
            <a:ext cx="2381020" cy="396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圖像裡可能有3 個人">
            <a:extLst>
              <a:ext uri="{FF2B5EF4-FFF2-40B4-BE49-F238E27FC236}">
                <a16:creationId xmlns:a16="http://schemas.microsoft.com/office/drawing/2014/main" id="{BCB016ED-8E9B-43E2-93D4-3C60AB223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7"/>
          <a:stretch/>
        </p:blipFill>
        <p:spPr bwMode="auto">
          <a:xfrm>
            <a:off x="2450717" y="2110355"/>
            <a:ext cx="6613942" cy="396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E2A13F27-3045-4C9E-8190-4E0CB6E9461F}"/>
              </a:ext>
            </a:extLst>
          </p:cNvPr>
          <p:cNvSpPr txBox="1"/>
          <p:nvPr/>
        </p:nvSpPr>
        <p:spPr>
          <a:xfrm>
            <a:off x="2482269" y="5847889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2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翁徐得教授</a:t>
            </a:r>
            <a:endParaRPr lang="en-US" altLang="zh-TW" sz="1200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12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國立台灣工藝研究所 首任所長</a:t>
            </a:r>
            <a:endParaRPr lang="zh-TW" alt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FE35AC6-F544-43ED-9ADF-1C3BE94ED94F}"/>
              </a:ext>
            </a:extLst>
          </p:cNvPr>
          <p:cNvSpPr txBox="1"/>
          <p:nvPr/>
        </p:nvSpPr>
        <p:spPr>
          <a:xfrm>
            <a:off x="6768026" y="5847889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2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洪德仁醫師</a:t>
            </a:r>
            <a:endParaRPr lang="en-US" altLang="zh-TW" sz="1200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中華民國社區營造學會理事長</a:t>
            </a:r>
          </a:p>
        </p:txBody>
      </p:sp>
    </p:spTree>
    <p:extLst>
      <p:ext uri="{BB962C8B-B14F-4D97-AF65-F5344CB8AC3E}">
        <p14:creationId xmlns:p14="http://schemas.microsoft.com/office/powerpoint/2010/main" val="343099303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640B6C9B-07C4-4AF0-9FDB-AED9CF74D8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31748" name="Rectangle 3">
            <a:extLst>
              <a:ext uri="{FF2B5EF4-FFF2-40B4-BE49-F238E27FC236}">
                <a16:creationId xmlns:a16="http://schemas.microsoft.com/office/drawing/2014/main" id="{A8B77DA3-9BCD-4783-BC77-7BE7DD469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31751" name="Picture 2" descr="「安藤忠雄」的圖片搜尋結果">
            <a:extLst>
              <a:ext uri="{FF2B5EF4-FFF2-40B4-BE49-F238E27FC236}">
                <a16:creationId xmlns:a16="http://schemas.microsoft.com/office/drawing/2014/main" id="{7CB2058D-A5C0-4928-834D-1B77322FB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7938"/>
            <a:ext cx="9144000" cy="647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3">
            <a:extLst>
              <a:ext uri="{FF2B5EF4-FFF2-40B4-BE49-F238E27FC236}">
                <a16:creationId xmlns:a16="http://schemas.microsoft.com/office/drawing/2014/main" id="{E10FD0B1-29F7-4BD1-92E2-A1F2AFE2F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3" y="440611"/>
            <a:ext cx="8256984" cy="1150636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亞洲大學藝術館</a:t>
            </a:r>
          </a:p>
        </p:txBody>
      </p:sp>
    </p:spTree>
    <p:extLst>
      <p:ext uri="{BB962C8B-B14F-4D97-AF65-F5344CB8AC3E}">
        <p14:creationId xmlns:p14="http://schemas.microsoft.com/office/powerpoint/2010/main" val="357988924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D9A36AB-F3D5-474E-A2A2-D85816005F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7588" name="Rectangle 3">
            <a:extLst>
              <a:ext uri="{FF2B5EF4-FFF2-40B4-BE49-F238E27FC236}">
                <a16:creationId xmlns:a16="http://schemas.microsoft.com/office/drawing/2014/main" id="{0EECCD28-3DA0-42F1-A320-0F26609A7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67591" name="Picture 5" descr="「東京2121美術館」的圖片搜尋結果">
            <a:extLst>
              <a:ext uri="{FF2B5EF4-FFF2-40B4-BE49-F238E27FC236}">
                <a16:creationId xmlns:a16="http://schemas.microsoft.com/office/drawing/2014/main" id="{D781A910-2A19-469A-9B34-2F97433952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7948"/>
          <a:stretch/>
        </p:blipFill>
        <p:spPr bwMode="auto">
          <a:xfrm>
            <a:off x="-3176" y="1402838"/>
            <a:ext cx="9140825" cy="4938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33">
            <a:extLst>
              <a:ext uri="{FF2B5EF4-FFF2-40B4-BE49-F238E27FC236}">
                <a16:creationId xmlns:a16="http://schemas.microsoft.com/office/drawing/2014/main" id="{F4A4050A-BE38-4CA9-9651-09314F43C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72" y="252202"/>
            <a:ext cx="8256984" cy="115063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東京</a:t>
            </a:r>
            <a:r>
              <a:rPr lang="en-US" altLang="zh-TW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2121</a:t>
            </a:r>
            <a:r>
              <a:rPr lang="zh-TW" altLang="en-US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美術館</a:t>
            </a:r>
          </a:p>
        </p:txBody>
      </p:sp>
    </p:spTree>
    <p:extLst>
      <p:ext uri="{BB962C8B-B14F-4D97-AF65-F5344CB8AC3E}">
        <p14:creationId xmlns:p14="http://schemas.microsoft.com/office/powerpoint/2010/main" val="3025268443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D9A36AB-F3D5-474E-A2A2-D85816005F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7588" name="Rectangle 3">
            <a:extLst>
              <a:ext uri="{FF2B5EF4-FFF2-40B4-BE49-F238E27FC236}">
                <a16:creationId xmlns:a16="http://schemas.microsoft.com/office/drawing/2014/main" id="{0EECCD28-3DA0-42F1-A320-0F26609A7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10" name="Text Box 33">
            <a:extLst>
              <a:ext uri="{FF2B5EF4-FFF2-40B4-BE49-F238E27FC236}">
                <a16:creationId xmlns:a16="http://schemas.microsoft.com/office/drawing/2014/main" id="{F4A4050A-BE38-4CA9-9651-09314F43C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72" y="252202"/>
            <a:ext cx="8256984" cy="115063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東京</a:t>
            </a:r>
            <a:r>
              <a:rPr lang="en-US" altLang="zh-TW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2121</a:t>
            </a:r>
            <a:r>
              <a:rPr lang="zh-TW" altLang="en-US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美術館</a:t>
            </a:r>
          </a:p>
        </p:txBody>
      </p:sp>
      <p:pic>
        <p:nvPicPr>
          <p:cNvPr id="6" name="Picture 3" descr="C:\Users\leard\Desktop\暫存照片\tn_DSCN0596.JPG">
            <a:extLst>
              <a:ext uri="{FF2B5EF4-FFF2-40B4-BE49-F238E27FC236}">
                <a16:creationId xmlns:a16="http://schemas.microsoft.com/office/drawing/2014/main" id="{B07441F6-F3EA-4B89-8E1E-1637E4F9C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7" y="0"/>
            <a:ext cx="9162595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:\Users\leard\Desktop\暫存照片\tn_DSCN0609.JPG">
            <a:extLst>
              <a:ext uri="{FF2B5EF4-FFF2-40B4-BE49-F238E27FC236}">
                <a16:creationId xmlns:a16="http://schemas.microsoft.com/office/drawing/2014/main" id="{21BB6807-5894-4D09-AE7E-455B30818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59418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Users\leard\Desktop\暫存照片\tn_DSCN0602.JPG">
            <a:extLst>
              <a:ext uri="{FF2B5EF4-FFF2-40B4-BE49-F238E27FC236}">
                <a16:creationId xmlns:a16="http://schemas.microsoft.com/office/drawing/2014/main" id="{72586CEB-8A4F-4681-AFC2-C6C244CE7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366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:\Users\leard\Desktop\暫存照片\tn_DSCN0603.JPG">
            <a:extLst>
              <a:ext uri="{FF2B5EF4-FFF2-40B4-BE49-F238E27FC236}">
                <a16:creationId xmlns:a16="http://schemas.microsoft.com/office/drawing/2014/main" id="{0DE77A37-7329-4E36-BAF1-11E7D0931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1759"/>
            <a:ext cx="9159418" cy="687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9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5753E28-8384-4559-9AE1-6341AF9E31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76803" name="Picture 3" descr="C:\Users\SpiriT\Desktop\新增資料夾\全區配置桃子腳B-1.jpg">
            <a:extLst>
              <a:ext uri="{FF2B5EF4-FFF2-40B4-BE49-F238E27FC236}">
                <a16:creationId xmlns:a16="http://schemas.microsoft.com/office/drawing/2014/main" id="{BACA30A5-9356-48EC-9DAF-164AF33C1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1" y="1928540"/>
            <a:ext cx="88296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piriT\Desktop\新增資料夾\全區配置桃子腳B-3.jpg">
            <a:extLst>
              <a:ext uri="{FF2B5EF4-FFF2-40B4-BE49-F238E27FC236}">
                <a16:creationId xmlns:a16="http://schemas.microsoft.com/office/drawing/2014/main" id="{1DB99358-2017-46AE-A54E-6012FCEF0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" y="1928540"/>
            <a:ext cx="88296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:\98-101\101\101桃子腳\03.工程採購\03.風雨操場\造型遮陽2\風雨操場-方案二 (4).jpg">
            <a:extLst>
              <a:ext uri="{FF2B5EF4-FFF2-40B4-BE49-F238E27FC236}">
                <a16:creationId xmlns:a16="http://schemas.microsoft.com/office/drawing/2014/main" id="{2BB714EE-6ECD-4545-A3E6-DB766AA01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16" y="1397875"/>
            <a:ext cx="9143999" cy="496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FBCD083E-EEA5-4AA2-9A82-A8BE3CCBB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15380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這才是桃子腳！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203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0B319050-DEE9-471B-BB59-2011C0369E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7828" name="Rectangle 3">
            <a:extLst>
              <a:ext uri="{FF2B5EF4-FFF2-40B4-BE49-F238E27FC236}">
                <a16:creationId xmlns:a16="http://schemas.microsoft.com/office/drawing/2014/main" id="{7111D374-265B-4F8F-B0EF-3FEF34C7D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985BF936-3D0C-4125-A086-6D36DC5A6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54" y="277244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顏色 材質 造型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006BF26-F7D1-448B-B58A-9249876679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23" t="37802" r="1842" b="1159"/>
          <a:stretch/>
        </p:blipFill>
        <p:spPr>
          <a:xfrm>
            <a:off x="3175" y="1396181"/>
            <a:ext cx="9150351" cy="4952747"/>
          </a:xfrm>
          <a:prstGeom prst="rect">
            <a:avLst/>
          </a:prstGeom>
        </p:spPr>
      </p:pic>
      <p:pic>
        <p:nvPicPr>
          <p:cNvPr id="16" name="Picture 3" descr="https://lh5.googleusercontent.com/-6FHxY0vd7no/U24XQVTOpII/AAAAAAACA0M/ZtJG64NIGzo/w958-h639-no/IMG_0347.JPG">
            <a:extLst>
              <a:ext uri="{FF2B5EF4-FFF2-40B4-BE49-F238E27FC236}">
                <a16:creationId xmlns:a16="http://schemas.microsoft.com/office/drawing/2014/main" id="{32F1EF91-6469-489A-AB6E-ED5348E5E2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70"/>
          <a:stretch/>
        </p:blipFill>
        <p:spPr bwMode="auto">
          <a:xfrm>
            <a:off x="1" y="1379225"/>
            <a:ext cx="9144000" cy="4987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https://lh5.googleusercontent.com/-FDu8xpvaCFc/U24XSo3JeYI/AAAAAAAB_1s/dVSHRJyT2po/w958-h639-no/IMG_0352.JPG">
            <a:extLst>
              <a:ext uri="{FF2B5EF4-FFF2-40B4-BE49-F238E27FC236}">
                <a16:creationId xmlns:a16="http://schemas.microsoft.com/office/drawing/2014/main" id="{5BA354EA-DA0B-41EC-9014-DEE9078E4E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0005"/>
          <a:stretch/>
        </p:blipFill>
        <p:spPr bwMode="auto">
          <a:xfrm>
            <a:off x="9527" y="1379225"/>
            <a:ext cx="9143999" cy="499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圖片 17" descr="一張含有 樹, 室外, 天空, 雪 的圖片&#10;&#10;自動產生的描述">
            <a:extLst>
              <a:ext uri="{FF2B5EF4-FFF2-40B4-BE49-F238E27FC236}">
                <a16:creationId xmlns:a16="http://schemas.microsoft.com/office/drawing/2014/main" id="{B9683129-D2D4-4CB0-BAA4-3B468E26FB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r="10478"/>
          <a:stretch/>
        </p:blipFill>
        <p:spPr>
          <a:xfrm>
            <a:off x="-12449" y="-14249"/>
            <a:ext cx="9168896" cy="6363177"/>
          </a:xfrm>
          <a:prstGeom prst="rect">
            <a:avLst/>
          </a:prstGeom>
        </p:spPr>
      </p:pic>
      <p:pic>
        <p:nvPicPr>
          <p:cNvPr id="19" name="Picture 2" descr="C:\103\103圖像\01.新鮮桃樂地\桃子腳光影\風雨操場\20141114_190526.jpg">
            <a:extLst>
              <a:ext uri="{FF2B5EF4-FFF2-40B4-BE49-F238E27FC236}">
                <a16:creationId xmlns:a16="http://schemas.microsoft.com/office/drawing/2014/main" id="{C5569920-3122-44A2-AA87-0B8F1939FE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8"/>
          <a:stretch/>
        </p:blipFill>
        <p:spPr bwMode="auto">
          <a:xfrm>
            <a:off x="-9527" y="-15319"/>
            <a:ext cx="9153528" cy="638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目前顯示的是「105-1115-校景03.JPG」">
            <a:extLst>
              <a:ext uri="{FF2B5EF4-FFF2-40B4-BE49-F238E27FC236}">
                <a16:creationId xmlns:a16="http://schemas.microsoft.com/office/drawing/2014/main" id="{84776137-B43A-4D4D-A3DE-2F85043AC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910" b="2366"/>
          <a:stretch/>
        </p:blipFill>
        <p:spPr bwMode="auto">
          <a:xfrm>
            <a:off x="-12449" y="-15319"/>
            <a:ext cx="9143999" cy="638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71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FEB3F445-808C-4B57-A9D0-70C82E5E33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8852" name="Rectangle 3">
            <a:extLst>
              <a:ext uri="{FF2B5EF4-FFF2-40B4-BE49-F238E27FC236}">
                <a16:creationId xmlns:a16="http://schemas.microsoft.com/office/drawing/2014/main" id="{13EE7F20-D156-456C-B071-37C05571D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0534C4E2-E757-455C-B79E-57D02C2BB8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b="29807"/>
          <a:stretch/>
        </p:blipFill>
        <p:spPr bwMode="auto">
          <a:xfrm>
            <a:off x="-3176" y="1503755"/>
            <a:ext cx="9140825" cy="481296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15" name="Text Box 8">
            <a:extLst>
              <a:ext uri="{FF2B5EF4-FFF2-40B4-BE49-F238E27FC236}">
                <a16:creationId xmlns:a16="http://schemas.microsoft.com/office/drawing/2014/main" id="{55EBBB38-4DDE-4C95-BEDD-42B148AD5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6" y="6350"/>
            <a:ext cx="9166226" cy="1492771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5200"/>
              </a:lnSpc>
            </a:pP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榮耀桃子腳</a:t>
            </a:r>
            <a:r>
              <a:rPr lang="zh-TW" alt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（</a:t>
            </a:r>
            <a:r>
              <a:rPr lang="en-US" altLang="zh-TW" sz="1800" dirty="0">
                <a:solidFill>
                  <a:schemeClr val="bg1"/>
                </a:solidFill>
                <a:latin typeface="+mj-ea"/>
                <a:ea typeface="+mj-ea"/>
              </a:rPr>
              <a:t>TYK GLORY</a:t>
            </a:r>
            <a:r>
              <a:rPr lang="zh-TW" altLang="en-US" sz="1800" dirty="0">
                <a:solidFill>
                  <a:schemeClr val="bg1"/>
                </a:solidFill>
                <a:latin typeface="+mj-ea"/>
                <a:ea typeface="+mj-ea"/>
              </a:rPr>
              <a:t>！）</a:t>
            </a:r>
            <a:endParaRPr lang="en-US" altLang="zh-TW" sz="1800" dirty="0">
              <a:solidFill>
                <a:schemeClr val="bg1"/>
              </a:solidFill>
              <a:latin typeface="+mj-ea"/>
              <a:ea typeface="+mj-ea"/>
            </a:endParaRPr>
          </a:p>
          <a:p>
            <a:pPr eaLnBrk="1" hangingPunct="1">
              <a:lnSpc>
                <a:spcPts val="2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+mj-ea"/>
                <a:ea typeface="+mj-ea"/>
              </a:rPr>
              <a:t>陽光照亮了智慧的河床，</a:t>
            </a:r>
            <a:r>
              <a:rPr lang="zh-TW" altLang="en-US" sz="1600" dirty="0">
                <a:solidFill>
                  <a:srgbClr val="FFFF00"/>
                </a:solidFill>
                <a:latin typeface="+mj-ea"/>
                <a:ea typeface="+mj-ea"/>
              </a:rPr>
              <a:t>小鷹展開堅定的翅膀，乘著樹林的風，我們和</a:t>
            </a:r>
            <a:r>
              <a:rPr lang="en-US" altLang="zh-TW" sz="1600" dirty="0">
                <a:solidFill>
                  <a:srgbClr val="FFFF00"/>
                </a:solidFill>
                <a:latin typeface="+mj-ea"/>
                <a:ea typeface="+mj-ea"/>
              </a:rPr>
              <a:t>FORMOSA</a:t>
            </a:r>
            <a:r>
              <a:rPr lang="zh-TW" altLang="en-US" sz="1600" dirty="0">
                <a:solidFill>
                  <a:srgbClr val="FFFF00"/>
                </a:solidFill>
                <a:latin typeface="+mj-ea"/>
                <a:ea typeface="+mj-ea"/>
              </a:rPr>
              <a:t>一起遨翔！</a:t>
            </a:r>
            <a:endParaRPr lang="en-US" altLang="zh-TW" sz="1600" dirty="0">
              <a:solidFill>
                <a:srgbClr val="FFFF00"/>
              </a:solidFill>
              <a:latin typeface="+mj-ea"/>
              <a:ea typeface="+mj-ea"/>
            </a:endParaRPr>
          </a:p>
          <a:p>
            <a:pPr eaLnBrk="1" hangingPunct="1">
              <a:lnSpc>
                <a:spcPts val="2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+mj-ea"/>
                <a:ea typeface="+mj-ea"/>
              </a:rPr>
              <a:t>夢想綻開了明天的希望，眼睛閃耀永恆的光芒，打開世界的窗，我們和桃子腳一起向上！</a:t>
            </a:r>
          </a:p>
          <a:p>
            <a:pPr eaLnBrk="1" hangingPunct="1">
              <a:lnSpc>
                <a:spcPts val="2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+mj-ea"/>
                <a:ea typeface="+mj-ea"/>
              </a:rPr>
              <a:t>貢獻、自信與榮耀，桃子腳發光發亮！ 貢獻、自信與榮耀，桃子腳快樂向前航！</a:t>
            </a:r>
            <a:endParaRPr lang="zh-TW" altLang="en-US" sz="1600" dirty="0">
              <a:solidFill>
                <a:schemeClr val="bg1"/>
              </a:solidFill>
              <a:latin typeface="+mj-ea"/>
              <a:ea typeface="+mj-ea"/>
              <a:cs typeface="華康黑體W3-GB5"/>
            </a:endParaRPr>
          </a:p>
          <a:p>
            <a:pPr algn="r" eaLnBrk="1" hangingPunct="1"/>
            <a:endParaRPr lang="en-US" altLang="zh-TW" sz="1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3" name="手繪多邊形 9">
            <a:extLst>
              <a:ext uri="{FF2B5EF4-FFF2-40B4-BE49-F238E27FC236}">
                <a16:creationId xmlns:a16="http://schemas.microsoft.com/office/drawing/2014/main" id="{19A4775D-D4E6-42EA-A3C3-427ACCF0D9AE}"/>
              </a:ext>
            </a:extLst>
          </p:cNvPr>
          <p:cNvSpPr/>
          <p:nvPr/>
        </p:nvSpPr>
        <p:spPr>
          <a:xfrm>
            <a:off x="262759" y="3364372"/>
            <a:ext cx="4487918" cy="1081504"/>
          </a:xfrm>
          <a:custGeom>
            <a:avLst/>
            <a:gdLst>
              <a:gd name="connsiteX0" fmla="*/ 0 w 2729552"/>
              <a:gd name="connsiteY0" fmla="*/ 1066314 h 1066314"/>
              <a:gd name="connsiteX1" fmla="*/ 1119116 w 2729552"/>
              <a:gd name="connsiteY1" fmla="*/ 1789 h 1066314"/>
              <a:gd name="connsiteX2" fmla="*/ 2729552 w 2729552"/>
              <a:gd name="connsiteY2" fmla="*/ 793359 h 1066314"/>
              <a:gd name="connsiteX3" fmla="*/ 2729552 w 2729552"/>
              <a:gd name="connsiteY3" fmla="*/ 793359 h 1066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2" h="1066314">
                <a:moveTo>
                  <a:pt x="0" y="1066314"/>
                </a:moveTo>
                <a:cubicBezTo>
                  <a:pt x="332095" y="556797"/>
                  <a:pt x="664191" y="47281"/>
                  <a:pt x="1119116" y="1789"/>
                </a:cubicBezTo>
                <a:cubicBezTo>
                  <a:pt x="1574041" y="-43704"/>
                  <a:pt x="2729552" y="793359"/>
                  <a:pt x="2729552" y="793359"/>
                </a:cubicBezTo>
                <a:lnTo>
                  <a:pt x="2729552" y="793359"/>
                </a:ln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4" name="手繪多邊形 12">
            <a:extLst>
              <a:ext uri="{FF2B5EF4-FFF2-40B4-BE49-F238E27FC236}">
                <a16:creationId xmlns:a16="http://schemas.microsoft.com/office/drawing/2014/main" id="{DD65AAC9-5938-4BD3-882B-373DBF4081F7}"/>
              </a:ext>
            </a:extLst>
          </p:cNvPr>
          <p:cNvSpPr/>
          <p:nvPr/>
        </p:nvSpPr>
        <p:spPr>
          <a:xfrm rot="290004">
            <a:off x="1887270" y="1962099"/>
            <a:ext cx="4284874" cy="1069722"/>
          </a:xfrm>
          <a:custGeom>
            <a:avLst/>
            <a:gdLst>
              <a:gd name="connsiteX0" fmla="*/ 0 w 2729552"/>
              <a:gd name="connsiteY0" fmla="*/ 1066314 h 1066314"/>
              <a:gd name="connsiteX1" fmla="*/ 1119116 w 2729552"/>
              <a:gd name="connsiteY1" fmla="*/ 1789 h 1066314"/>
              <a:gd name="connsiteX2" fmla="*/ 2729552 w 2729552"/>
              <a:gd name="connsiteY2" fmla="*/ 793359 h 1066314"/>
              <a:gd name="connsiteX3" fmla="*/ 2729552 w 2729552"/>
              <a:gd name="connsiteY3" fmla="*/ 793359 h 1066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2" h="1066314">
                <a:moveTo>
                  <a:pt x="0" y="1066314"/>
                </a:moveTo>
                <a:cubicBezTo>
                  <a:pt x="332095" y="556797"/>
                  <a:pt x="664191" y="47281"/>
                  <a:pt x="1119116" y="1789"/>
                </a:cubicBezTo>
                <a:cubicBezTo>
                  <a:pt x="1574041" y="-43704"/>
                  <a:pt x="2729552" y="793359"/>
                  <a:pt x="2729552" y="793359"/>
                </a:cubicBezTo>
                <a:lnTo>
                  <a:pt x="2729552" y="793359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5" name="手繪多邊形 12">
            <a:extLst>
              <a:ext uri="{FF2B5EF4-FFF2-40B4-BE49-F238E27FC236}">
                <a16:creationId xmlns:a16="http://schemas.microsoft.com/office/drawing/2014/main" id="{FD1493F5-76CF-48F2-AA1F-BD426E4015B6}"/>
              </a:ext>
            </a:extLst>
          </p:cNvPr>
          <p:cNvSpPr/>
          <p:nvPr/>
        </p:nvSpPr>
        <p:spPr>
          <a:xfrm rot="290004">
            <a:off x="3931533" y="1803920"/>
            <a:ext cx="4284874" cy="1069722"/>
          </a:xfrm>
          <a:custGeom>
            <a:avLst/>
            <a:gdLst>
              <a:gd name="connsiteX0" fmla="*/ 0 w 2729552"/>
              <a:gd name="connsiteY0" fmla="*/ 1066314 h 1066314"/>
              <a:gd name="connsiteX1" fmla="*/ 1119116 w 2729552"/>
              <a:gd name="connsiteY1" fmla="*/ 1789 h 1066314"/>
              <a:gd name="connsiteX2" fmla="*/ 2729552 w 2729552"/>
              <a:gd name="connsiteY2" fmla="*/ 793359 h 1066314"/>
              <a:gd name="connsiteX3" fmla="*/ 2729552 w 2729552"/>
              <a:gd name="connsiteY3" fmla="*/ 793359 h 1066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2" h="1066314">
                <a:moveTo>
                  <a:pt x="0" y="1066314"/>
                </a:moveTo>
                <a:cubicBezTo>
                  <a:pt x="332095" y="556797"/>
                  <a:pt x="664191" y="47281"/>
                  <a:pt x="1119116" y="1789"/>
                </a:cubicBezTo>
                <a:cubicBezTo>
                  <a:pt x="1574041" y="-43704"/>
                  <a:pt x="2729552" y="793359"/>
                  <a:pt x="2729552" y="793359"/>
                </a:cubicBezTo>
                <a:lnTo>
                  <a:pt x="2729552" y="793359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6" name="手繪多邊形 12">
            <a:extLst>
              <a:ext uri="{FF2B5EF4-FFF2-40B4-BE49-F238E27FC236}">
                <a16:creationId xmlns:a16="http://schemas.microsoft.com/office/drawing/2014/main" id="{E6D282D2-0E04-40A7-BB24-F378344B8C49}"/>
              </a:ext>
            </a:extLst>
          </p:cNvPr>
          <p:cNvSpPr/>
          <p:nvPr/>
        </p:nvSpPr>
        <p:spPr>
          <a:xfrm rot="290004">
            <a:off x="4938194" y="1789023"/>
            <a:ext cx="4195182" cy="956783"/>
          </a:xfrm>
          <a:custGeom>
            <a:avLst/>
            <a:gdLst>
              <a:gd name="connsiteX0" fmla="*/ 0 w 2729552"/>
              <a:gd name="connsiteY0" fmla="*/ 1066314 h 1066314"/>
              <a:gd name="connsiteX1" fmla="*/ 1119116 w 2729552"/>
              <a:gd name="connsiteY1" fmla="*/ 1789 h 1066314"/>
              <a:gd name="connsiteX2" fmla="*/ 2729552 w 2729552"/>
              <a:gd name="connsiteY2" fmla="*/ 793359 h 1066314"/>
              <a:gd name="connsiteX3" fmla="*/ 2729552 w 2729552"/>
              <a:gd name="connsiteY3" fmla="*/ 793359 h 1066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2" h="1066314">
                <a:moveTo>
                  <a:pt x="0" y="1066314"/>
                </a:moveTo>
                <a:cubicBezTo>
                  <a:pt x="332095" y="556797"/>
                  <a:pt x="664191" y="47281"/>
                  <a:pt x="1119116" y="1789"/>
                </a:cubicBezTo>
                <a:cubicBezTo>
                  <a:pt x="1574041" y="-43704"/>
                  <a:pt x="2729552" y="793359"/>
                  <a:pt x="2729552" y="793359"/>
                </a:cubicBezTo>
                <a:lnTo>
                  <a:pt x="2729552" y="793359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27" name="Picture 3" descr="C:\Users\SpiriT\Desktop\新增資料夾\全區配置桃子腳B-2.jpg">
            <a:extLst>
              <a:ext uri="{FF2B5EF4-FFF2-40B4-BE49-F238E27FC236}">
                <a16:creationId xmlns:a16="http://schemas.microsoft.com/office/drawing/2014/main" id="{149769C3-8A56-45DE-AE80-54BC7D616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4" t="6943" r="5940" b="746"/>
          <a:stretch>
            <a:fillRect/>
          </a:stretch>
        </p:blipFill>
        <p:spPr bwMode="auto">
          <a:xfrm>
            <a:off x="-25403" y="1592536"/>
            <a:ext cx="9191629" cy="461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07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4371B8F-4FAE-493D-8E30-A3E77A2B67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21508" name="Rectangle 3">
            <a:extLst>
              <a:ext uri="{FF2B5EF4-FFF2-40B4-BE49-F238E27FC236}">
                <a16:creationId xmlns:a16="http://schemas.microsoft.com/office/drawing/2014/main" id="{38383540-7AA8-4D27-8B52-DDCA1FB30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21511" name="Picture 2" descr="侨福芳草地">
            <a:extLst>
              <a:ext uri="{FF2B5EF4-FFF2-40B4-BE49-F238E27FC236}">
                <a16:creationId xmlns:a16="http://schemas.microsoft.com/office/drawing/2014/main" id="{7C5E9925-CC54-4502-B240-7C00CF38A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" y="20638"/>
            <a:ext cx="7677150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630486"/>
      </p:ext>
    </p:extLst>
  </p:cSld>
  <p:clrMapOvr>
    <a:masterClrMapping/>
  </p:clrMapOvr>
  <p:transition spd="slow"/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57A6477-3308-4D8C-8BA5-B74ECBD213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20484" name="Rectangle 3">
            <a:extLst>
              <a:ext uri="{FF2B5EF4-FFF2-40B4-BE49-F238E27FC236}">
                <a16:creationId xmlns:a16="http://schemas.microsoft.com/office/drawing/2014/main" id="{F1F3A74B-F7D0-4BB0-A991-043C52107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20487" name="Picture 2" descr="侨福芳草地">
            <a:extLst>
              <a:ext uri="{FF2B5EF4-FFF2-40B4-BE49-F238E27FC236}">
                <a16:creationId xmlns:a16="http://schemas.microsoft.com/office/drawing/2014/main" id="{228424F7-B52C-40E3-B922-F803A3C6B2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4"/>
          <a:stretch/>
        </p:blipFill>
        <p:spPr bwMode="auto">
          <a:xfrm>
            <a:off x="-3175" y="1339824"/>
            <a:ext cx="9144000" cy="51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80E0C25B-04DC-4042-9269-B5B976DD9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15380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北京芳草地商場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3909986"/>
      </p:ext>
    </p:extLst>
  </p:cSld>
  <p:clrMapOvr>
    <a:masterClrMapping/>
  </p:clrMapOvr>
  <p:transition spd="slow"/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06DBF7DB-99D1-40BF-B309-621D06A9F7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22532" name="Rectangle 3">
            <a:extLst>
              <a:ext uri="{FF2B5EF4-FFF2-40B4-BE49-F238E27FC236}">
                <a16:creationId xmlns:a16="http://schemas.microsoft.com/office/drawing/2014/main" id="{7EEA1BE3-4051-4CF7-A836-23DF96AB4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22538" name="Picture 10">
            <a:extLst>
              <a:ext uri="{FF2B5EF4-FFF2-40B4-BE49-F238E27FC236}">
                <a16:creationId xmlns:a16="http://schemas.microsoft.com/office/drawing/2014/main" id="{122ACB97-F383-4385-9F0A-675274FF9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8321" t="15429" r="22425" b="41030"/>
          <a:stretch/>
        </p:blipFill>
        <p:spPr bwMode="auto">
          <a:xfrm>
            <a:off x="0" y="0"/>
            <a:ext cx="9140825" cy="64643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橢圓 10">
            <a:extLst>
              <a:ext uri="{FF2B5EF4-FFF2-40B4-BE49-F238E27FC236}">
                <a16:creationId xmlns:a16="http://schemas.microsoft.com/office/drawing/2014/main" id="{4066D711-CD4B-47C6-93A3-F7B1C28AA1F1}"/>
              </a:ext>
            </a:extLst>
          </p:cNvPr>
          <p:cNvSpPr/>
          <p:nvPr/>
        </p:nvSpPr>
        <p:spPr>
          <a:xfrm rot="21415863">
            <a:off x="2627313" y="1355725"/>
            <a:ext cx="1951037" cy="1898650"/>
          </a:xfrm>
          <a:prstGeom prst="ellipse">
            <a:avLst/>
          </a:prstGeom>
          <a:noFill/>
          <a:ln w="762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B2D8755-175B-4643-B0F1-0C3D285CE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800" y="3573016"/>
            <a:ext cx="6037547" cy="157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88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長方形對摺</a:t>
            </a:r>
            <a:r>
              <a:rPr lang="zh-TW" altLang="en-US" sz="66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725168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483518B-7826-48D2-8AC9-4FA36C61E9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9" t="12096" r="2242" b="10838"/>
          <a:stretch/>
        </p:blipFill>
        <p:spPr bwMode="auto">
          <a:xfrm>
            <a:off x="-10513" y="289587"/>
            <a:ext cx="9157688" cy="604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橢圓 8">
            <a:extLst>
              <a:ext uri="{FF2B5EF4-FFF2-40B4-BE49-F238E27FC236}">
                <a16:creationId xmlns:a16="http://schemas.microsoft.com/office/drawing/2014/main" id="{6C628FD7-FD9F-4B74-88E9-6603BD0C200C}"/>
              </a:ext>
            </a:extLst>
          </p:cNvPr>
          <p:cNvSpPr/>
          <p:nvPr/>
        </p:nvSpPr>
        <p:spPr>
          <a:xfrm>
            <a:off x="2071781" y="3086379"/>
            <a:ext cx="2462942" cy="145853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47AF8E4-DAFC-45E6-AE2E-88334206BB84}"/>
              </a:ext>
            </a:extLst>
          </p:cNvPr>
          <p:cNvSpPr/>
          <p:nvPr/>
        </p:nvSpPr>
        <p:spPr>
          <a:xfrm>
            <a:off x="3131840" y="4790316"/>
            <a:ext cx="585929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88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長方形對摺</a:t>
            </a:r>
            <a:endParaRPr lang="zh-TW" altLang="en-US" sz="8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1136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2" y="21126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30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年如一瞬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…</a:t>
            </a:r>
          </a:p>
        </p:txBody>
      </p:sp>
      <p:pic>
        <p:nvPicPr>
          <p:cNvPr id="9220" name="Picture 4" descr="事件標題:日本千葉大學教授宮崎清（B-015-5309）">
            <a:extLst>
              <a:ext uri="{FF2B5EF4-FFF2-40B4-BE49-F238E27FC236}">
                <a16:creationId xmlns:a16="http://schemas.microsoft.com/office/drawing/2014/main" id="{9D5B5B33-689D-402F-8D62-15C0379BD6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7"/>
          <a:stretch/>
        </p:blipFill>
        <p:spPr bwMode="auto">
          <a:xfrm>
            <a:off x="0" y="1430317"/>
            <a:ext cx="4956010" cy="488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23E9F1D3-EF8D-4E61-B9B0-CA9EFE562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2" t="24035" r="2664"/>
          <a:stretch/>
        </p:blipFill>
        <p:spPr bwMode="auto">
          <a:xfrm>
            <a:off x="4697280" y="1402797"/>
            <a:ext cx="4446720" cy="491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53499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0C14803D-BBCB-4E2E-9535-905525DB34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9876" name="Rectangle 3">
            <a:extLst>
              <a:ext uri="{FF2B5EF4-FFF2-40B4-BE49-F238E27FC236}">
                <a16:creationId xmlns:a16="http://schemas.microsoft.com/office/drawing/2014/main" id="{5D4CE778-68A7-42B3-9A59-072E9E792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9" name="Picture 2" descr="C:\99\99桃子腳\01願景型塑\校史室\使用照片\東2創校紀念碑\01基地\基地位置.jpg">
            <a:extLst>
              <a:ext uri="{FF2B5EF4-FFF2-40B4-BE49-F238E27FC236}">
                <a16:creationId xmlns:a16="http://schemas.microsoft.com/office/drawing/2014/main" id="{8097BEB9-3911-4C4B-998C-24D1A1026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0319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橢圓 11">
            <a:extLst>
              <a:ext uri="{FF2B5EF4-FFF2-40B4-BE49-F238E27FC236}">
                <a16:creationId xmlns:a16="http://schemas.microsoft.com/office/drawing/2014/main" id="{E7D3B51F-452C-4709-8385-B6493CCCE656}"/>
              </a:ext>
            </a:extLst>
          </p:cNvPr>
          <p:cNvSpPr/>
          <p:nvPr/>
        </p:nvSpPr>
        <p:spPr>
          <a:xfrm>
            <a:off x="3708400" y="1989138"/>
            <a:ext cx="4570413" cy="1727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3" name="Picture 2" descr="C:\Users\leard\Desktop\暫存照片\新增資料夾\20140930_134655.jpg">
            <a:extLst>
              <a:ext uri="{FF2B5EF4-FFF2-40B4-BE49-F238E27FC236}">
                <a16:creationId xmlns:a16="http://schemas.microsoft.com/office/drawing/2014/main" id="{12E3D4DC-120B-4CB2-A544-B176DFDF5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94606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D:\D槽圖像檔\桃子腳光影\竣工碑\DSCN0026.JPG">
            <a:extLst>
              <a:ext uri="{FF2B5EF4-FFF2-40B4-BE49-F238E27FC236}">
                <a16:creationId xmlns:a16="http://schemas.microsoft.com/office/drawing/2014/main" id="{68E8CFD4-6A77-47B4-82FB-D8934A22A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4" b="2161"/>
          <a:stretch>
            <a:fillRect/>
          </a:stretch>
        </p:blipFill>
        <p:spPr bwMode="auto">
          <a:xfrm>
            <a:off x="3175" y="1294606"/>
            <a:ext cx="9144000" cy="518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 descr="C:\Users\leard\Desktop\暫存照片\新增資料夾\20140930_134358.jpg">
            <a:extLst>
              <a:ext uri="{FF2B5EF4-FFF2-40B4-BE49-F238E27FC236}">
                <a16:creationId xmlns:a16="http://schemas.microsoft.com/office/drawing/2014/main" id="{DE2B6A5B-C283-473B-8F11-68B70823A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1276349"/>
            <a:ext cx="9144000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橢圓 18">
            <a:extLst>
              <a:ext uri="{FF2B5EF4-FFF2-40B4-BE49-F238E27FC236}">
                <a16:creationId xmlns:a16="http://schemas.microsoft.com/office/drawing/2014/main" id="{A90A4800-06A5-4B7D-9E87-3896DC7EA6B3}"/>
              </a:ext>
            </a:extLst>
          </p:cNvPr>
          <p:cNvSpPr/>
          <p:nvPr/>
        </p:nvSpPr>
        <p:spPr>
          <a:xfrm>
            <a:off x="5508625" y="5018088"/>
            <a:ext cx="3571875" cy="150177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C278DF0E-2BFD-42B4-AE7C-DB554FE85C65}"/>
              </a:ext>
            </a:extLst>
          </p:cNvPr>
          <p:cNvSpPr/>
          <p:nvPr/>
        </p:nvSpPr>
        <p:spPr>
          <a:xfrm>
            <a:off x="3203575" y="4365625"/>
            <a:ext cx="1512888" cy="57626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292B9DE0-279A-4C79-B48E-8BD3204B1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153809"/>
            <a:ext cx="849844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走進桃子腳 飛向全世界</a:t>
            </a:r>
            <a:endParaRPr lang="en-US" altLang="zh-TW" sz="6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204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0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3CF52D5-497E-4743-948A-55FE21C43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0118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901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55113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語音泡泡: 橢圓形 2">
            <a:extLst>
              <a:ext uri="{FF2B5EF4-FFF2-40B4-BE49-F238E27FC236}">
                <a16:creationId xmlns:a16="http://schemas.microsoft.com/office/drawing/2014/main" id="{4E1409B7-C4F9-42AC-870E-BF50FC2E31F0}"/>
              </a:ext>
            </a:extLst>
          </p:cNvPr>
          <p:cNvSpPr/>
          <p:nvPr/>
        </p:nvSpPr>
        <p:spPr>
          <a:xfrm>
            <a:off x="5975737" y="482065"/>
            <a:ext cx="2158169" cy="1325470"/>
          </a:xfrm>
          <a:prstGeom prst="wedgeEllipseCallout">
            <a:avLst>
              <a:gd name="adj1" fmla="val -49845"/>
              <a:gd name="adj2" fmla="val 57104"/>
            </a:avLst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主旨</a:t>
            </a:r>
          </a:p>
        </p:txBody>
      </p:sp>
      <p:sp>
        <p:nvSpPr>
          <p:cNvPr id="6" name="語音泡泡: 橢圓形 5">
            <a:extLst>
              <a:ext uri="{FF2B5EF4-FFF2-40B4-BE49-F238E27FC236}">
                <a16:creationId xmlns:a16="http://schemas.microsoft.com/office/drawing/2014/main" id="{B77CD9CF-E2E5-42F8-8B59-980FA8DB5426}"/>
              </a:ext>
            </a:extLst>
          </p:cNvPr>
          <p:cNvSpPr/>
          <p:nvPr/>
        </p:nvSpPr>
        <p:spPr>
          <a:xfrm>
            <a:off x="242888" y="4770530"/>
            <a:ext cx="2158169" cy="747768"/>
          </a:xfrm>
          <a:prstGeom prst="wedgeEllipseCallout">
            <a:avLst>
              <a:gd name="adj1" fmla="val 47210"/>
              <a:gd name="adj2" fmla="val -54398"/>
            </a:avLst>
          </a:prstGeom>
          <a:solidFill>
            <a:srgbClr val="F549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說明</a:t>
            </a:r>
          </a:p>
        </p:txBody>
      </p:sp>
      <p:sp>
        <p:nvSpPr>
          <p:cNvPr id="7" name="語音泡泡: 橢圓形 6">
            <a:extLst>
              <a:ext uri="{FF2B5EF4-FFF2-40B4-BE49-F238E27FC236}">
                <a16:creationId xmlns:a16="http://schemas.microsoft.com/office/drawing/2014/main" id="{8B64229C-AFA9-4010-8F2E-F9EDF9FF1DAE}"/>
              </a:ext>
            </a:extLst>
          </p:cNvPr>
          <p:cNvSpPr/>
          <p:nvPr/>
        </p:nvSpPr>
        <p:spPr>
          <a:xfrm>
            <a:off x="4178596" y="6002051"/>
            <a:ext cx="2447132" cy="747768"/>
          </a:xfrm>
          <a:prstGeom prst="wedgeEllipseCallout">
            <a:avLst>
              <a:gd name="adj1" fmla="val 43734"/>
              <a:gd name="adj2" fmla="val -67195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承辦人</a:t>
            </a:r>
          </a:p>
        </p:txBody>
      </p:sp>
    </p:spTree>
    <p:extLst>
      <p:ext uri="{BB962C8B-B14F-4D97-AF65-F5344CB8AC3E}">
        <p14:creationId xmlns:p14="http://schemas.microsoft.com/office/powerpoint/2010/main" val="202204426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5722056-CE6A-4B57-9E4B-FAC204BDE2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9" name="AutoShape 35"/>
          <p:cNvSpPr>
            <a:spLocks noChangeArrowheads="1"/>
          </p:cNvSpPr>
          <p:nvPr/>
        </p:nvSpPr>
        <p:spPr bwMode="auto">
          <a:xfrm>
            <a:off x="2944745" y="4317495"/>
            <a:ext cx="7299185" cy="1752600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3606533" y="4732130"/>
            <a:ext cx="464294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演化再生</a:t>
            </a: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  </a:t>
            </a:r>
          </a:p>
        </p:txBody>
      </p:sp>
      <p:pic>
        <p:nvPicPr>
          <p:cNvPr id="6" name="Picture 1" descr="D:\98-101\98.99圖像檔\桃子腳光影\直通梯\DSCN0459.JPG">
            <a:extLst>
              <a:ext uri="{FF2B5EF4-FFF2-40B4-BE49-F238E27FC236}">
                <a16:creationId xmlns:a16="http://schemas.microsoft.com/office/drawing/2014/main" id="{62E3F898-6A40-4E29-9D57-C262E78E2F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" b="41232"/>
          <a:stretch/>
        </p:blipFill>
        <p:spPr bwMode="auto">
          <a:xfrm>
            <a:off x="-7938" y="-21064"/>
            <a:ext cx="9151938" cy="402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74704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">
            <a:extLst>
              <a:ext uri="{FF2B5EF4-FFF2-40B4-BE49-F238E27FC236}">
                <a16:creationId xmlns:a16="http://schemas.microsoft.com/office/drawing/2014/main" id="{C8795574-BEBA-4F15-90D8-117385D66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1507" name="Rectangle 11">
            <a:extLst>
              <a:ext uri="{FF2B5EF4-FFF2-40B4-BE49-F238E27FC236}">
                <a16:creationId xmlns:a16="http://schemas.microsoft.com/office/drawing/2014/main" id="{E325C56F-C798-472C-A0FE-0006D69E3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3733800"/>
          </a:xfrm>
          <a:prstGeom prst="rect">
            <a:avLst/>
          </a:prstGeom>
          <a:solidFill>
            <a:srgbClr val="4065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1508" name="Text Box 17">
            <a:extLst>
              <a:ext uri="{FF2B5EF4-FFF2-40B4-BE49-F238E27FC236}">
                <a16:creationId xmlns:a16="http://schemas.microsoft.com/office/drawing/2014/main" id="{CC5A5E43-6D89-4189-84C0-3612331A8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6500813"/>
            <a:ext cx="3571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6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新北市立桃子腳國民中小學</a:t>
            </a:r>
          </a:p>
        </p:txBody>
      </p:sp>
      <p:pic>
        <p:nvPicPr>
          <p:cNvPr id="21509" name="Picture 30" descr="E:\0202暫存\簡報資料\cover-2.jpg">
            <a:extLst>
              <a:ext uri="{FF2B5EF4-FFF2-40B4-BE49-F238E27FC236}">
                <a16:creationId xmlns:a16="http://schemas.microsoft.com/office/drawing/2014/main" id="{40D0C3B0-E556-420D-842F-DB0626A0D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2" descr="分區地圖">
            <a:extLst>
              <a:ext uri="{FF2B5EF4-FFF2-40B4-BE49-F238E27FC236}">
                <a16:creationId xmlns:a16="http://schemas.microsoft.com/office/drawing/2014/main" id="{F68412C1-D8CE-4920-B30F-FE5D5A4F9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-19050"/>
            <a:ext cx="5730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33">
            <a:extLst>
              <a:ext uri="{FF2B5EF4-FFF2-40B4-BE49-F238E27FC236}">
                <a16:creationId xmlns:a16="http://schemas.microsoft.com/office/drawing/2014/main" id="{1ADF5DD6-3F25-48AD-B218-7530B314A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933825"/>
            <a:ext cx="4692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  <a:cs typeface="華康中黑體" pitchFamily="49" charset="-120"/>
              </a:rPr>
              <a:t>縫合、演化與再生</a:t>
            </a:r>
          </a:p>
        </p:txBody>
      </p:sp>
      <p:sp>
        <p:nvSpPr>
          <p:cNvPr id="18" name="矩形 9">
            <a:extLst>
              <a:ext uri="{FF2B5EF4-FFF2-40B4-BE49-F238E27FC236}">
                <a16:creationId xmlns:a16="http://schemas.microsoft.com/office/drawing/2014/main" id="{07130952-D0F6-4E66-A01B-50A2353EE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389063"/>
            <a:ext cx="2954655" cy="89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華康中黑體" pitchFamily="49" charset="-120"/>
              </a:rPr>
              <a:t>二期工程 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7394477-DEB6-40FF-99C6-AC6535959488}"/>
              </a:ext>
            </a:extLst>
          </p:cNvPr>
          <p:cNvSpPr/>
          <p:nvPr/>
        </p:nvSpPr>
        <p:spPr>
          <a:xfrm>
            <a:off x="4572000" y="3249613"/>
            <a:ext cx="914400" cy="914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9" name="Picture 2" descr="1F">
            <a:extLst>
              <a:ext uri="{FF2B5EF4-FFF2-40B4-BE49-F238E27FC236}">
                <a16:creationId xmlns:a16="http://schemas.microsoft.com/office/drawing/2014/main" id="{50765134-90AF-48EB-9E9D-E56734743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73"/>
          <a:stretch>
            <a:fillRect/>
          </a:stretch>
        </p:blipFill>
        <p:spPr bwMode="auto">
          <a:xfrm rot="-250362">
            <a:off x="4575175" y="2951163"/>
            <a:ext cx="1800225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0" descr="6-3 (2)">
            <a:extLst>
              <a:ext uri="{FF2B5EF4-FFF2-40B4-BE49-F238E27FC236}">
                <a16:creationId xmlns:a16="http://schemas.microsoft.com/office/drawing/2014/main" id="{137F375D-2C3C-4FB5-A630-6FA7A6064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" y="-47625"/>
            <a:ext cx="9177338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6FCDA3F1-28C7-4708-A69B-052DBCC6AD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5"/>
            <a:ext cx="9194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409251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9159" name="Picture 1" descr="D:\98-101\98\98桃子腳\03工程採購\二期工程\新量體設計\新示意圖\11.jpg">
            <a:extLst>
              <a:ext uri="{FF2B5EF4-FFF2-40B4-BE49-F238E27FC236}">
                <a16:creationId xmlns:a16="http://schemas.microsoft.com/office/drawing/2014/main" id="{C8504743-2FE4-4C27-A715-CB6EB6B4A1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64"/>
          <a:stretch/>
        </p:blipFill>
        <p:spPr bwMode="auto">
          <a:xfrm>
            <a:off x="3175" y="1399133"/>
            <a:ext cx="9147175" cy="488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08D88FE7-1F75-4D9A-AE9C-5B95EC489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153809"/>
            <a:ext cx="676682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演藝廳的難題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62349844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6" name="圖片 7" descr="C:\99\99桃子腳\03工程採購\二期工程\二期設計參考照片\二期設計參考：大圖輸出\1.三多利美術館～圓與方的對話.JPG">
            <a:extLst>
              <a:ext uri="{FF2B5EF4-FFF2-40B4-BE49-F238E27FC236}">
                <a16:creationId xmlns:a16="http://schemas.microsoft.com/office/drawing/2014/main" id="{3E562040-4C95-4AD0-AAF8-0AC86E572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082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3">
            <a:extLst>
              <a:ext uri="{FF2B5EF4-FFF2-40B4-BE49-F238E27FC236}">
                <a16:creationId xmlns:a16="http://schemas.microsoft.com/office/drawing/2014/main" id="{72828DF3-000B-4C0C-A4E4-2FD07586D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6350"/>
            <a:ext cx="3004400" cy="234936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72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山多利美術館</a:t>
            </a:r>
          </a:p>
        </p:txBody>
      </p:sp>
    </p:spTree>
    <p:extLst>
      <p:ext uri="{BB962C8B-B14F-4D97-AF65-F5344CB8AC3E}">
        <p14:creationId xmlns:p14="http://schemas.microsoft.com/office/powerpoint/2010/main" val="308852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圖片 7" descr="C:\Users\leard\Desktop\暫存照片\DSCN0076.JPG">
            <a:extLst>
              <a:ext uri="{FF2B5EF4-FFF2-40B4-BE49-F238E27FC236}">
                <a16:creationId xmlns:a16="http://schemas.microsoft.com/office/drawing/2014/main" id="{18CA4F5F-6B86-43C0-8F6E-9298CD5E27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3"/>
          <a:stretch/>
        </p:blipFill>
        <p:spPr bwMode="auto">
          <a:xfrm>
            <a:off x="-3176" y="6350"/>
            <a:ext cx="9144000" cy="636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D:\D槽圖像檔\桃子腳光影\演藝廳\DSCN0059 (2).JPG">
            <a:extLst>
              <a:ext uri="{FF2B5EF4-FFF2-40B4-BE49-F238E27FC236}">
                <a16:creationId xmlns:a16="http://schemas.microsoft.com/office/drawing/2014/main" id="{13D53647-18C4-4CA0-AE8E-48E62C008D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9"/>
          <a:stretch/>
        </p:blipFill>
        <p:spPr bwMode="auto">
          <a:xfrm>
            <a:off x="-4581" y="6350"/>
            <a:ext cx="9151756" cy="636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D:\D槽圖像檔\桃子腳光影\演藝廳\DSCN0156.JPG">
            <a:extLst>
              <a:ext uri="{FF2B5EF4-FFF2-40B4-BE49-F238E27FC236}">
                <a16:creationId xmlns:a16="http://schemas.microsoft.com/office/drawing/2014/main" id="{E9C3BE9B-BF40-45B3-B6CB-70ADA15CB9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4" b="9371"/>
          <a:stretch/>
        </p:blipFill>
        <p:spPr bwMode="auto">
          <a:xfrm>
            <a:off x="0" y="0"/>
            <a:ext cx="9140824" cy="636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:\D槽圖像檔\桃子腳光影\縫合\DSCN0578.JPG">
            <a:extLst>
              <a:ext uri="{FF2B5EF4-FFF2-40B4-BE49-F238E27FC236}">
                <a16:creationId xmlns:a16="http://schemas.microsoft.com/office/drawing/2014/main" id="{FDDFF2C3-D0CE-48DF-B11A-F3EB04E950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3"/>
          <a:stretch/>
        </p:blipFill>
        <p:spPr bwMode="auto">
          <a:xfrm>
            <a:off x="0" y="1"/>
            <a:ext cx="9134501" cy="636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24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7" name="圖片 6" descr="一張含有 室內, 天花板, 房間, 地板 的圖片&#10;&#10;描述是以非常高的可信度產生">
            <a:extLst>
              <a:ext uri="{FF2B5EF4-FFF2-40B4-BE49-F238E27FC236}">
                <a16:creationId xmlns:a16="http://schemas.microsoft.com/office/drawing/2014/main" id="{474DCE80-138B-45D8-BA7C-F3FCE11C92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/>
          <a:stretch/>
        </p:blipFill>
        <p:spPr>
          <a:xfrm>
            <a:off x="3175" y="6350"/>
            <a:ext cx="9144000" cy="6336496"/>
          </a:xfrm>
          <a:prstGeom prst="rect">
            <a:avLst/>
          </a:prstGeom>
        </p:spPr>
      </p:pic>
      <p:pic>
        <p:nvPicPr>
          <p:cNvPr id="8" name="圖片 7" descr="一張含有 天花板, 室內, 地板, 划船 的圖片&#10;&#10;描述是以非常高的可信度產生">
            <a:extLst>
              <a:ext uri="{FF2B5EF4-FFF2-40B4-BE49-F238E27FC236}">
                <a16:creationId xmlns:a16="http://schemas.microsoft.com/office/drawing/2014/main" id="{F8A903AF-17BC-4D28-B6C2-345720C153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7"/>
          <a:stretch/>
        </p:blipFill>
        <p:spPr>
          <a:xfrm>
            <a:off x="-3176" y="-8649"/>
            <a:ext cx="9144000" cy="6366494"/>
          </a:xfrm>
          <a:prstGeom prst="rect">
            <a:avLst/>
          </a:prstGeom>
        </p:spPr>
      </p:pic>
      <p:pic>
        <p:nvPicPr>
          <p:cNvPr id="9" name="Picture 13" descr="C:\Users\leard\Desktop\DSC00220.JPG">
            <a:extLst>
              <a:ext uri="{FF2B5EF4-FFF2-40B4-BE49-F238E27FC236}">
                <a16:creationId xmlns:a16="http://schemas.microsoft.com/office/drawing/2014/main" id="{E6ADFD53-5254-4CE8-9A14-2AA1ED43BD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3"/>
          <a:stretch/>
        </p:blipFill>
        <p:spPr bwMode="auto">
          <a:xfrm>
            <a:off x="1" y="-8648"/>
            <a:ext cx="9140824" cy="637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4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Picture 16" descr="D:\100\100桃子腳\03工程採購\01.二期工程\演藝廳\視聽教室顏色配置(B版).jpg">
            <a:extLst>
              <a:ext uri="{FF2B5EF4-FFF2-40B4-BE49-F238E27FC236}">
                <a16:creationId xmlns:a16="http://schemas.microsoft.com/office/drawing/2014/main" id="{CFAB7DE5-D122-4CBF-82C4-2A5A1C94C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4" cy="638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11" descr="C:\100\100桃子腳\03工程採購\01.二期工程\演藝廳\總統府藍廳1.jpg">
            <a:extLst>
              <a:ext uri="{FF2B5EF4-FFF2-40B4-BE49-F238E27FC236}">
                <a16:creationId xmlns:a16="http://schemas.microsoft.com/office/drawing/2014/main" id="{9A62F471-F80C-4CCC-AB80-D46A86BAF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6" y="14288"/>
            <a:ext cx="9144000" cy="645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3">
            <a:extLst>
              <a:ext uri="{FF2B5EF4-FFF2-40B4-BE49-F238E27FC236}">
                <a16:creationId xmlns:a16="http://schemas.microsoft.com/office/drawing/2014/main" id="{8E8930D8-954B-4447-9D38-69316E8AC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944" y="5013176"/>
            <a:ext cx="4896544" cy="115063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72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總統府藍廳</a:t>
            </a:r>
          </a:p>
        </p:txBody>
      </p:sp>
    </p:spTree>
    <p:extLst>
      <p:ext uri="{BB962C8B-B14F-4D97-AF65-F5344CB8AC3E}">
        <p14:creationId xmlns:p14="http://schemas.microsoft.com/office/powerpoint/2010/main" val="204366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5" name="圖片 6" descr="C:\99\99桃子腳\03工程採購\二期工程\二期設計參考照片\二期設計參考：大圖輸出\2.三多利美術館～圓錐大樓夜景.JPG">
            <a:extLst>
              <a:ext uri="{FF2B5EF4-FFF2-40B4-BE49-F238E27FC236}">
                <a16:creationId xmlns:a16="http://schemas.microsoft.com/office/drawing/2014/main" id="{A102CB3F-848F-464E-8FEE-C00BBB0F9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420812"/>
            <a:ext cx="3981450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 descr="C:\c槽圖像檔\桃子腳光影\夜景\DSCN0580.JPG">
            <a:extLst>
              <a:ext uri="{FF2B5EF4-FFF2-40B4-BE49-F238E27FC236}">
                <a16:creationId xmlns:a16="http://schemas.microsoft.com/office/drawing/2014/main" id="{6EC26E71-1538-4E5F-AED1-708C386AA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5" y="2117806"/>
            <a:ext cx="5581650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7E4B39BF-85F3-4EA4-AC65-6F4206905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8" y="153809"/>
            <a:ext cx="723520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我的黑夜美過你白天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5344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E2969BC-2C8E-4081-AFE7-6BAFF8220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46086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C44BFEA-A7CD-45DD-B3C9-72CFFE253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92572"/>
            <a:ext cx="9144000" cy="3971206"/>
          </a:xfrm>
          <a:prstGeom prst="rect">
            <a:avLst/>
          </a:prstGeom>
          <a:noFill/>
          <a:ln w="30480" algn="ctr">
            <a:noFill/>
            <a:miter lim="800000"/>
            <a:headEnd/>
            <a:tailEnd/>
          </a:ln>
        </p:spPr>
        <p:txBody>
          <a:bodyPr wrap="square" tIns="36000" bIns="36000">
            <a:spAutoFit/>
          </a:bodyPr>
          <a:lstStyle/>
          <a:p>
            <a:pPr algn="ctr" eaLnBrk="1" hangingPunct="1">
              <a:lnSpc>
                <a:spcPts val="8000"/>
              </a:lnSpc>
              <a:defRPr/>
            </a:pPr>
            <a:r>
              <a:rPr lang="en-US" altLang="zh-TW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COMMUNITY</a:t>
            </a:r>
          </a:p>
          <a:p>
            <a:pPr marL="685800" indent="-685800" algn="ctr" eaLnBrk="1" hangingPunct="1">
              <a:lnSpc>
                <a:spcPts val="6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臺灣翻譯為</a:t>
            </a:r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社區</a:t>
            </a: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，指一個</a:t>
            </a:r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空間</a:t>
            </a:r>
            <a:endParaRPr lang="en-US" altLang="zh-TW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eaLnBrk="1" hangingPunct="1">
              <a:lnSpc>
                <a:spcPts val="4200"/>
              </a:lnSpc>
              <a:defRPr/>
            </a:pPr>
            <a:r>
              <a:rPr lang="zh-TW" altLang="en-US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     </a:t>
            </a: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臺灣社造</a:t>
            </a:r>
            <a:r>
              <a:rPr lang="en-US" altLang="zh-TW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/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學校</a:t>
            </a: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外面那個社區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的美化改造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eaLnBrk="1" hangingPunct="1">
              <a:lnSpc>
                <a:spcPts val="2000"/>
              </a:lnSpc>
              <a:defRPr/>
            </a:pPr>
            <a:endParaRPr lang="en-US" altLang="zh-TW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marL="685800" indent="-685800" algn="ctr" eaLnBrk="1" hangingPunct="1">
              <a:lnSpc>
                <a:spcPts val="6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日本翻譯為</a:t>
            </a:r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共同體</a:t>
            </a: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，指一群</a:t>
            </a:r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人</a:t>
            </a:r>
            <a:endParaRPr lang="en-US" altLang="zh-TW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eaLnBrk="1" hangingPunct="1">
              <a:lnSpc>
                <a:spcPts val="4200"/>
              </a:lnSpc>
              <a:defRPr/>
            </a:pPr>
            <a:r>
              <a:rPr lang="zh-TW" altLang="en-US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    </a:t>
            </a: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日本社造</a:t>
            </a:r>
            <a:r>
              <a:rPr lang="en-US" altLang="zh-TW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/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讓</a:t>
            </a: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我們這群人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成為命運共同體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93BFBEE9-A8EC-4B30-B9FD-E32ABA7D6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880312"/>
            <a:ext cx="6787832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dist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臺日</a:t>
            </a:r>
            <a:r>
              <a:rPr lang="zh-TW" altLang="en-US" sz="7200" b="1" u="sng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社造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大不同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242778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圖片 9" descr="C:\99\99桃子腳\03工程採購\二期工程\二期設計參考照片\二期設計參考：大圖輸出\6.淡路島夢舞台～三樓觀景長廊.JPG">
            <a:extLst>
              <a:ext uri="{FF2B5EF4-FFF2-40B4-BE49-F238E27FC236}">
                <a16:creationId xmlns:a16="http://schemas.microsoft.com/office/drawing/2014/main" id="{B06371A2-1BD5-4F0D-BEA0-15DA6800B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3">
            <a:extLst>
              <a:ext uri="{FF2B5EF4-FFF2-40B4-BE49-F238E27FC236}">
                <a16:creationId xmlns:a16="http://schemas.microsoft.com/office/drawing/2014/main" id="{2B4BADE1-91DC-4DD7-885B-B8A3DF21A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06" y="-15210"/>
            <a:ext cx="9122782" cy="1220847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6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淡路島夢舞台</a:t>
            </a:r>
          </a:p>
        </p:txBody>
      </p:sp>
      <p:pic>
        <p:nvPicPr>
          <p:cNvPr id="6" name="Picture 2" descr="D:\98-101\98.99圖像檔\桃子腳光影\安藤廊\DSCN0154.JPG">
            <a:extLst>
              <a:ext uri="{FF2B5EF4-FFF2-40B4-BE49-F238E27FC236}">
                <a16:creationId xmlns:a16="http://schemas.microsoft.com/office/drawing/2014/main" id="{5A0D023A-2A30-4386-8532-74DD19A8D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20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圖片 7" descr="C:\99\99桃子腳\03工程採購\二期工程\二期設計參考照片\二期設計參考：大圖輸出\3.司馬遼太郎記念館～玻璃帷幕通道.JPG">
            <a:extLst>
              <a:ext uri="{FF2B5EF4-FFF2-40B4-BE49-F238E27FC236}">
                <a16:creationId xmlns:a16="http://schemas.microsoft.com/office/drawing/2014/main" id="{2A7D98B7-196A-4352-9010-505AC5EA6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3">
            <a:extLst>
              <a:ext uri="{FF2B5EF4-FFF2-40B4-BE49-F238E27FC236}">
                <a16:creationId xmlns:a16="http://schemas.microsoft.com/office/drawing/2014/main" id="{778E9316-DC2B-4433-9B2C-4755702B4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" y="4121289"/>
            <a:ext cx="4139952" cy="234936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司馬遼太郎</a:t>
            </a:r>
            <a:endParaRPr lang="en-US" altLang="zh-TW" sz="6000" b="1" cap="all" spc="50" dirty="0">
              <a:ln w="15875" cmpd="sng">
                <a:solidFill>
                  <a:srgbClr val="FFFFFF"/>
                </a:solidFill>
                <a:prstDash val="solid"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ct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72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記念館</a:t>
            </a:r>
          </a:p>
        </p:txBody>
      </p:sp>
      <p:pic>
        <p:nvPicPr>
          <p:cNvPr id="6" name="圖片 6" descr="C:\Users\leard\Desktop\暫存照片\DSCN0040.JPG">
            <a:extLst>
              <a:ext uri="{FF2B5EF4-FFF2-40B4-BE49-F238E27FC236}">
                <a16:creationId xmlns:a16="http://schemas.microsoft.com/office/drawing/2014/main" id="{AB09FF28-6B3D-4A81-B6C1-FCB6D4F86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4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69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圖片 7" descr="C:\99\99桃子腳\03工程採購\二期工程\二期設計參考照片\二期設計參考：大圖輸出\5.峽山池博物館～清水走廊欄杆.JPG">
            <a:extLst>
              <a:ext uri="{FF2B5EF4-FFF2-40B4-BE49-F238E27FC236}">
                <a16:creationId xmlns:a16="http://schemas.microsoft.com/office/drawing/2014/main" id="{A8FE7CBF-3D6F-464A-98E6-E1C1D76ED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3">
            <a:extLst>
              <a:ext uri="{FF2B5EF4-FFF2-40B4-BE49-F238E27FC236}">
                <a16:creationId xmlns:a16="http://schemas.microsoft.com/office/drawing/2014/main" id="{3E19CC18-BC06-4FF4-A815-3E14462B6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2730" y="581198"/>
            <a:ext cx="4139952" cy="234936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72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狹山池</a:t>
            </a:r>
            <a:endParaRPr lang="en-US" altLang="zh-TW" sz="7200" b="1" cap="all" spc="50" dirty="0">
              <a:ln w="15875" cmpd="sng">
                <a:solidFill>
                  <a:srgbClr val="FFFFFF"/>
                </a:solidFill>
                <a:prstDash val="solid"/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ct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72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博物館</a:t>
            </a:r>
          </a:p>
        </p:txBody>
      </p:sp>
      <p:pic>
        <p:nvPicPr>
          <p:cNvPr id="6" name="圖片 6" descr="C:\100\100圖像檔\01.工程進度\10008\1000831\tn_DSCN0620.JPG">
            <a:extLst>
              <a:ext uri="{FF2B5EF4-FFF2-40B4-BE49-F238E27FC236}">
                <a16:creationId xmlns:a16="http://schemas.microsoft.com/office/drawing/2014/main" id="{EE148820-FD39-4926-AF27-0085CB8D2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47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71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圖片 7" descr="C:\99\99桃子腳\03工程採購\二期工程\二期設計參考照片\二期設計參考：大圖輸出\8.環太平洋大學武道館～室外直通梯.JPG">
            <a:extLst>
              <a:ext uri="{FF2B5EF4-FFF2-40B4-BE49-F238E27FC236}">
                <a16:creationId xmlns:a16="http://schemas.microsoft.com/office/drawing/2014/main" id="{2AB94008-8F8A-45A0-9BAF-1E8D543DC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4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3">
            <a:extLst>
              <a:ext uri="{FF2B5EF4-FFF2-40B4-BE49-F238E27FC236}">
                <a16:creationId xmlns:a16="http://schemas.microsoft.com/office/drawing/2014/main" id="{987315BE-E74D-4FC8-8202-6E361D4DA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9471" y="4822601"/>
            <a:ext cx="5572697" cy="1220847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6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環太平洋大學</a:t>
            </a:r>
          </a:p>
        </p:txBody>
      </p:sp>
      <p:pic>
        <p:nvPicPr>
          <p:cNvPr id="6" name="Picture 2" descr="D:\98-101\98.99圖像檔\桃子腳光影\直通梯\DSCN0001.JPG">
            <a:extLst>
              <a:ext uri="{FF2B5EF4-FFF2-40B4-BE49-F238E27FC236}">
                <a16:creationId xmlns:a16="http://schemas.microsoft.com/office/drawing/2014/main" id="{2183E770-581A-4A2D-8DD1-B89B46CDA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 descr="D:\98-101\98.99圖像檔\桃子腳光影\直通梯\DSCN0459.JPG">
            <a:extLst>
              <a:ext uri="{FF2B5EF4-FFF2-40B4-BE49-F238E27FC236}">
                <a16:creationId xmlns:a16="http://schemas.microsoft.com/office/drawing/2014/main" id="{706615DF-F881-44C4-9C27-F53E3C098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6350"/>
            <a:ext cx="9151938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58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圖片 7" descr="C:\100\100桃子腳\03工程採購\01.二期工程\美國芝加哥阿岡國家實驗室1.jpg">
            <a:extLst>
              <a:ext uri="{FF2B5EF4-FFF2-40B4-BE49-F238E27FC236}">
                <a16:creationId xmlns:a16="http://schemas.microsoft.com/office/drawing/2014/main" id="{9EE35154-8433-435B-A0BD-0B3D204F8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39" y="0"/>
            <a:ext cx="9157239" cy="637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3">
            <a:extLst>
              <a:ext uri="{FF2B5EF4-FFF2-40B4-BE49-F238E27FC236}">
                <a16:creationId xmlns:a16="http://schemas.microsoft.com/office/drawing/2014/main" id="{76D7AFBC-A9A3-45EB-BA18-3E4DD886E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" y="0"/>
            <a:ext cx="9122782" cy="1141082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6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芝加哥阿岡國家實驗室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515CD55-8726-4983-805D-469707FBA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38" y="123411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7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6" name="Text Box 33">
            <a:extLst>
              <a:ext uri="{FF2B5EF4-FFF2-40B4-BE49-F238E27FC236}">
                <a16:creationId xmlns:a16="http://schemas.microsoft.com/office/drawing/2014/main" id="{4A8AD995-097B-49E5-81C9-C62296F4A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960" y="3933056"/>
            <a:ext cx="4932040" cy="234936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西田幾多郎</a:t>
            </a:r>
            <a:endParaRPr lang="en-US" altLang="zh-TW" sz="6000" b="1" cap="all" spc="50" dirty="0">
              <a:ln w="15875" cmpd="sng">
                <a:solidFill>
                  <a:srgbClr val="FFFFFF"/>
                </a:solidFill>
                <a:prstDash val="solid"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60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記念哲學館</a:t>
            </a:r>
          </a:p>
        </p:txBody>
      </p:sp>
      <p:pic>
        <p:nvPicPr>
          <p:cNvPr id="7" name="圖片 13" descr="C:\99\99圖像檔\二期工程\工程進度\10007\1000728\tn_DSCN2728.JPG">
            <a:extLst>
              <a:ext uri="{FF2B5EF4-FFF2-40B4-BE49-F238E27FC236}">
                <a16:creationId xmlns:a16="http://schemas.microsoft.com/office/drawing/2014/main" id="{4139997C-3627-4340-8D51-AEF6324DB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6" y="0"/>
            <a:ext cx="4835041" cy="634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9" descr="C:\100\100桃子腳\03工程採購\01.二期工程\西田幾多郎\安藤忠雄「西田幾多郎紀念哲學館1.」.jpg">
            <a:extLst>
              <a:ext uri="{FF2B5EF4-FFF2-40B4-BE49-F238E27FC236}">
                <a16:creationId xmlns:a16="http://schemas.microsoft.com/office/drawing/2014/main" id="{EDAE0430-DA1A-4838-AB4F-6E6B8DB75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865" y="-1"/>
            <a:ext cx="4312135" cy="634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圖片 7" descr="C:\100\100圖像檔\01.工程進度\10008\1000813\tn_DSCN9950.JPG">
            <a:extLst>
              <a:ext uri="{FF2B5EF4-FFF2-40B4-BE49-F238E27FC236}">
                <a16:creationId xmlns:a16="http://schemas.microsoft.com/office/drawing/2014/main" id="{8A4D4CEA-BF51-4D93-9D78-A2AE91C80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6" y="0"/>
            <a:ext cx="9147176" cy="633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圖片 10" descr="一張含有 牆, 室內 的圖片&#10;&#10;自動產生的描述">
            <a:extLst>
              <a:ext uri="{FF2B5EF4-FFF2-40B4-BE49-F238E27FC236}">
                <a16:creationId xmlns:a16="http://schemas.microsoft.com/office/drawing/2014/main" id="{CD3488A0-7F39-442D-8411-8BBC19B613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79"/>
          <a:stretch/>
        </p:blipFill>
        <p:spPr>
          <a:xfrm>
            <a:off x="0" y="0"/>
            <a:ext cx="9144000" cy="633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51C247D-2361-49AC-BF9B-760BF4A706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8" r="9876"/>
          <a:stretch/>
        </p:blipFill>
        <p:spPr bwMode="auto">
          <a:xfrm>
            <a:off x="0" y="-86248"/>
            <a:ext cx="9140825" cy="634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305295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11FF0B7-CDA3-4F3B-B57A-E65639A6E3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7" name="Text Box 26">
            <a:extLst>
              <a:ext uri="{FF2B5EF4-FFF2-40B4-BE49-F238E27FC236}">
                <a16:creationId xmlns:a16="http://schemas.microsoft.com/office/drawing/2014/main" id="{CCAFE2C6-F678-4896-BF9C-58D29AE6D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79" y="1041392"/>
            <a:ext cx="7494742" cy="171739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88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堅持的宿命  </a:t>
            </a: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18853FED-024B-4F1A-80CE-C4137FD6A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794125"/>
            <a:ext cx="9144000" cy="16319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12000"/>
              </a:lnSpc>
              <a:defRPr/>
            </a:pPr>
            <a:r>
              <a:rPr lang="zh-TW" altLang="en-US" sz="1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廠商做不下去</a:t>
            </a:r>
            <a:endParaRPr lang="en-US" altLang="zh-TW" sz="1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3822917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11FF0B7-CDA3-4F3B-B57A-E65639A6E3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4" name="Text Box 26">
            <a:extLst>
              <a:ext uri="{FF2B5EF4-FFF2-40B4-BE49-F238E27FC236}">
                <a16:creationId xmlns:a16="http://schemas.microsoft.com/office/drawing/2014/main" id="{CCD68D44-35ED-4027-BBE5-0D352D1BC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79" y="1041392"/>
            <a:ext cx="7494742" cy="171739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88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廠商</a:t>
            </a:r>
            <a:r>
              <a:rPr lang="zh-TW" altLang="en-US" sz="88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終於倒  </a:t>
            </a:r>
          </a:p>
        </p:txBody>
      </p:sp>
      <p:sp>
        <p:nvSpPr>
          <p:cNvPr id="5" name="Text Box 26">
            <a:extLst>
              <a:ext uri="{FF2B5EF4-FFF2-40B4-BE49-F238E27FC236}">
                <a16:creationId xmlns:a16="http://schemas.microsoft.com/office/drawing/2014/main" id="{D62CCE70-49E5-44C1-A8A5-5A9BAF40D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84512"/>
            <a:ext cx="9144000" cy="31686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12000"/>
              </a:lnSpc>
              <a:defRPr/>
            </a:pPr>
            <a:r>
              <a:rPr lang="zh-TW" altLang="en-US" sz="1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居民要學校</a:t>
            </a:r>
            <a:endParaRPr lang="en-US" altLang="zh-TW" sz="1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lnSpc>
                <a:spcPts val="12000"/>
              </a:lnSpc>
              <a:defRPr/>
            </a:pPr>
            <a:r>
              <a:rPr lang="zh-TW" altLang="en-US" sz="1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政府要變更</a:t>
            </a:r>
            <a:endParaRPr lang="en-US" altLang="zh-TW" sz="1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7085200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89A528E-8AC8-42E5-9328-AA787A5600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-13129" y="-23648"/>
            <a:ext cx="915712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161B09B5-E6DF-4B2D-A3B8-73D8C3DAA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7424330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臺灣對</a:t>
            </a:r>
            <a:r>
              <a:rPr lang="zh-TW" altLang="en-US" sz="7200" b="1" u="sng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造街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的誤解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1CB697A-4A95-4753-B134-1E6F44F13394}"/>
              </a:ext>
            </a:extLst>
          </p:cNvPr>
          <p:cNvSpPr txBox="1"/>
          <p:nvPr/>
        </p:nvSpPr>
        <p:spPr>
          <a:xfrm>
            <a:off x="909122" y="1414386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日本造街</a:t>
            </a: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FB3ED163-CFF6-41B6-99EA-C06CF4869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17" y="4860348"/>
            <a:ext cx="4315983" cy="138499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街、庄、堡、市、町、村都是行政區域的名稱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造街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意思是讓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全村動起來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4F06EDD-A839-4F2B-8141-9B7FF6912FAA}"/>
              </a:ext>
            </a:extLst>
          </p:cNvPr>
          <p:cNvSpPr txBox="1"/>
          <p:nvPr/>
        </p:nvSpPr>
        <p:spPr>
          <a:xfrm>
            <a:off x="5494251" y="1421222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臺灣造街</a:t>
            </a:r>
          </a:p>
        </p:txBody>
      </p:sp>
      <p:pic>
        <p:nvPicPr>
          <p:cNvPr id="1028" name="Picture 4" descr="「三峽老街」的圖片搜尋結果">
            <a:extLst>
              <a:ext uri="{FF2B5EF4-FFF2-40B4-BE49-F238E27FC236}">
                <a16:creationId xmlns:a16="http://schemas.microsoft.com/office/drawing/2014/main" id="{374E917D-3C41-4B74-BCE0-342F7F932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33854"/>
            <a:ext cx="4141321" cy="243013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26">
            <a:extLst>
              <a:ext uri="{FF2B5EF4-FFF2-40B4-BE49-F238E27FC236}">
                <a16:creationId xmlns:a16="http://schemas.microsoft.com/office/drawing/2014/main" id="{DCCD12F0-0D5D-483F-BD35-496778DCB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1" y="4860348"/>
            <a:ext cx="4124960" cy="138499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街是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街道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的街，重點是招牌統一、街道美化的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修景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工作，但人大部分沒動。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026" name="Picture 2" descr="「人群」的圖片搜尋結果">
            <a:extLst>
              <a:ext uri="{FF2B5EF4-FFF2-40B4-BE49-F238E27FC236}">
                <a16:creationId xmlns:a16="http://schemas.microsoft.com/office/drawing/2014/main" id="{830EA206-950F-491B-AC5B-D308A60C8C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"/>
          <a:stretch/>
        </p:blipFill>
        <p:spPr bwMode="auto">
          <a:xfrm>
            <a:off x="242888" y="2245383"/>
            <a:ext cx="4329112" cy="243554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81533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11FF0B7-CDA3-4F3B-B57A-E65639A6E3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4" name="Text Box 26">
            <a:extLst>
              <a:ext uri="{FF2B5EF4-FFF2-40B4-BE49-F238E27FC236}">
                <a16:creationId xmlns:a16="http://schemas.microsoft.com/office/drawing/2014/main" id="{33F3F25C-79DC-4CAC-B592-AC895E209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79" y="1041392"/>
            <a:ext cx="7494742" cy="158088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88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辛酸血淚  </a:t>
            </a:r>
          </a:p>
        </p:txBody>
      </p:sp>
      <p:sp>
        <p:nvSpPr>
          <p:cNvPr id="5" name="Text Box 26">
            <a:extLst>
              <a:ext uri="{FF2B5EF4-FFF2-40B4-BE49-F238E27FC236}">
                <a16:creationId xmlns:a16="http://schemas.microsoft.com/office/drawing/2014/main" id="{ECF5C52E-646B-4FEF-915C-1508378CC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25775"/>
            <a:ext cx="9144000" cy="31686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12000"/>
              </a:lnSpc>
              <a:defRPr/>
            </a:pPr>
            <a:r>
              <a:rPr lang="zh-TW" altLang="en-US" sz="1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二期工程史</a:t>
            </a:r>
            <a:endParaRPr lang="en-US" altLang="zh-TW" sz="1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lnSpc>
                <a:spcPts val="12000"/>
              </a:lnSpc>
              <a:defRPr/>
            </a:pPr>
            <a:r>
              <a:rPr lang="zh-TW" altLang="en-US" sz="1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盡在桃樂事</a:t>
            </a:r>
            <a:endParaRPr lang="en-US" altLang="zh-TW" sz="1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1336183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F64860C-80D8-474C-9F17-33205D874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1" r="1338" b="6169"/>
          <a:stretch/>
        </p:blipFill>
        <p:spPr bwMode="auto">
          <a:xfrm>
            <a:off x="0" y="0"/>
            <a:ext cx="9144000" cy="631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向下箭號 4">
            <a:extLst>
              <a:ext uri="{FF2B5EF4-FFF2-40B4-BE49-F238E27FC236}">
                <a16:creationId xmlns:a16="http://schemas.microsoft.com/office/drawing/2014/main" id="{29A990C8-F10F-4A06-B1EA-8E52CD0289E8}"/>
              </a:ext>
            </a:extLst>
          </p:cNvPr>
          <p:cNvSpPr/>
          <p:nvPr/>
        </p:nvSpPr>
        <p:spPr>
          <a:xfrm>
            <a:off x="7628524" y="3187973"/>
            <a:ext cx="1515476" cy="1684683"/>
          </a:xfrm>
          <a:prstGeom prst="downArrow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69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1839A7-34F9-40A2-B7C2-62BECB0E7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9156" name="Rectangle 3">
            <a:extLst>
              <a:ext uri="{FF2B5EF4-FFF2-40B4-BE49-F238E27FC236}">
                <a16:creationId xmlns:a16="http://schemas.microsoft.com/office/drawing/2014/main" id="{BAF1886D-7C5C-4465-BC02-7D74F70C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9751A1E-9DEC-45B6-AEA5-B8DEE86F14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12636" r="1530"/>
          <a:stretch/>
        </p:blipFill>
        <p:spPr bwMode="auto">
          <a:xfrm>
            <a:off x="0" y="0"/>
            <a:ext cx="9144000" cy="64897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3">
            <a:extLst>
              <a:ext uri="{FF2B5EF4-FFF2-40B4-BE49-F238E27FC236}">
                <a16:creationId xmlns:a16="http://schemas.microsoft.com/office/drawing/2014/main" id="{F1363EB6-6B3B-4128-91F6-7988B1D29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3762" y="2260739"/>
            <a:ext cx="3207022" cy="234936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8800"/>
              </a:lnSpc>
              <a:spcBef>
                <a:spcPts val="0"/>
              </a:spcBef>
              <a:defRPr/>
            </a:pPr>
            <a:r>
              <a:rPr lang="zh-TW" altLang="en-US" sz="72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從開始到結束</a:t>
            </a:r>
          </a:p>
        </p:txBody>
      </p:sp>
    </p:spTree>
    <p:extLst>
      <p:ext uri="{BB962C8B-B14F-4D97-AF65-F5344CB8AC3E}">
        <p14:creationId xmlns:p14="http://schemas.microsoft.com/office/powerpoint/2010/main" val="93958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71E67E5-8A52-4EC9-B63E-9AE10FF79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05884" y="204376"/>
            <a:ext cx="7602606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討論三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4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創意空間發想</a:t>
            </a: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A131BB55-3DBF-48A6-955F-E0BE506AA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549018"/>
              </p:ext>
            </p:extLst>
          </p:nvPr>
        </p:nvGraphicFramePr>
        <p:xfrm>
          <a:off x="17394" y="1396999"/>
          <a:ext cx="9144000" cy="4875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135378992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73227704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71489305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45363759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62734384"/>
                    </a:ext>
                  </a:extLst>
                </a:gridCol>
              </a:tblGrid>
              <a:tr h="443271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誰</a:t>
                      </a:r>
                    </a:p>
                  </a:txBody>
                  <a:tcPr>
                    <a:solidFill>
                      <a:srgbClr val="616E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什麼時間</a:t>
                      </a:r>
                    </a:p>
                  </a:txBody>
                  <a:tcPr>
                    <a:solidFill>
                      <a:srgbClr val="616E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在哪裡</a:t>
                      </a:r>
                    </a:p>
                  </a:txBody>
                  <a:tcPr>
                    <a:solidFill>
                      <a:srgbClr val="616E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做什麼</a:t>
                      </a:r>
                    </a:p>
                  </a:txBody>
                  <a:tcPr>
                    <a:solidFill>
                      <a:srgbClr val="616E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要有什麼感覺</a:t>
                      </a:r>
                    </a:p>
                  </a:txBody>
                  <a:tcPr>
                    <a:solidFill>
                      <a:srgbClr val="616E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736948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02379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26293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194572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711829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257008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528967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42542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168800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777269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347906"/>
                  </a:ext>
                </a:extLst>
              </a:tr>
            </a:tbl>
          </a:graphicData>
        </a:graphic>
      </p:graphicFrame>
      <p:sp>
        <p:nvSpPr>
          <p:cNvPr id="3" name="橢圓 2">
            <a:extLst>
              <a:ext uri="{FF2B5EF4-FFF2-40B4-BE49-F238E27FC236}">
                <a16:creationId xmlns:a16="http://schemas.microsoft.com/office/drawing/2014/main" id="{8C510280-C2B9-415D-AE7C-8399FBDD2FF9}"/>
              </a:ext>
            </a:extLst>
          </p:cNvPr>
          <p:cNvSpPr/>
          <p:nvPr/>
        </p:nvSpPr>
        <p:spPr>
          <a:xfrm>
            <a:off x="255638" y="2728330"/>
            <a:ext cx="1356852" cy="385916"/>
          </a:xfrm>
          <a:prstGeom prst="ellipse">
            <a:avLst/>
          </a:prstGeom>
          <a:noFill/>
          <a:ln w="38100">
            <a:solidFill>
              <a:srgbClr val="4C6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08863240-65DE-4689-955A-651600B93988}"/>
              </a:ext>
            </a:extLst>
          </p:cNvPr>
          <p:cNvSpPr/>
          <p:nvPr/>
        </p:nvSpPr>
        <p:spPr>
          <a:xfrm>
            <a:off x="2177845" y="4090098"/>
            <a:ext cx="1356852" cy="385916"/>
          </a:xfrm>
          <a:prstGeom prst="ellipse">
            <a:avLst/>
          </a:prstGeom>
          <a:noFill/>
          <a:ln w="38100">
            <a:solidFill>
              <a:srgbClr val="4C6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03D96367-3E3C-475D-B5AE-B32E1D904FBB}"/>
              </a:ext>
            </a:extLst>
          </p:cNvPr>
          <p:cNvSpPr/>
          <p:nvPr/>
        </p:nvSpPr>
        <p:spPr>
          <a:xfrm>
            <a:off x="3996812" y="1848343"/>
            <a:ext cx="1356852" cy="385916"/>
          </a:xfrm>
          <a:prstGeom prst="ellipse">
            <a:avLst/>
          </a:prstGeom>
          <a:noFill/>
          <a:ln w="38100">
            <a:solidFill>
              <a:srgbClr val="4C6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22EC4412-2337-42A5-98B5-613A8A3C27C2}"/>
              </a:ext>
            </a:extLst>
          </p:cNvPr>
          <p:cNvSpPr/>
          <p:nvPr/>
        </p:nvSpPr>
        <p:spPr>
          <a:xfrm>
            <a:off x="5746954" y="4994666"/>
            <a:ext cx="1356852" cy="385916"/>
          </a:xfrm>
          <a:prstGeom prst="ellipse">
            <a:avLst/>
          </a:prstGeom>
          <a:noFill/>
          <a:ln w="38100">
            <a:solidFill>
              <a:srgbClr val="4C6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972AFC77-A230-4D2C-B96F-C023BDD64958}"/>
              </a:ext>
            </a:extLst>
          </p:cNvPr>
          <p:cNvSpPr/>
          <p:nvPr/>
        </p:nvSpPr>
        <p:spPr>
          <a:xfrm>
            <a:off x="7676722" y="5887064"/>
            <a:ext cx="1356852" cy="385916"/>
          </a:xfrm>
          <a:prstGeom prst="ellipse">
            <a:avLst/>
          </a:prstGeom>
          <a:noFill/>
          <a:ln w="38100">
            <a:solidFill>
              <a:srgbClr val="4C6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FCCCFA22-9F87-4201-B170-167119234C1F}"/>
              </a:ext>
            </a:extLst>
          </p:cNvPr>
          <p:cNvCxnSpPr>
            <a:cxnSpLocks/>
          </p:cNvCxnSpPr>
          <p:nvPr/>
        </p:nvCxnSpPr>
        <p:spPr>
          <a:xfrm>
            <a:off x="1524000" y="3114246"/>
            <a:ext cx="1022555" cy="975852"/>
          </a:xfrm>
          <a:prstGeom prst="line">
            <a:avLst/>
          </a:prstGeom>
          <a:ln w="76200">
            <a:solidFill>
              <a:srgbClr val="4C6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EFF29AAA-F384-4079-9223-C4AF873AF498}"/>
              </a:ext>
            </a:extLst>
          </p:cNvPr>
          <p:cNvCxnSpPr>
            <a:cxnSpLocks/>
            <a:endCxn id="9" idx="7"/>
          </p:cNvCxnSpPr>
          <p:nvPr/>
        </p:nvCxnSpPr>
        <p:spPr>
          <a:xfrm flipH="1">
            <a:off x="3335991" y="2280144"/>
            <a:ext cx="1078693" cy="1866470"/>
          </a:xfrm>
          <a:prstGeom prst="line">
            <a:avLst/>
          </a:prstGeom>
          <a:ln w="76200">
            <a:solidFill>
              <a:srgbClr val="4C6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59EA6F9-5215-43AE-AEA5-A72D7B86CDAB}"/>
              </a:ext>
            </a:extLst>
          </p:cNvPr>
          <p:cNvCxnSpPr>
            <a:cxnSpLocks/>
          </p:cNvCxnSpPr>
          <p:nvPr/>
        </p:nvCxnSpPr>
        <p:spPr>
          <a:xfrm>
            <a:off x="5061552" y="2234259"/>
            <a:ext cx="1280254" cy="2730409"/>
          </a:xfrm>
          <a:prstGeom prst="line">
            <a:avLst/>
          </a:prstGeom>
          <a:ln w="76200">
            <a:solidFill>
              <a:srgbClr val="4C6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82E96BCE-17DD-4E21-8195-FA4BEDFB352B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6676103" y="5380582"/>
            <a:ext cx="1679045" cy="506482"/>
          </a:xfrm>
          <a:prstGeom prst="line">
            <a:avLst/>
          </a:prstGeom>
          <a:ln w="76200">
            <a:solidFill>
              <a:srgbClr val="4C6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8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866CB16-650B-4CC7-8EB6-A8D8C7DEC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9700" y="1623898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討論四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0" y="3773476"/>
            <a:ext cx="9144000" cy="13747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9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品牌溝通設計</a:t>
            </a:r>
            <a:endParaRPr lang="en-US" altLang="zh-TW" sz="9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0757673"/>
      </p:ext>
    </p:extLst>
  </p:cSld>
  <p:clrMapOvr>
    <a:masterClrMapping/>
  </p:clrMapOvr>
  <p:transition spd="slow" advClick="0" advTm="0"/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B5F1E9F-F803-414F-BB06-72C4C03F49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86" t="19714" r="70652" b="65317"/>
          <a:stretch/>
        </p:blipFill>
        <p:spPr>
          <a:xfrm>
            <a:off x="253703" y="1632262"/>
            <a:ext cx="1742018" cy="13156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964" y="257087"/>
            <a:ext cx="611760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品牌溝通系統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BA43552-6C2F-44E6-B7AC-6507A79044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81" t="37524" r="67064" b="38823"/>
          <a:stretch/>
        </p:blipFill>
        <p:spPr>
          <a:xfrm>
            <a:off x="246376" y="3332430"/>
            <a:ext cx="1742018" cy="13156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FFF19FC-DFA6-4E85-A210-5BA0D1DC41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81" t="65634" r="67064" b="7378"/>
          <a:stretch/>
        </p:blipFill>
        <p:spPr>
          <a:xfrm>
            <a:off x="278061" y="4979731"/>
            <a:ext cx="1742018" cy="131561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772D1A99-11EE-471F-9973-6A2554E85487}"/>
              </a:ext>
            </a:extLst>
          </p:cNvPr>
          <p:cNvCxnSpPr>
            <a:cxnSpLocks/>
          </p:cNvCxnSpPr>
          <p:nvPr/>
        </p:nvCxnSpPr>
        <p:spPr>
          <a:xfrm flipV="1">
            <a:off x="278061" y="3127871"/>
            <a:ext cx="8645130" cy="14966"/>
          </a:xfrm>
          <a:prstGeom prst="line">
            <a:avLst/>
          </a:prstGeom>
          <a:ln w="57150">
            <a:solidFill>
              <a:srgbClr val="EF8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0B049D8F-CCA7-4FA1-BD9B-6F3E3960BF1F}"/>
              </a:ext>
            </a:extLst>
          </p:cNvPr>
          <p:cNvCxnSpPr>
            <a:cxnSpLocks/>
          </p:cNvCxnSpPr>
          <p:nvPr/>
        </p:nvCxnSpPr>
        <p:spPr>
          <a:xfrm>
            <a:off x="275303" y="4827639"/>
            <a:ext cx="8731045" cy="1405"/>
          </a:xfrm>
          <a:prstGeom prst="line">
            <a:avLst/>
          </a:prstGeom>
          <a:ln w="57150">
            <a:solidFill>
              <a:srgbClr val="EF8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7601FE0C-67B2-4483-A5B7-B9659F36064E}"/>
              </a:ext>
            </a:extLst>
          </p:cNvPr>
          <p:cNvSpPr txBox="1"/>
          <p:nvPr/>
        </p:nvSpPr>
        <p:spPr>
          <a:xfrm>
            <a:off x="2073674" y="2020629"/>
            <a:ext cx="12180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品牌平台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dist"/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Platform</a:t>
            </a:r>
          </a:p>
          <a:p>
            <a:pPr algn="dist"/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Years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17CD2B3F-7547-43BA-B8F2-A3CCF01A22C3}"/>
              </a:ext>
            </a:extLst>
          </p:cNvPr>
          <p:cNvSpPr txBox="1"/>
          <p:nvPr/>
        </p:nvSpPr>
        <p:spPr>
          <a:xfrm>
            <a:off x="2083959" y="3651166"/>
            <a:ext cx="12439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品牌方案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Program</a:t>
            </a: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Quarters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01C1C0E-ABBC-41A6-8660-666248EA9C62}"/>
              </a:ext>
            </a:extLst>
          </p:cNvPr>
          <p:cNvSpPr txBox="1"/>
          <p:nvPr/>
        </p:nvSpPr>
        <p:spPr>
          <a:xfrm>
            <a:off x="2117366" y="5317550"/>
            <a:ext cx="1210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品牌脈搏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Pulse</a:t>
            </a: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Now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D3357A9-B045-4F63-8ACB-8621D4A01435}"/>
              </a:ext>
            </a:extLst>
          </p:cNvPr>
          <p:cNvSpPr/>
          <p:nvPr/>
        </p:nvSpPr>
        <p:spPr>
          <a:xfrm>
            <a:off x="3369717" y="2109062"/>
            <a:ext cx="1334554" cy="800435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定  位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6B0B2CF-1BF3-4E2A-B17F-B1D56437E453}"/>
              </a:ext>
            </a:extLst>
          </p:cNvPr>
          <p:cNvSpPr/>
          <p:nvPr/>
        </p:nvSpPr>
        <p:spPr>
          <a:xfrm>
            <a:off x="4782224" y="2116203"/>
            <a:ext cx="1291595" cy="800435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關鍵字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BAE3D0E-2E25-4B88-B673-C50454F66783}"/>
              </a:ext>
            </a:extLst>
          </p:cNvPr>
          <p:cNvSpPr/>
          <p:nvPr/>
        </p:nvSpPr>
        <p:spPr>
          <a:xfrm>
            <a:off x="6151772" y="2100964"/>
            <a:ext cx="1334554" cy="802079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個  性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DCD6100-8ED3-47C2-B56C-10A54F7D6BA1}"/>
              </a:ext>
            </a:extLst>
          </p:cNvPr>
          <p:cNvSpPr/>
          <p:nvPr/>
        </p:nvSpPr>
        <p:spPr>
          <a:xfrm>
            <a:off x="7555743" y="2109062"/>
            <a:ext cx="1334554" cy="793170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代表人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36996D3-B27F-4DA5-A143-FF9B1E18F8D2}"/>
              </a:ext>
            </a:extLst>
          </p:cNvPr>
          <p:cNvSpPr/>
          <p:nvPr/>
        </p:nvSpPr>
        <p:spPr>
          <a:xfrm>
            <a:off x="3412449" y="3789872"/>
            <a:ext cx="1334554" cy="800435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利益關係人方           案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DD3E121-7A3F-4D6F-B06C-2FA38D99F0D0}"/>
              </a:ext>
            </a:extLst>
          </p:cNvPr>
          <p:cNvSpPr/>
          <p:nvPr/>
        </p:nvSpPr>
        <p:spPr>
          <a:xfrm>
            <a:off x="4820743" y="3800926"/>
            <a:ext cx="1291595" cy="800435"/>
          </a:xfrm>
          <a:prstGeom prst="rect">
            <a:avLst/>
          </a:prstGeom>
          <a:solidFill>
            <a:srgbClr val="23DD9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領導形象方       案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112E10E-4778-48E6-8F8F-AA51D9728696}"/>
              </a:ext>
            </a:extLst>
          </p:cNvPr>
          <p:cNvSpPr/>
          <p:nvPr/>
        </p:nvSpPr>
        <p:spPr>
          <a:xfrm>
            <a:off x="6186078" y="3791515"/>
            <a:ext cx="1334554" cy="802079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行銷傳播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        案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5284AFF-DFE3-4421-AE4F-9065A23C9AFF}"/>
              </a:ext>
            </a:extLst>
          </p:cNvPr>
          <p:cNvSpPr/>
          <p:nvPr/>
        </p:nvSpPr>
        <p:spPr>
          <a:xfrm>
            <a:off x="7588637" y="3789872"/>
            <a:ext cx="1334554" cy="793170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企業社會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責任方案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A29A7B9F-B2E2-44C6-99AD-0F7F120C77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16" t="73091" r="12585" b="13256"/>
          <a:stretch/>
        </p:blipFill>
        <p:spPr>
          <a:xfrm>
            <a:off x="3425241" y="5683458"/>
            <a:ext cx="3899143" cy="4913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A59FF95E-18FA-4BDD-B51A-536694F1523E}"/>
              </a:ext>
            </a:extLst>
          </p:cNvPr>
          <p:cNvSpPr txBox="1"/>
          <p:nvPr/>
        </p:nvSpPr>
        <p:spPr>
          <a:xfrm>
            <a:off x="7324384" y="5864456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任何短期接觸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……</a:t>
            </a:r>
            <a:endParaRPr lang="zh-TW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2441574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4" grpId="0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0118CF4-4ED1-4AE6-91C8-E178E62D0F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63494" name="Text Box 26"/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61040" y="1371600"/>
            <a:ext cx="761747" cy="82926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44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魏碑簡" pitchFamily="2" charset="-120"/>
                <a:ea typeface="王漢宗中魏碑簡" pitchFamily="2" charset="-120"/>
                <a:cs typeface="+mj-cs"/>
              </a:rPr>
              <a:t> 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55575" y="1653858"/>
            <a:ext cx="43709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品牌平台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193BCDF-91D2-4A22-9735-AC32B483EF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22" t="19715" r="71597" b="64922"/>
          <a:stretch/>
        </p:blipFill>
        <p:spPr>
          <a:xfrm>
            <a:off x="245464" y="3049263"/>
            <a:ext cx="2099132" cy="181756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A68C39A9-F8D2-401F-9773-04344D4640EA}"/>
              </a:ext>
            </a:extLst>
          </p:cNvPr>
          <p:cNvSpPr/>
          <p:nvPr/>
        </p:nvSpPr>
        <p:spPr>
          <a:xfrm>
            <a:off x="2427420" y="4947239"/>
            <a:ext cx="2099132" cy="914400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關鍵字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7352195-F72C-4EA0-AC58-399B4F471DA6}"/>
              </a:ext>
            </a:extLst>
          </p:cNvPr>
          <p:cNvSpPr/>
          <p:nvPr/>
        </p:nvSpPr>
        <p:spPr>
          <a:xfrm>
            <a:off x="6807480" y="4947239"/>
            <a:ext cx="2099132" cy="914400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代表人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9F69480-FA78-4882-AF7B-1FDCCCC14B39}"/>
              </a:ext>
            </a:extLst>
          </p:cNvPr>
          <p:cNvSpPr/>
          <p:nvPr/>
        </p:nvSpPr>
        <p:spPr>
          <a:xfrm>
            <a:off x="244740" y="4947239"/>
            <a:ext cx="2099132" cy="914400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定  位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11BF3A8-37AC-4A33-8F09-450C1AA431EA}"/>
              </a:ext>
            </a:extLst>
          </p:cNvPr>
          <p:cNvSpPr/>
          <p:nvPr/>
        </p:nvSpPr>
        <p:spPr>
          <a:xfrm>
            <a:off x="4617450" y="4947239"/>
            <a:ext cx="2099132" cy="91440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個  性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0CE51373-2827-4A36-B55E-42B563820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7420" y="3539263"/>
            <a:ext cx="647111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Platform/Years</a:t>
            </a:r>
          </a:p>
        </p:txBody>
      </p:sp>
    </p:spTree>
    <p:extLst>
      <p:ext uri="{BB962C8B-B14F-4D97-AF65-F5344CB8AC3E}">
        <p14:creationId xmlns:p14="http://schemas.microsoft.com/office/powerpoint/2010/main" val="286266563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  <p:bldP spid="17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品牌定位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5126" name="Picture 6" descr="從漂泊到歸家》拼出獨一無二的人生拼圖| 基督教論壇報- 全球華人新聞網">
            <a:extLst>
              <a:ext uri="{FF2B5EF4-FFF2-40B4-BE49-F238E27FC236}">
                <a16:creationId xmlns:a16="http://schemas.microsoft.com/office/drawing/2014/main" id="{68FAB97B-F066-44AB-BAFD-81D3A0D11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6753"/>
            <a:ext cx="9155700" cy="458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BB4A3A3B-53D7-40DC-8E4B-07DDB492A605}"/>
              </a:ext>
            </a:extLst>
          </p:cNvPr>
          <p:cNvSpPr/>
          <p:nvPr/>
        </p:nvSpPr>
        <p:spPr>
          <a:xfrm>
            <a:off x="1732881" y="1738313"/>
            <a:ext cx="2552247" cy="555812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組織內部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6E90DFB-4AEC-4760-912D-B5D7A8E1FC86}"/>
              </a:ext>
            </a:extLst>
          </p:cNvPr>
          <p:cNvSpPr/>
          <p:nvPr/>
        </p:nvSpPr>
        <p:spPr>
          <a:xfrm>
            <a:off x="5333180" y="1738313"/>
            <a:ext cx="2552247" cy="555812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組織外部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9769CA3-DBF7-454C-B735-FEB3110488BF}"/>
              </a:ext>
            </a:extLst>
          </p:cNvPr>
          <p:cNvSpPr/>
          <p:nvPr/>
        </p:nvSpPr>
        <p:spPr>
          <a:xfrm>
            <a:off x="1831491" y="3672205"/>
            <a:ext cx="2355025" cy="121510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企業願景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企業價值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企業策略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D1C4DEE-A8B2-4B5D-BC29-915525379A77}"/>
              </a:ext>
            </a:extLst>
          </p:cNvPr>
          <p:cNvSpPr/>
          <p:nvPr/>
        </p:nvSpPr>
        <p:spPr>
          <a:xfrm>
            <a:off x="6114698" y="3681732"/>
            <a:ext cx="1649287" cy="121510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產業發展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競爭定位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顧客需求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4ABA4C0-D627-4555-BA14-791887374943}"/>
              </a:ext>
            </a:extLst>
          </p:cNvPr>
          <p:cNvSpPr/>
          <p:nvPr/>
        </p:nvSpPr>
        <p:spPr>
          <a:xfrm>
            <a:off x="4098233" y="3114812"/>
            <a:ext cx="1469136" cy="246739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800"/>
              </a:lnSpc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企業品牌定位</a:t>
            </a:r>
          </a:p>
        </p:txBody>
      </p:sp>
    </p:spTree>
    <p:extLst>
      <p:ext uri="{BB962C8B-B14F-4D97-AF65-F5344CB8AC3E}">
        <p14:creationId xmlns:p14="http://schemas.microsoft.com/office/powerpoint/2010/main" val="2623497842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/>
      <p:bldP spid="21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9194"/>
            <a:ext cx="8113551" cy="962562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打造一個獨特的品牌世界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5C716AD-8294-4BCC-A33A-7B7998499082}"/>
              </a:ext>
            </a:extLst>
          </p:cNvPr>
          <p:cNvSpPr/>
          <p:nvPr/>
        </p:nvSpPr>
        <p:spPr>
          <a:xfrm>
            <a:off x="3522433" y="2251765"/>
            <a:ext cx="2099132" cy="914400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定  位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E84E5AF-5A1F-436C-9472-B1269CAC5892}"/>
              </a:ext>
            </a:extLst>
          </p:cNvPr>
          <p:cNvSpPr/>
          <p:nvPr/>
        </p:nvSpPr>
        <p:spPr>
          <a:xfrm>
            <a:off x="711650" y="4947239"/>
            <a:ext cx="2099132" cy="914400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關鍵字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EF7F2B7-0741-4EC7-B775-BAD0EE6EE9E4}"/>
              </a:ext>
            </a:extLst>
          </p:cNvPr>
          <p:cNvSpPr/>
          <p:nvPr/>
        </p:nvSpPr>
        <p:spPr>
          <a:xfrm>
            <a:off x="3522433" y="4947239"/>
            <a:ext cx="2099132" cy="91440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個  性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A5BDD8-CE75-4E8E-952A-F5DAAA48E4F1}"/>
              </a:ext>
            </a:extLst>
          </p:cNvPr>
          <p:cNvSpPr/>
          <p:nvPr/>
        </p:nvSpPr>
        <p:spPr>
          <a:xfrm>
            <a:off x="6333216" y="4947239"/>
            <a:ext cx="2099132" cy="914400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代表人</a:t>
            </a:r>
          </a:p>
        </p:txBody>
      </p:sp>
      <p:sp>
        <p:nvSpPr>
          <p:cNvPr id="2" name="箭號: 向下 1">
            <a:extLst>
              <a:ext uri="{FF2B5EF4-FFF2-40B4-BE49-F238E27FC236}">
                <a16:creationId xmlns:a16="http://schemas.microsoft.com/office/drawing/2014/main" id="{87F92D81-45A8-4C6B-915B-62827E7CA1A0}"/>
              </a:ext>
            </a:extLst>
          </p:cNvPr>
          <p:cNvSpPr/>
          <p:nvPr/>
        </p:nvSpPr>
        <p:spPr>
          <a:xfrm>
            <a:off x="3867537" y="3599501"/>
            <a:ext cx="1408923" cy="91440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605440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034862"/>
            <a:ext cx="900929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商業經營模式創新者</a:t>
            </a:r>
            <a:endParaRPr lang="en-US" altLang="zh-TW" sz="6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7D577CD-E37F-4A1D-8A44-D21668A81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0" y="2178005"/>
            <a:ext cx="4764833" cy="265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聞遊輪色變？維珍逆向操作推出首艘遊輪| 澎湖時報">
            <a:extLst>
              <a:ext uri="{FF2B5EF4-FFF2-40B4-BE49-F238E27FC236}">
                <a16:creationId xmlns:a16="http://schemas.microsoft.com/office/drawing/2014/main" id="{70DDA57F-9D43-4959-A710-E783C5F84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394" y="2178005"/>
            <a:ext cx="4005896" cy="266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5CAA7282-2D9B-47F8-8644-2CF46FDDF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10" y="3970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品牌定位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A5A5ADB-1120-45E4-B6F9-0A222F1E8B42}"/>
              </a:ext>
            </a:extLst>
          </p:cNvPr>
          <p:cNvSpPr/>
          <p:nvPr/>
        </p:nvSpPr>
        <p:spPr>
          <a:xfrm>
            <a:off x="1714363" y="4446785"/>
            <a:ext cx="32371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solidFill>
                  <a:schemeClr val="bg1"/>
                </a:solidFill>
                <a:latin typeface="+mj-ea"/>
                <a:ea typeface="+mj-ea"/>
              </a:rPr>
              <a:t>理察</a:t>
            </a:r>
            <a:r>
              <a:rPr lang="en-US" altLang="zh-TW" sz="1600" dirty="0">
                <a:solidFill>
                  <a:schemeClr val="bg1"/>
                </a:solidFill>
                <a:latin typeface="+mj-ea"/>
                <a:ea typeface="+mj-ea"/>
              </a:rPr>
              <a:t>·</a:t>
            </a:r>
            <a:r>
              <a:rPr lang="zh-TW" altLang="en-US" sz="1600" dirty="0">
                <a:solidFill>
                  <a:schemeClr val="bg1"/>
                </a:solidFill>
                <a:latin typeface="+mj-ea"/>
                <a:ea typeface="+mj-ea"/>
              </a:rPr>
              <a:t>布蘭森（</a:t>
            </a:r>
            <a:r>
              <a:rPr lang="en-US" altLang="zh-TW" sz="1600" dirty="0">
                <a:solidFill>
                  <a:schemeClr val="bg1"/>
                </a:solidFill>
                <a:latin typeface="+mj-ea"/>
                <a:ea typeface="+mj-ea"/>
              </a:rPr>
              <a:t>Richard Branson</a:t>
            </a:r>
            <a:r>
              <a:rPr lang="zh-TW" altLang="en-US" sz="1600" dirty="0">
                <a:solidFill>
                  <a:schemeClr val="bg1"/>
                </a:solidFill>
                <a:latin typeface="+mj-ea"/>
                <a:ea typeface="+mj-ea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69044933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0E651FC-89E2-4534-93B0-D33D5922B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15614" y="294632"/>
            <a:ext cx="719958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教師也是地方設計師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52D9C1-9C83-41DB-BD07-72E888400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5" t="860" r="22033" b="215"/>
          <a:stretch/>
        </p:blipFill>
        <p:spPr bwMode="auto">
          <a:xfrm>
            <a:off x="316781" y="1435259"/>
            <a:ext cx="3010133" cy="488451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E490192E-B2ED-4C9B-B313-30CA0E1680B1}"/>
              </a:ext>
            </a:extLst>
          </p:cNvPr>
          <p:cNvSpPr txBox="1"/>
          <p:nvPr/>
        </p:nvSpPr>
        <p:spPr>
          <a:xfrm>
            <a:off x="3545425" y="3409243"/>
            <a:ext cx="53800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經過在地的深入觀察體驗後，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把對地方的感動，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透過設計變成課程，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傳承給孩子們，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也跟所有關心地方的人分享。</a:t>
            </a:r>
          </a:p>
        </p:txBody>
      </p:sp>
    </p:spTree>
    <p:extLst>
      <p:ext uri="{BB962C8B-B14F-4D97-AF65-F5344CB8AC3E}">
        <p14:creationId xmlns:p14="http://schemas.microsoft.com/office/powerpoint/2010/main" val="84107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英國維珍集團 </a:t>
            </a:r>
            <a:r>
              <a:rPr lang="en-US" altLang="zh-TW" sz="48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Virgin</a:t>
            </a:r>
          </a:p>
        </p:txBody>
      </p:sp>
      <p:pic>
        <p:nvPicPr>
          <p:cNvPr id="6146" name="Picture 2" descr="virgin_all_logos-1">
            <a:extLst>
              <a:ext uri="{FF2B5EF4-FFF2-40B4-BE49-F238E27FC236}">
                <a16:creationId xmlns:a16="http://schemas.microsoft.com/office/drawing/2014/main" id="{24B6D0E9-12AF-4425-839F-8A5338374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0205"/>
            <a:ext cx="5572040" cy="490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ichard_branson_stewardess04">
            <a:extLst>
              <a:ext uri="{FF2B5EF4-FFF2-40B4-BE49-F238E27FC236}">
                <a16:creationId xmlns:a16="http://schemas.microsoft.com/office/drawing/2014/main" id="{503D4EAC-A1FB-4FC2-9C67-FB4534842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041" y="1400205"/>
            <a:ext cx="3571959" cy="490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75531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9194"/>
            <a:ext cx="8113551" cy="962562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打造一個獨特的品牌世界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5C716AD-8294-4BCC-A33A-7B7998499082}"/>
              </a:ext>
            </a:extLst>
          </p:cNvPr>
          <p:cNvSpPr/>
          <p:nvPr/>
        </p:nvSpPr>
        <p:spPr>
          <a:xfrm>
            <a:off x="3522433" y="2251765"/>
            <a:ext cx="2099132" cy="914400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定  位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E84E5AF-5A1F-436C-9472-B1269CAC5892}"/>
              </a:ext>
            </a:extLst>
          </p:cNvPr>
          <p:cNvSpPr/>
          <p:nvPr/>
        </p:nvSpPr>
        <p:spPr>
          <a:xfrm>
            <a:off x="711650" y="4947239"/>
            <a:ext cx="2099132" cy="914400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關鍵字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EF7F2B7-0741-4EC7-B775-BAD0EE6EE9E4}"/>
              </a:ext>
            </a:extLst>
          </p:cNvPr>
          <p:cNvSpPr/>
          <p:nvPr/>
        </p:nvSpPr>
        <p:spPr>
          <a:xfrm>
            <a:off x="3522433" y="4947239"/>
            <a:ext cx="2099132" cy="91440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個  性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A5BDD8-CE75-4E8E-952A-F5DAAA48E4F1}"/>
              </a:ext>
            </a:extLst>
          </p:cNvPr>
          <p:cNvSpPr/>
          <p:nvPr/>
        </p:nvSpPr>
        <p:spPr>
          <a:xfrm>
            <a:off x="6333216" y="4947239"/>
            <a:ext cx="2099132" cy="914400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代表人</a:t>
            </a:r>
          </a:p>
        </p:txBody>
      </p:sp>
      <p:sp>
        <p:nvSpPr>
          <p:cNvPr id="2" name="箭號: 向下 1">
            <a:extLst>
              <a:ext uri="{FF2B5EF4-FFF2-40B4-BE49-F238E27FC236}">
                <a16:creationId xmlns:a16="http://schemas.microsoft.com/office/drawing/2014/main" id="{87F92D81-45A8-4C6B-915B-62827E7CA1A0}"/>
              </a:ext>
            </a:extLst>
          </p:cNvPr>
          <p:cNvSpPr/>
          <p:nvPr/>
        </p:nvSpPr>
        <p:spPr>
          <a:xfrm>
            <a:off x="3867537" y="3599501"/>
            <a:ext cx="1408923" cy="91440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194" name="Picture 2" descr="維珍集團- 維基百科，自由的百科全書">
            <a:extLst>
              <a:ext uri="{FF2B5EF4-FFF2-40B4-BE49-F238E27FC236}">
                <a16:creationId xmlns:a16="http://schemas.microsoft.com/office/drawing/2014/main" id="{56379F77-06BD-496C-9C52-0B79F961E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25" y="1539990"/>
            <a:ext cx="3095719" cy="275519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1DCC7C55-E6EE-42EF-A19E-3ADD927E9C08}"/>
              </a:ext>
            </a:extLst>
          </p:cNvPr>
          <p:cNvSpPr/>
          <p:nvPr/>
        </p:nvSpPr>
        <p:spPr>
          <a:xfrm>
            <a:off x="5827483" y="2251765"/>
            <a:ext cx="2618161" cy="914400"/>
          </a:xfrm>
          <a:prstGeom prst="rect">
            <a:avLst/>
          </a:prstGeom>
          <a:solidFill>
            <a:srgbClr val="FF99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商業經營模式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創新者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324C522-8D4B-40CD-80F1-62AE84FB9C15}"/>
              </a:ext>
            </a:extLst>
          </p:cNvPr>
          <p:cNvSpPr/>
          <p:nvPr/>
        </p:nvSpPr>
        <p:spPr>
          <a:xfrm>
            <a:off x="711651" y="5914443"/>
            <a:ext cx="2099132" cy="4117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破壞式創新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3B26C90-A1B1-4FAB-8314-EB38AC9D5F01}"/>
              </a:ext>
            </a:extLst>
          </p:cNvPr>
          <p:cNvSpPr/>
          <p:nvPr/>
        </p:nvSpPr>
        <p:spPr>
          <a:xfrm>
            <a:off x="3522433" y="5914443"/>
            <a:ext cx="2099132" cy="4117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熱情大膽好奇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5EDE9BC-F66C-4446-8004-E7659653C696}"/>
              </a:ext>
            </a:extLst>
          </p:cNvPr>
          <p:cNvSpPr/>
          <p:nvPr/>
        </p:nvSpPr>
        <p:spPr>
          <a:xfrm>
            <a:off x="6346512" y="5914443"/>
            <a:ext cx="2099132" cy="4117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理查  布蘭森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1989864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0118CF4-4ED1-4AE6-91C8-E178E62D0F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63494" name="Text Box 26"/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61040" y="1371600"/>
            <a:ext cx="761747" cy="82926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44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魏碑簡" pitchFamily="2" charset="-120"/>
                <a:ea typeface="王漢宗中魏碑簡" pitchFamily="2" charset="-120"/>
                <a:cs typeface="+mj-cs"/>
              </a:rPr>
              <a:t> 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55575" y="1653858"/>
            <a:ext cx="8369300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品牌方案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68C39A9-F8D2-401F-9773-04344D4640EA}"/>
              </a:ext>
            </a:extLst>
          </p:cNvPr>
          <p:cNvSpPr/>
          <p:nvPr/>
        </p:nvSpPr>
        <p:spPr>
          <a:xfrm>
            <a:off x="2427420" y="4947239"/>
            <a:ext cx="2099132" cy="914400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領導形象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       案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7352195-F72C-4EA0-AC58-399B4F471DA6}"/>
              </a:ext>
            </a:extLst>
          </p:cNvPr>
          <p:cNvSpPr/>
          <p:nvPr/>
        </p:nvSpPr>
        <p:spPr>
          <a:xfrm>
            <a:off x="6807480" y="4947239"/>
            <a:ext cx="2099132" cy="914400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企業社會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責任方案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9F69480-FA78-4882-AF7B-1FDCCCC14B39}"/>
              </a:ext>
            </a:extLst>
          </p:cNvPr>
          <p:cNvSpPr/>
          <p:nvPr/>
        </p:nvSpPr>
        <p:spPr>
          <a:xfrm>
            <a:off x="244740" y="4947239"/>
            <a:ext cx="2099132" cy="914400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利益關係人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        案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11BF3A8-37AC-4A33-8F09-450C1AA431EA}"/>
              </a:ext>
            </a:extLst>
          </p:cNvPr>
          <p:cNvSpPr/>
          <p:nvPr/>
        </p:nvSpPr>
        <p:spPr>
          <a:xfrm>
            <a:off x="4617450" y="4947239"/>
            <a:ext cx="2099132" cy="91440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行銷傳播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        案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0CE51373-2827-4A36-B55E-42B563820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82" y="3547971"/>
            <a:ext cx="669526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Program/Quarter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A1E842C7-9979-4A32-965B-645A0B126C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648" t="37937" r="69887" b="38803"/>
          <a:stretch/>
        </p:blipFill>
        <p:spPr>
          <a:xfrm>
            <a:off x="244740" y="3050792"/>
            <a:ext cx="2097866" cy="181603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17825140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  <p:bldP spid="17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利益關係人方案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1266" name="Picture 2" descr="台灣中油全球資訊網-企業社會責任-利害關係人溝通與重大性議題">
            <a:extLst>
              <a:ext uri="{FF2B5EF4-FFF2-40B4-BE49-F238E27FC236}">
                <a16:creationId xmlns:a16="http://schemas.microsoft.com/office/drawing/2014/main" id="{7E95D029-C222-45BD-AD64-7F22CE673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4" y="1702836"/>
            <a:ext cx="4455367" cy="445536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利害關係人溝通-長榮大學校務發展組">
            <a:extLst>
              <a:ext uri="{FF2B5EF4-FFF2-40B4-BE49-F238E27FC236}">
                <a16:creationId xmlns:a16="http://schemas.microsoft.com/office/drawing/2014/main" id="{FF47F84D-9CBB-426A-BCEF-B6FF73E26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54" y="1702836"/>
            <a:ext cx="4455367" cy="442920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0232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5" name="橢圓 34">
            <a:extLst>
              <a:ext uri="{FF2B5EF4-FFF2-40B4-BE49-F238E27FC236}">
                <a16:creationId xmlns:a16="http://schemas.microsoft.com/office/drawing/2014/main" id="{8F412239-C6E9-418B-8D0B-150C40A71D48}"/>
              </a:ext>
            </a:extLst>
          </p:cNvPr>
          <p:cNvSpPr/>
          <p:nvPr/>
        </p:nvSpPr>
        <p:spPr>
          <a:xfrm>
            <a:off x="1726164" y="1476117"/>
            <a:ext cx="5284859" cy="47940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TW" altLang="en-US" dirty="0"/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2" y="211269"/>
            <a:ext cx="6636095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利益關係人系統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078FB91E-BFAA-4354-8AC0-F2F8A567E454}"/>
              </a:ext>
            </a:extLst>
          </p:cNvPr>
          <p:cNvSpPr/>
          <p:nvPr/>
        </p:nvSpPr>
        <p:spPr>
          <a:xfrm>
            <a:off x="2313224" y="2008657"/>
            <a:ext cx="4110739" cy="37289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634C55C6-7DEE-4D3A-BE3F-DBE7C8F3E363}"/>
              </a:ext>
            </a:extLst>
          </p:cNvPr>
          <p:cNvSpPr/>
          <p:nvPr/>
        </p:nvSpPr>
        <p:spPr>
          <a:xfrm>
            <a:off x="2900283" y="2541196"/>
            <a:ext cx="2936620" cy="266389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099F5CAB-0054-4E98-8299-10CE8E128AC2}"/>
              </a:ext>
            </a:extLst>
          </p:cNvPr>
          <p:cNvSpPr/>
          <p:nvPr/>
        </p:nvSpPr>
        <p:spPr>
          <a:xfrm>
            <a:off x="3487784" y="3074135"/>
            <a:ext cx="1761620" cy="1598018"/>
          </a:xfrm>
          <a:prstGeom prst="ellipse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AF428568-EF71-4373-8813-D3F4D4DC90EC}"/>
              </a:ext>
            </a:extLst>
          </p:cNvPr>
          <p:cNvSpPr/>
          <p:nvPr/>
        </p:nvSpPr>
        <p:spPr>
          <a:xfrm>
            <a:off x="4074845" y="3606675"/>
            <a:ext cx="587500" cy="532939"/>
          </a:xfrm>
          <a:prstGeom prst="ellipse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TW" altLang="en-US" dirty="0"/>
          </a:p>
        </p:txBody>
      </p:sp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17B21E5B-57AC-4238-BB0D-14CCA16CE00A}"/>
              </a:ext>
            </a:extLst>
          </p:cNvPr>
          <p:cNvSpPr/>
          <p:nvPr/>
        </p:nvSpPr>
        <p:spPr>
          <a:xfrm>
            <a:off x="7891833" y="285913"/>
            <a:ext cx="2642429" cy="846309"/>
          </a:xfrm>
          <a:custGeom>
            <a:avLst/>
            <a:gdLst>
              <a:gd name="connsiteX0" fmla="*/ 0 w 1524000"/>
              <a:gd name="connsiteY0" fmla="*/ 0 h 538073"/>
              <a:gd name="connsiteX1" fmla="*/ 1524000 w 1524000"/>
              <a:gd name="connsiteY1" fmla="*/ 0 h 538073"/>
              <a:gd name="connsiteX2" fmla="*/ 1524000 w 1524000"/>
              <a:gd name="connsiteY2" fmla="*/ 538073 h 538073"/>
              <a:gd name="connsiteX3" fmla="*/ 0 w 1524000"/>
              <a:gd name="connsiteY3" fmla="*/ 538073 h 538073"/>
              <a:gd name="connsiteX4" fmla="*/ 0 w 1524000"/>
              <a:gd name="connsiteY4" fmla="*/ 0 h 53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538073">
                <a:moveTo>
                  <a:pt x="0" y="0"/>
                </a:moveTo>
                <a:lnTo>
                  <a:pt x="1524000" y="0"/>
                </a:lnTo>
                <a:lnTo>
                  <a:pt x="1524000" y="538073"/>
                </a:lnTo>
                <a:lnTo>
                  <a:pt x="0" y="5380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38100" rIns="38100" bIns="38100" numCol="1" spcCol="1270" anchor="ctr" anchorCtr="0">
            <a:noAutofit/>
          </a:bodyPr>
          <a:lstStyle/>
          <a:p>
            <a:pPr marL="0" lvl="0" indent="0" algn="l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3000" kern="1200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934B0E81-39A0-4B6D-A0A0-DDE4D427DC8F}"/>
              </a:ext>
            </a:extLst>
          </p:cNvPr>
          <p:cNvSpPr txBox="1"/>
          <p:nvPr/>
        </p:nvSpPr>
        <p:spPr>
          <a:xfrm>
            <a:off x="4045427" y="368847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校長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DC0E24D0-3D6B-4076-B726-1FB8A41A9A40}"/>
              </a:ext>
            </a:extLst>
          </p:cNvPr>
          <p:cNvSpPr txBox="1"/>
          <p:nvPr/>
        </p:nvSpPr>
        <p:spPr>
          <a:xfrm>
            <a:off x="4050107" y="4173818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行政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2D4DF953-4005-4B8C-BE4D-E247371E1147}"/>
              </a:ext>
            </a:extLst>
          </p:cNvPr>
          <p:cNvSpPr txBox="1"/>
          <p:nvPr/>
        </p:nvSpPr>
        <p:spPr>
          <a:xfrm>
            <a:off x="3446696" y="3505022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教師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31B763B9-0060-43F5-8079-D2772A47E801}"/>
              </a:ext>
            </a:extLst>
          </p:cNvPr>
          <p:cNvSpPr txBox="1"/>
          <p:nvPr/>
        </p:nvSpPr>
        <p:spPr>
          <a:xfrm>
            <a:off x="4526777" y="3422208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學生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0D456A34-BEF0-4D8B-8B6D-80305196B0F5}"/>
              </a:ext>
            </a:extLst>
          </p:cNvPr>
          <p:cNvSpPr txBox="1"/>
          <p:nvPr/>
        </p:nvSpPr>
        <p:spPr>
          <a:xfrm>
            <a:off x="4940885" y="4274031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家長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48C4EFF-60D7-4E7B-A23E-FA1E33342762}"/>
              </a:ext>
            </a:extLst>
          </p:cNvPr>
          <p:cNvSpPr txBox="1"/>
          <p:nvPr/>
        </p:nvSpPr>
        <p:spPr>
          <a:xfrm>
            <a:off x="2856100" y="3856274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志工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2FE4E939-C43D-4E78-A534-3FC7DDBAA65A}"/>
              </a:ext>
            </a:extLst>
          </p:cNvPr>
          <p:cNvSpPr txBox="1"/>
          <p:nvPr/>
        </p:nvSpPr>
        <p:spPr>
          <a:xfrm>
            <a:off x="5520781" y="2879750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社區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F799363C-FBC5-4F82-85CD-A31AAECF275A}"/>
              </a:ext>
            </a:extLst>
          </p:cNvPr>
          <p:cNvSpPr txBox="1"/>
          <p:nvPr/>
        </p:nvSpPr>
        <p:spPr>
          <a:xfrm>
            <a:off x="3908808" y="2659630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上級</a:t>
            </a: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9757940B-0A91-4647-80FF-C899B4BFB1DB}"/>
              </a:ext>
            </a:extLst>
          </p:cNvPr>
          <p:cNvSpPr txBox="1"/>
          <p:nvPr/>
        </p:nvSpPr>
        <p:spPr>
          <a:xfrm>
            <a:off x="2437703" y="2892847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民代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3156EFF-42AC-408D-ACE3-8418D733503E}"/>
              </a:ext>
            </a:extLst>
          </p:cNvPr>
          <p:cNvSpPr txBox="1"/>
          <p:nvPr/>
        </p:nvSpPr>
        <p:spPr>
          <a:xfrm>
            <a:off x="3654743" y="572125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04645F"/>
                </a:solidFill>
                <a:latin typeface="+mj-ea"/>
                <a:ea typeface="+mj-ea"/>
              </a:rPr>
              <a:t>升學學校</a:t>
            </a: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EA3C9BA7-F949-4CD8-BEDC-2E08C5F919E2}"/>
              </a:ext>
            </a:extLst>
          </p:cNvPr>
          <p:cNvSpPr txBox="1"/>
          <p:nvPr/>
        </p:nvSpPr>
        <p:spPr>
          <a:xfrm>
            <a:off x="3712000" y="146865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04645F"/>
                </a:solidFill>
                <a:latin typeface="+mj-ea"/>
                <a:ea typeface="+mj-ea"/>
              </a:rPr>
              <a:t>供應商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1A75EED-0961-481C-8F35-E401FC595E04}"/>
              </a:ext>
            </a:extLst>
          </p:cNvPr>
          <p:cNvSpPr txBox="1"/>
          <p:nvPr/>
        </p:nvSpPr>
        <p:spPr>
          <a:xfrm>
            <a:off x="3808631" y="5247727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研究機構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2879530A-B4C7-4A81-B113-41B6E5FF94DB}"/>
              </a:ext>
            </a:extLst>
          </p:cNvPr>
          <p:cNvSpPr txBox="1"/>
          <p:nvPr/>
        </p:nvSpPr>
        <p:spPr>
          <a:xfrm>
            <a:off x="3712000" y="2088521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生源學校</a:t>
            </a:r>
          </a:p>
        </p:txBody>
      </p:sp>
      <p:sp>
        <p:nvSpPr>
          <p:cNvPr id="5125" name="手繪多邊形: 圖案 5124">
            <a:extLst>
              <a:ext uri="{FF2B5EF4-FFF2-40B4-BE49-F238E27FC236}">
                <a16:creationId xmlns:a16="http://schemas.microsoft.com/office/drawing/2014/main" id="{99A9B9B5-8EEA-493A-AD75-1B3062620A1E}"/>
              </a:ext>
            </a:extLst>
          </p:cNvPr>
          <p:cNvSpPr/>
          <p:nvPr/>
        </p:nvSpPr>
        <p:spPr>
          <a:xfrm>
            <a:off x="7891833" y="285913"/>
            <a:ext cx="2642429" cy="846309"/>
          </a:xfrm>
          <a:custGeom>
            <a:avLst/>
            <a:gdLst>
              <a:gd name="connsiteX0" fmla="*/ 0 w 1524000"/>
              <a:gd name="connsiteY0" fmla="*/ 0 h 538073"/>
              <a:gd name="connsiteX1" fmla="*/ 1524000 w 1524000"/>
              <a:gd name="connsiteY1" fmla="*/ 0 h 538073"/>
              <a:gd name="connsiteX2" fmla="*/ 1524000 w 1524000"/>
              <a:gd name="connsiteY2" fmla="*/ 538073 h 538073"/>
              <a:gd name="connsiteX3" fmla="*/ 0 w 1524000"/>
              <a:gd name="connsiteY3" fmla="*/ 538073 h 538073"/>
              <a:gd name="connsiteX4" fmla="*/ 0 w 1524000"/>
              <a:gd name="connsiteY4" fmla="*/ 0 h 53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538073">
                <a:moveTo>
                  <a:pt x="0" y="0"/>
                </a:moveTo>
                <a:lnTo>
                  <a:pt x="1524000" y="0"/>
                </a:lnTo>
                <a:lnTo>
                  <a:pt x="1524000" y="538073"/>
                </a:lnTo>
                <a:lnTo>
                  <a:pt x="0" y="5380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904" tIns="21590" rIns="21590" bIns="2159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700" kern="120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F86318CC-27FB-4867-AC75-6AD957F691BB}"/>
              </a:ext>
            </a:extLst>
          </p:cNvPr>
          <p:cNvSpPr txBox="1"/>
          <p:nvPr/>
        </p:nvSpPr>
        <p:spPr>
          <a:xfrm>
            <a:off x="1837047" y="3039208"/>
            <a:ext cx="4924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04645F"/>
                </a:solidFill>
                <a:latin typeface="+mj-ea"/>
                <a:ea typeface="+mj-ea"/>
              </a:rPr>
              <a:t>壓</a:t>
            </a:r>
            <a:endParaRPr lang="en-US" altLang="zh-TW" sz="2400" b="1" dirty="0">
              <a:solidFill>
                <a:srgbClr val="04645F"/>
              </a:solidFill>
              <a:latin typeface="+mj-ea"/>
              <a:ea typeface="+mj-ea"/>
            </a:endParaRPr>
          </a:p>
          <a:p>
            <a:r>
              <a:rPr lang="zh-TW" altLang="en-US" sz="2400" b="1" dirty="0">
                <a:solidFill>
                  <a:srgbClr val="04645F"/>
                </a:solidFill>
                <a:latin typeface="+mj-ea"/>
                <a:ea typeface="+mj-ea"/>
              </a:rPr>
              <a:t>力</a:t>
            </a:r>
            <a:endParaRPr lang="en-US" altLang="zh-TW" sz="2400" b="1" dirty="0">
              <a:solidFill>
                <a:srgbClr val="04645F"/>
              </a:solidFill>
              <a:latin typeface="+mj-ea"/>
              <a:ea typeface="+mj-ea"/>
            </a:endParaRPr>
          </a:p>
          <a:p>
            <a:r>
              <a:rPr lang="zh-TW" altLang="en-US" sz="2400" b="1" dirty="0">
                <a:solidFill>
                  <a:srgbClr val="04645F"/>
                </a:solidFill>
                <a:latin typeface="+mj-ea"/>
                <a:ea typeface="+mj-ea"/>
              </a:rPr>
              <a:t>團</a:t>
            </a:r>
            <a:endParaRPr lang="en-US" altLang="zh-TW" sz="2400" b="1" dirty="0">
              <a:solidFill>
                <a:srgbClr val="04645F"/>
              </a:solidFill>
              <a:latin typeface="+mj-ea"/>
              <a:ea typeface="+mj-ea"/>
            </a:endParaRPr>
          </a:p>
          <a:p>
            <a:r>
              <a:rPr lang="zh-TW" altLang="en-US" sz="2400" b="1" dirty="0">
                <a:solidFill>
                  <a:srgbClr val="04645F"/>
                </a:solidFill>
                <a:latin typeface="+mj-ea"/>
                <a:ea typeface="+mj-ea"/>
              </a:rPr>
              <a:t>體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591DFE6E-6C76-4083-9D53-A4D0A5BC3794}"/>
              </a:ext>
            </a:extLst>
          </p:cNvPr>
          <p:cNvSpPr txBox="1"/>
          <p:nvPr/>
        </p:nvSpPr>
        <p:spPr>
          <a:xfrm>
            <a:off x="2465909" y="4489474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大學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96832EBE-103F-4B0C-9081-684B731B12F9}"/>
              </a:ext>
            </a:extLst>
          </p:cNvPr>
          <p:cNvSpPr txBox="1"/>
          <p:nvPr/>
        </p:nvSpPr>
        <p:spPr>
          <a:xfrm>
            <a:off x="6302677" y="391887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04645F"/>
                </a:solidFill>
                <a:latin typeface="+mj-ea"/>
                <a:ea typeface="+mj-ea"/>
              </a:rPr>
              <a:t>媒體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0FFB584-958E-4273-B652-3CA261783F28}"/>
              </a:ext>
            </a:extLst>
          </p:cNvPr>
          <p:cNvSpPr txBox="1"/>
          <p:nvPr/>
        </p:nvSpPr>
        <p:spPr>
          <a:xfrm>
            <a:off x="5408650" y="4574622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04645F"/>
                </a:solidFill>
                <a:latin typeface="+mj-ea"/>
                <a:ea typeface="+mj-ea"/>
              </a:rPr>
              <a:t>校友</a:t>
            </a:r>
          </a:p>
        </p:txBody>
      </p:sp>
    </p:spTree>
    <p:extLst>
      <p:ext uri="{BB962C8B-B14F-4D97-AF65-F5344CB8AC3E}">
        <p14:creationId xmlns:p14="http://schemas.microsoft.com/office/powerpoint/2010/main" val="319787729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11FF0B7-CDA3-4F3B-B57A-E65639A6E3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365" y="1613914"/>
            <a:ext cx="574357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利益關係人經營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 Box 26">
            <a:extLst>
              <a:ext uri="{FF2B5EF4-FFF2-40B4-BE49-F238E27FC236}">
                <a16:creationId xmlns:a16="http://schemas.microsoft.com/office/drawing/2014/main" id="{202C9C91-4020-4AAD-89C6-38370F84F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786459"/>
            <a:ext cx="864539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marL="742950" indent="-742950" eaLnBrk="1" hangingPunct="1">
              <a:buFont typeface="+mj-lt"/>
              <a:buAutoNum type="arabicPeriod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誰是企業的利益關係人？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742950" indent="-742950" eaLnBrk="1" hangingPunct="1">
              <a:buFont typeface="+mj-lt"/>
              <a:buAutoNum type="arabicPeriod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他們了解企業嗎？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742950" indent="-742950" eaLnBrk="1" hangingPunct="1">
              <a:buFont typeface="+mj-lt"/>
              <a:buAutoNum type="arabicPeriod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企業與他們溝通的管道是什麼？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742950" indent="-742950" eaLnBrk="1" hangingPunct="1">
              <a:buFont typeface="+mj-lt"/>
              <a:buAutoNum type="arabicPeriod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企業與他們溝通的訊息是什麼？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742950" indent="-742950" eaLnBrk="1" hangingPunct="1">
              <a:buFont typeface="+mj-lt"/>
              <a:buAutoNum type="arabicPeriod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企業有經常與他們溝通嗎？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724756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27" y="337908"/>
            <a:ext cx="833748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利益關係人經營與管理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4" name="箭號: 圓形 3">
            <a:extLst>
              <a:ext uri="{FF2B5EF4-FFF2-40B4-BE49-F238E27FC236}">
                <a16:creationId xmlns:a16="http://schemas.microsoft.com/office/drawing/2014/main" id="{F9AF2F41-67EC-4764-BF69-1AECD60035DD}"/>
              </a:ext>
            </a:extLst>
          </p:cNvPr>
          <p:cNvSpPr/>
          <p:nvPr/>
        </p:nvSpPr>
        <p:spPr>
          <a:xfrm>
            <a:off x="1231630" y="1433661"/>
            <a:ext cx="6858018" cy="4894773"/>
          </a:xfrm>
          <a:prstGeom prst="circularArrow">
            <a:avLst>
              <a:gd name="adj1" fmla="val 5274"/>
              <a:gd name="adj2" fmla="val 312630"/>
              <a:gd name="adj3" fmla="val 14245852"/>
              <a:gd name="adj4" fmla="val 17116656"/>
              <a:gd name="adj5" fmla="val 5477"/>
            </a:avLst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8002EFEE-77D1-4C67-BC76-9EB9D465757E}"/>
              </a:ext>
            </a:extLst>
          </p:cNvPr>
          <p:cNvSpPr/>
          <p:nvPr/>
        </p:nvSpPr>
        <p:spPr>
          <a:xfrm>
            <a:off x="3739512" y="1439927"/>
            <a:ext cx="1842253" cy="921126"/>
          </a:xfrm>
          <a:custGeom>
            <a:avLst/>
            <a:gdLst>
              <a:gd name="connsiteX0" fmla="*/ 0 w 1842253"/>
              <a:gd name="connsiteY0" fmla="*/ 153524 h 921126"/>
              <a:gd name="connsiteX1" fmla="*/ 153524 w 1842253"/>
              <a:gd name="connsiteY1" fmla="*/ 0 h 921126"/>
              <a:gd name="connsiteX2" fmla="*/ 1688729 w 1842253"/>
              <a:gd name="connsiteY2" fmla="*/ 0 h 921126"/>
              <a:gd name="connsiteX3" fmla="*/ 1842253 w 1842253"/>
              <a:gd name="connsiteY3" fmla="*/ 153524 h 921126"/>
              <a:gd name="connsiteX4" fmla="*/ 1842253 w 1842253"/>
              <a:gd name="connsiteY4" fmla="*/ 767602 h 921126"/>
              <a:gd name="connsiteX5" fmla="*/ 1688729 w 1842253"/>
              <a:gd name="connsiteY5" fmla="*/ 921126 h 921126"/>
              <a:gd name="connsiteX6" fmla="*/ 153524 w 1842253"/>
              <a:gd name="connsiteY6" fmla="*/ 921126 h 921126"/>
              <a:gd name="connsiteX7" fmla="*/ 0 w 1842253"/>
              <a:gd name="connsiteY7" fmla="*/ 767602 h 921126"/>
              <a:gd name="connsiteX8" fmla="*/ 0 w 1842253"/>
              <a:gd name="connsiteY8" fmla="*/ 153524 h 92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2253" h="921126">
                <a:moveTo>
                  <a:pt x="0" y="153524"/>
                </a:moveTo>
                <a:cubicBezTo>
                  <a:pt x="0" y="68735"/>
                  <a:pt x="68735" y="0"/>
                  <a:pt x="153524" y="0"/>
                </a:cubicBezTo>
                <a:lnTo>
                  <a:pt x="1688729" y="0"/>
                </a:lnTo>
                <a:cubicBezTo>
                  <a:pt x="1773518" y="0"/>
                  <a:pt x="1842253" y="68735"/>
                  <a:pt x="1842253" y="153524"/>
                </a:cubicBezTo>
                <a:lnTo>
                  <a:pt x="1842253" y="767602"/>
                </a:lnTo>
                <a:cubicBezTo>
                  <a:pt x="1842253" y="852391"/>
                  <a:pt x="1773518" y="921126"/>
                  <a:pt x="1688729" y="921126"/>
                </a:cubicBezTo>
                <a:lnTo>
                  <a:pt x="153524" y="921126"/>
                </a:lnTo>
                <a:cubicBezTo>
                  <a:pt x="68735" y="921126"/>
                  <a:pt x="0" y="852391"/>
                  <a:pt x="0" y="767602"/>
                </a:cubicBezTo>
                <a:lnTo>
                  <a:pt x="0" y="153524"/>
                </a:lnTo>
                <a:close/>
              </a:path>
            </a:pathLst>
          </a:custGeom>
          <a:solidFill>
            <a:srgbClr val="FF3399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66" tIns="197366" rIns="197366" bIns="197366" numCol="1" spcCol="1270" anchor="ctr" anchorCtr="0">
            <a:noAutofit/>
          </a:bodyPr>
          <a:lstStyle/>
          <a:p>
            <a:pPr marL="0" lvl="0" indent="0" algn="ctr" defTabSz="1778000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4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目的</a:t>
            </a:r>
            <a:endParaRPr lang="en-US" altLang="zh-TW" sz="4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lvl="0" algn="ctr" defTabSz="1778000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2000" kern="1200" dirty="0">
                <a:latin typeface="+mj-ea"/>
                <a:ea typeface="+mj-ea"/>
              </a:rPr>
              <a:t>Purpose</a:t>
            </a:r>
            <a:endParaRPr lang="zh-TW" altLang="en-US" sz="2000" kern="1200" dirty="0">
              <a:latin typeface="+mj-ea"/>
              <a:ea typeface="+mj-ea"/>
            </a:endParaRP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5253B982-E460-487A-A850-00F35FCE6291}"/>
              </a:ext>
            </a:extLst>
          </p:cNvPr>
          <p:cNvSpPr/>
          <p:nvPr/>
        </p:nvSpPr>
        <p:spPr>
          <a:xfrm>
            <a:off x="6317625" y="2636927"/>
            <a:ext cx="1842253" cy="921126"/>
          </a:xfrm>
          <a:custGeom>
            <a:avLst/>
            <a:gdLst>
              <a:gd name="connsiteX0" fmla="*/ 0 w 1842253"/>
              <a:gd name="connsiteY0" fmla="*/ 153524 h 921126"/>
              <a:gd name="connsiteX1" fmla="*/ 153524 w 1842253"/>
              <a:gd name="connsiteY1" fmla="*/ 0 h 921126"/>
              <a:gd name="connsiteX2" fmla="*/ 1688729 w 1842253"/>
              <a:gd name="connsiteY2" fmla="*/ 0 h 921126"/>
              <a:gd name="connsiteX3" fmla="*/ 1842253 w 1842253"/>
              <a:gd name="connsiteY3" fmla="*/ 153524 h 921126"/>
              <a:gd name="connsiteX4" fmla="*/ 1842253 w 1842253"/>
              <a:gd name="connsiteY4" fmla="*/ 767602 h 921126"/>
              <a:gd name="connsiteX5" fmla="*/ 1688729 w 1842253"/>
              <a:gd name="connsiteY5" fmla="*/ 921126 h 921126"/>
              <a:gd name="connsiteX6" fmla="*/ 153524 w 1842253"/>
              <a:gd name="connsiteY6" fmla="*/ 921126 h 921126"/>
              <a:gd name="connsiteX7" fmla="*/ 0 w 1842253"/>
              <a:gd name="connsiteY7" fmla="*/ 767602 h 921126"/>
              <a:gd name="connsiteX8" fmla="*/ 0 w 1842253"/>
              <a:gd name="connsiteY8" fmla="*/ 153524 h 92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2253" h="921126">
                <a:moveTo>
                  <a:pt x="0" y="153524"/>
                </a:moveTo>
                <a:cubicBezTo>
                  <a:pt x="0" y="68735"/>
                  <a:pt x="68735" y="0"/>
                  <a:pt x="153524" y="0"/>
                </a:cubicBezTo>
                <a:lnTo>
                  <a:pt x="1688729" y="0"/>
                </a:lnTo>
                <a:cubicBezTo>
                  <a:pt x="1773518" y="0"/>
                  <a:pt x="1842253" y="68735"/>
                  <a:pt x="1842253" y="153524"/>
                </a:cubicBezTo>
                <a:lnTo>
                  <a:pt x="1842253" y="767602"/>
                </a:lnTo>
                <a:cubicBezTo>
                  <a:pt x="1842253" y="852391"/>
                  <a:pt x="1773518" y="921126"/>
                  <a:pt x="1688729" y="921126"/>
                </a:cubicBezTo>
                <a:lnTo>
                  <a:pt x="153524" y="921126"/>
                </a:lnTo>
                <a:cubicBezTo>
                  <a:pt x="68735" y="921126"/>
                  <a:pt x="0" y="852391"/>
                  <a:pt x="0" y="767602"/>
                </a:cubicBezTo>
                <a:lnTo>
                  <a:pt x="0" y="153524"/>
                </a:lnTo>
                <a:close/>
              </a:path>
            </a:pathLst>
          </a:custGeom>
          <a:solidFill>
            <a:srgbClr val="00B0F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66" tIns="197366" rIns="197366" bIns="197366" numCol="1" spcCol="1270" anchor="ctr" anchorCtr="0">
            <a:noAutofit/>
          </a:bodyPr>
          <a:lstStyle/>
          <a:p>
            <a:pPr marL="0" lvl="0" indent="0" algn="ctr" defTabSz="1778000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4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對象</a:t>
            </a:r>
            <a:endParaRPr lang="en-US" altLang="zh-TW" sz="4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lvl="0" algn="ctr" defTabSz="1778000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2000" kern="12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Target</a:t>
            </a:r>
            <a:endParaRPr lang="zh-TW" altLang="en-US" sz="2000" kern="12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A62554BC-4B76-49FC-BF51-D90CAEA8B758}"/>
              </a:ext>
            </a:extLst>
          </p:cNvPr>
          <p:cNvSpPr/>
          <p:nvPr/>
        </p:nvSpPr>
        <p:spPr>
          <a:xfrm>
            <a:off x="6317599" y="4259863"/>
            <a:ext cx="1842253" cy="921126"/>
          </a:xfrm>
          <a:custGeom>
            <a:avLst/>
            <a:gdLst>
              <a:gd name="connsiteX0" fmla="*/ 0 w 1842253"/>
              <a:gd name="connsiteY0" fmla="*/ 153524 h 921126"/>
              <a:gd name="connsiteX1" fmla="*/ 153524 w 1842253"/>
              <a:gd name="connsiteY1" fmla="*/ 0 h 921126"/>
              <a:gd name="connsiteX2" fmla="*/ 1688729 w 1842253"/>
              <a:gd name="connsiteY2" fmla="*/ 0 h 921126"/>
              <a:gd name="connsiteX3" fmla="*/ 1842253 w 1842253"/>
              <a:gd name="connsiteY3" fmla="*/ 153524 h 921126"/>
              <a:gd name="connsiteX4" fmla="*/ 1842253 w 1842253"/>
              <a:gd name="connsiteY4" fmla="*/ 767602 h 921126"/>
              <a:gd name="connsiteX5" fmla="*/ 1688729 w 1842253"/>
              <a:gd name="connsiteY5" fmla="*/ 921126 h 921126"/>
              <a:gd name="connsiteX6" fmla="*/ 153524 w 1842253"/>
              <a:gd name="connsiteY6" fmla="*/ 921126 h 921126"/>
              <a:gd name="connsiteX7" fmla="*/ 0 w 1842253"/>
              <a:gd name="connsiteY7" fmla="*/ 767602 h 921126"/>
              <a:gd name="connsiteX8" fmla="*/ 0 w 1842253"/>
              <a:gd name="connsiteY8" fmla="*/ 153524 h 92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2253" h="921126">
                <a:moveTo>
                  <a:pt x="0" y="153524"/>
                </a:moveTo>
                <a:cubicBezTo>
                  <a:pt x="0" y="68735"/>
                  <a:pt x="68735" y="0"/>
                  <a:pt x="153524" y="0"/>
                </a:cubicBezTo>
                <a:lnTo>
                  <a:pt x="1688729" y="0"/>
                </a:lnTo>
                <a:cubicBezTo>
                  <a:pt x="1773518" y="0"/>
                  <a:pt x="1842253" y="68735"/>
                  <a:pt x="1842253" y="153524"/>
                </a:cubicBezTo>
                <a:lnTo>
                  <a:pt x="1842253" y="767602"/>
                </a:lnTo>
                <a:cubicBezTo>
                  <a:pt x="1842253" y="852391"/>
                  <a:pt x="1773518" y="921126"/>
                  <a:pt x="1688729" y="921126"/>
                </a:cubicBezTo>
                <a:lnTo>
                  <a:pt x="153524" y="921126"/>
                </a:lnTo>
                <a:cubicBezTo>
                  <a:pt x="68735" y="921126"/>
                  <a:pt x="0" y="852391"/>
                  <a:pt x="0" y="767602"/>
                </a:cubicBezTo>
                <a:lnTo>
                  <a:pt x="0" y="153524"/>
                </a:lnTo>
                <a:close/>
              </a:path>
            </a:pathLst>
          </a:custGeom>
          <a:solidFill>
            <a:schemeClr val="accent2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66" tIns="197366" rIns="197366" bIns="197366" numCol="1" spcCol="1270" anchor="ctr" anchorCtr="0">
            <a:noAutofit/>
          </a:bodyPr>
          <a:lstStyle/>
          <a:p>
            <a:pPr marL="0" lvl="0" indent="0" algn="ctr" defTabSz="1778000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4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內容</a:t>
            </a:r>
            <a:endParaRPr lang="en-US" altLang="zh-TW" sz="4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lvl="0" algn="ctr" defTabSz="1778000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2000" kern="12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Content</a:t>
            </a:r>
            <a:endParaRPr lang="zh-TW" altLang="en-US" sz="2000" kern="12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92C3056D-7858-4CB7-97AC-60B0FAA74589}"/>
              </a:ext>
            </a:extLst>
          </p:cNvPr>
          <p:cNvSpPr/>
          <p:nvPr/>
        </p:nvSpPr>
        <p:spPr>
          <a:xfrm>
            <a:off x="3739512" y="5411346"/>
            <a:ext cx="1842253" cy="921126"/>
          </a:xfrm>
          <a:custGeom>
            <a:avLst/>
            <a:gdLst>
              <a:gd name="connsiteX0" fmla="*/ 0 w 1842253"/>
              <a:gd name="connsiteY0" fmla="*/ 153524 h 921126"/>
              <a:gd name="connsiteX1" fmla="*/ 153524 w 1842253"/>
              <a:gd name="connsiteY1" fmla="*/ 0 h 921126"/>
              <a:gd name="connsiteX2" fmla="*/ 1688729 w 1842253"/>
              <a:gd name="connsiteY2" fmla="*/ 0 h 921126"/>
              <a:gd name="connsiteX3" fmla="*/ 1842253 w 1842253"/>
              <a:gd name="connsiteY3" fmla="*/ 153524 h 921126"/>
              <a:gd name="connsiteX4" fmla="*/ 1842253 w 1842253"/>
              <a:gd name="connsiteY4" fmla="*/ 767602 h 921126"/>
              <a:gd name="connsiteX5" fmla="*/ 1688729 w 1842253"/>
              <a:gd name="connsiteY5" fmla="*/ 921126 h 921126"/>
              <a:gd name="connsiteX6" fmla="*/ 153524 w 1842253"/>
              <a:gd name="connsiteY6" fmla="*/ 921126 h 921126"/>
              <a:gd name="connsiteX7" fmla="*/ 0 w 1842253"/>
              <a:gd name="connsiteY7" fmla="*/ 767602 h 921126"/>
              <a:gd name="connsiteX8" fmla="*/ 0 w 1842253"/>
              <a:gd name="connsiteY8" fmla="*/ 153524 h 92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2253" h="921126">
                <a:moveTo>
                  <a:pt x="0" y="153524"/>
                </a:moveTo>
                <a:cubicBezTo>
                  <a:pt x="0" y="68735"/>
                  <a:pt x="68735" y="0"/>
                  <a:pt x="153524" y="0"/>
                </a:cubicBezTo>
                <a:lnTo>
                  <a:pt x="1688729" y="0"/>
                </a:lnTo>
                <a:cubicBezTo>
                  <a:pt x="1773518" y="0"/>
                  <a:pt x="1842253" y="68735"/>
                  <a:pt x="1842253" y="153524"/>
                </a:cubicBezTo>
                <a:lnTo>
                  <a:pt x="1842253" y="767602"/>
                </a:lnTo>
                <a:cubicBezTo>
                  <a:pt x="1842253" y="852391"/>
                  <a:pt x="1773518" y="921126"/>
                  <a:pt x="1688729" y="921126"/>
                </a:cubicBezTo>
                <a:lnTo>
                  <a:pt x="153524" y="921126"/>
                </a:lnTo>
                <a:cubicBezTo>
                  <a:pt x="68735" y="921126"/>
                  <a:pt x="0" y="852391"/>
                  <a:pt x="0" y="767602"/>
                </a:cubicBezTo>
                <a:lnTo>
                  <a:pt x="0" y="153524"/>
                </a:lnTo>
                <a:close/>
              </a:path>
            </a:pathLst>
          </a:custGeom>
          <a:solidFill>
            <a:srgbClr val="23DD9F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66" tIns="197366" rIns="197366" bIns="197366" numCol="1" spcCol="1270" anchor="ctr" anchorCtr="0">
            <a:noAutofit/>
          </a:bodyPr>
          <a:lstStyle/>
          <a:p>
            <a:pPr marL="0" lvl="0" indent="0" algn="ctr" defTabSz="1778000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4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管道</a:t>
            </a:r>
            <a:endParaRPr lang="en-US" altLang="zh-TW" sz="4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lvl="0" algn="ctr" defTabSz="1778000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2000" kern="12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Channel</a:t>
            </a:r>
            <a:endParaRPr lang="zh-TW" altLang="en-US" sz="2000" kern="12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38A80D66-7A99-4BA7-8C49-728DF7AFEA41}"/>
              </a:ext>
            </a:extLst>
          </p:cNvPr>
          <p:cNvSpPr/>
          <p:nvPr/>
        </p:nvSpPr>
        <p:spPr>
          <a:xfrm>
            <a:off x="1161410" y="4250547"/>
            <a:ext cx="1842253" cy="921126"/>
          </a:xfrm>
          <a:custGeom>
            <a:avLst/>
            <a:gdLst>
              <a:gd name="connsiteX0" fmla="*/ 0 w 1842253"/>
              <a:gd name="connsiteY0" fmla="*/ 153524 h 921126"/>
              <a:gd name="connsiteX1" fmla="*/ 153524 w 1842253"/>
              <a:gd name="connsiteY1" fmla="*/ 0 h 921126"/>
              <a:gd name="connsiteX2" fmla="*/ 1688729 w 1842253"/>
              <a:gd name="connsiteY2" fmla="*/ 0 h 921126"/>
              <a:gd name="connsiteX3" fmla="*/ 1842253 w 1842253"/>
              <a:gd name="connsiteY3" fmla="*/ 153524 h 921126"/>
              <a:gd name="connsiteX4" fmla="*/ 1842253 w 1842253"/>
              <a:gd name="connsiteY4" fmla="*/ 767602 h 921126"/>
              <a:gd name="connsiteX5" fmla="*/ 1688729 w 1842253"/>
              <a:gd name="connsiteY5" fmla="*/ 921126 h 921126"/>
              <a:gd name="connsiteX6" fmla="*/ 153524 w 1842253"/>
              <a:gd name="connsiteY6" fmla="*/ 921126 h 921126"/>
              <a:gd name="connsiteX7" fmla="*/ 0 w 1842253"/>
              <a:gd name="connsiteY7" fmla="*/ 767602 h 921126"/>
              <a:gd name="connsiteX8" fmla="*/ 0 w 1842253"/>
              <a:gd name="connsiteY8" fmla="*/ 153524 h 92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2253" h="921126">
                <a:moveTo>
                  <a:pt x="0" y="153524"/>
                </a:moveTo>
                <a:cubicBezTo>
                  <a:pt x="0" y="68735"/>
                  <a:pt x="68735" y="0"/>
                  <a:pt x="153524" y="0"/>
                </a:cubicBezTo>
                <a:lnTo>
                  <a:pt x="1688729" y="0"/>
                </a:lnTo>
                <a:cubicBezTo>
                  <a:pt x="1773518" y="0"/>
                  <a:pt x="1842253" y="68735"/>
                  <a:pt x="1842253" y="153524"/>
                </a:cubicBezTo>
                <a:lnTo>
                  <a:pt x="1842253" y="767602"/>
                </a:lnTo>
                <a:cubicBezTo>
                  <a:pt x="1842253" y="852391"/>
                  <a:pt x="1773518" y="921126"/>
                  <a:pt x="1688729" y="921126"/>
                </a:cubicBezTo>
                <a:lnTo>
                  <a:pt x="153524" y="921126"/>
                </a:lnTo>
                <a:cubicBezTo>
                  <a:pt x="68735" y="921126"/>
                  <a:pt x="0" y="852391"/>
                  <a:pt x="0" y="767602"/>
                </a:cubicBezTo>
                <a:lnTo>
                  <a:pt x="0" y="153524"/>
                </a:lnTo>
                <a:close/>
              </a:path>
            </a:pathLst>
          </a:custGeom>
          <a:solidFill>
            <a:srgbClr val="CCCC0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66" tIns="197366" rIns="197366" bIns="197366" numCol="1" spcCol="1270" anchor="ctr" anchorCtr="0">
            <a:noAutofit/>
          </a:bodyPr>
          <a:lstStyle/>
          <a:p>
            <a:pPr marL="0" lvl="0" indent="0" algn="ctr" defTabSz="1778000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4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次數</a:t>
            </a:r>
            <a:endParaRPr lang="en-US" altLang="zh-TW" sz="4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lvl="0" algn="ctr" defTabSz="1778000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2000" kern="12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Frequency</a:t>
            </a:r>
            <a:endParaRPr lang="zh-TW" altLang="en-US" sz="2000" kern="12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1039514B-EA80-4521-B8F5-C951C405F219}"/>
              </a:ext>
            </a:extLst>
          </p:cNvPr>
          <p:cNvSpPr/>
          <p:nvPr/>
        </p:nvSpPr>
        <p:spPr>
          <a:xfrm>
            <a:off x="1147664" y="2636930"/>
            <a:ext cx="1842253" cy="921126"/>
          </a:xfrm>
          <a:custGeom>
            <a:avLst/>
            <a:gdLst>
              <a:gd name="connsiteX0" fmla="*/ 0 w 1842253"/>
              <a:gd name="connsiteY0" fmla="*/ 153524 h 921126"/>
              <a:gd name="connsiteX1" fmla="*/ 153524 w 1842253"/>
              <a:gd name="connsiteY1" fmla="*/ 0 h 921126"/>
              <a:gd name="connsiteX2" fmla="*/ 1688729 w 1842253"/>
              <a:gd name="connsiteY2" fmla="*/ 0 h 921126"/>
              <a:gd name="connsiteX3" fmla="*/ 1842253 w 1842253"/>
              <a:gd name="connsiteY3" fmla="*/ 153524 h 921126"/>
              <a:gd name="connsiteX4" fmla="*/ 1842253 w 1842253"/>
              <a:gd name="connsiteY4" fmla="*/ 767602 h 921126"/>
              <a:gd name="connsiteX5" fmla="*/ 1688729 w 1842253"/>
              <a:gd name="connsiteY5" fmla="*/ 921126 h 921126"/>
              <a:gd name="connsiteX6" fmla="*/ 153524 w 1842253"/>
              <a:gd name="connsiteY6" fmla="*/ 921126 h 921126"/>
              <a:gd name="connsiteX7" fmla="*/ 0 w 1842253"/>
              <a:gd name="connsiteY7" fmla="*/ 767602 h 921126"/>
              <a:gd name="connsiteX8" fmla="*/ 0 w 1842253"/>
              <a:gd name="connsiteY8" fmla="*/ 153524 h 92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2253" h="921126">
                <a:moveTo>
                  <a:pt x="0" y="153524"/>
                </a:moveTo>
                <a:cubicBezTo>
                  <a:pt x="0" y="68735"/>
                  <a:pt x="68735" y="0"/>
                  <a:pt x="153524" y="0"/>
                </a:cubicBezTo>
                <a:lnTo>
                  <a:pt x="1688729" y="0"/>
                </a:lnTo>
                <a:cubicBezTo>
                  <a:pt x="1773518" y="0"/>
                  <a:pt x="1842253" y="68735"/>
                  <a:pt x="1842253" y="153524"/>
                </a:cubicBezTo>
                <a:lnTo>
                  <a:pt x="1842253" y="767602"/>
                </a:lnTo>
                <a:cubicBezTo>
                  <a:pt x="1842253" y="852391"/>
                  <a:pt x="1773518" y="921126"/>
                  <a:pt x="1688729" y="921126"/>
                </a:cubicBezTo>
                <a:lnTo>
                  <a:pt x="153524" y="921126"/>
                </a:lnTo>
                <a:cubicBezTo>
                  <a:pt x="68735" y="921126"/>
                  <a:pt x="0" y="852391"/>
                  <a:pt x="0" y="767602"/>
                </a:cubicBezTo>
                <a:lnTo>
                  <a:pt x="0" y="153524"/>
                </a:lnTo>
                <a:close/>
              </a:path>
            </a:pathLst>
          </a:custGeom>
          <a:solidFill>
            <a:schemeClr val="accent6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366" tIns="197366" rIns="197366" bIns="197366" numCol="1" spcCol="1270" anchor="ctr" anchorCtr="0">
            <a:noAutofit/>
          </a:bodyPr>
          <a:lstStyle/>
          <a:p>
            <a:pPr marL="0" lvl="0" indent="0" algn="ctr" defTabSz="1778000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4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評估</a:t>
            </a:r>
            <a:endParaRPr lang="en-US" altLang="zh-TW" sz="4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lvl="0" algn="ctr" defTabSz="1778000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2000" kern="12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Evaluation</a:t>
            </a:r>
            <a:endParaRPr lang="zh-TW" altLang="en-US" sz="2000" kern="12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64377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7217812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利益關係人方案執行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 Box 26">
            <a:extLst>
              <a:ext uri="{FF2B5EF4-FFF2-40B4-BE49-F238E27FC236}">
                <a16:creationId xmlns:a16="http://schemas.microsoft.com/office/drawing/2014/main" id="{40E0947C-B019-4C9B-BDFA-B1131F2EC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557964"/>
            <a:ext cx="8561195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建立資料庫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-</a:t>
            </a:r>
            <a:r>
              <a:rPr lang="zh-TW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影響力</a:t>
            </a:r>
            <a:r>
              <a:rPr lang="en-US" altLang="zh-TW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X</a:t>
            </a:r>
            <a:r>
              <a:rPr lang="zh-TW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接觸度～找到關鍵影響者</a:t>
            </a:r>
            <a:endParaRPr lang="en-US" altLang="zh-TW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關鍵影響者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-</a:t>
            </a:r>
            <a:r>
              <a:rPr lang="zh-TW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建立與這些人的交集，讓他們了解企業做事的方式</a:t>
            </a:r>
            <a:endParaRPr lang="en-US" altLang="zh-TW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系統性接觸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-</a:t>
            </a:r>
            <a:r>
              <a:rPr lang="zh-TW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拜訪、合作、刊物、演講、任何創意形式、善用社群網路連結</a:t>
            </a:r>
            <a:endParaRPr lang="en-US" altLang="zh-TW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注意維權主義者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-</a:t>
            </a:r>
            <a:r>
              <a:rPr lang="zh-TW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環保、社會、政治、金融</a:t>
            </a:r>
            <a:endParaRPr lang="en-US" altLang="zh-TW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2157192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領導形象方案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F4A0F129-41EF-4171-B525-1643E66A8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88705"/>
            <a:ext cx="9143999" cy="495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929868"/>
      </p:ext>
    </p:extLst>
  </p:cSld>
  <p:clrMapOvr>
    <a:masterClrMapping/>
  </p:clrMapOvr>
  <p:transition spd="slow" advClick="0" advTm="0"/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領導形象方案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9716CB6-CDE2-4C2B-B0F7-F49211A77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09" y="2676035"/>
            <a:ext cx="7497731" cy="921397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3600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領導形象    名聲</a:t>
            </a:r>
            <a:r>
              <a:rPr lang="en-US" altLang="zh-TW" sz="2800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Reputation</a:t>
            </a:r>
          </a:p>
        </p:txBody>
      </p:sp>
      <p:sp>
        <p:nvSpPr>
          <p:cNvPr id="3" name="等於 2">
            <a:extLst>
              <a:ext uri="{FF2B5EF4-FFF2-40B4-BE49-F238E27FC236}">
                <a16:creationId xmlns:a16="http://schemas.microsoft.com/office/drawing/2014/main" id="{64AC25E0-3CFB-43AE-AB5C-905316427F8C}"/>
              </a:ext>
            </a:extLst>
          </p:cNvPr>
          <p:cNvSpPr/>
          <p:nvPr/>
        </p:nvSpPr>
        <p:spPr>
          <a:xfrm>
            <a:off x="2043404" y="3108604"/>
            <a:ext cx="494522" cy="342145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2DA539B-582B-404C-A3B8-B2D6C34BAF1A}"/>
              </a:ext>
            </a:extLst>
          </p:cNvPr>
          <p:cNvSpPr/>
          <p:nvPr/>
        </p:nvSpPr>
        <p:spPr>
          <a:xfrm>
            <a:off x="250824" y="4134206"/>
            <a:ext cx="2557689" cy="914400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能力名聲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57B21EF-801C-4558-8124-566FF70E7376}"/>
              </a:ext>
            </a:extLst>
          </p:cNvPr>
          <p:cNvSpPr/>
          <p:nvPr/>
        </p:nvSpPr>
        <p:spPr>
          <a:xfrm>
            <a:off x="2875836" y="4134206"/>
            <a:ext cx="2557689" cy="914400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性格名聲</a:t>
            </a:r>
          </a:p>
        </p:txBody>
      </p:sp>
      <p:pic>
        <p:nvPicPr>
          <p:cNvPr id="13314" name="Picture 2" descr="金石堂網路書店－名聲賽局：個人、企業、國家如何創造與經營自己的名聲">
            <a:extLst>
              <a:ext uri="{FF2B5EF4-FFF2-40B4-BE49-F238E27FC236}">
                <a16:creationId xmlns:a16="http://schemas.microsoft.com/office/drawing/2014/main" id="{49D9921F-8217-43D3-9893-3C4CC1ADC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r="12784"/>
          <a:stretch/>
        </p:blipFill>
        <p:spPr bwMode="auto">
          <a:xfrm>
            <a:off x="5500848" y="1469463"/>
            <a:ext cx="3526970" cy="482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7">
            <a:extLst>
              <a:ext uri="{FF2B5EF4-FFF2-40B4-BE49-F238E27FC236}">
                <a16:creationId xmlns:a16="http://schemas.microsoft.com/office/drawing/2014/main" id="{D3C331F5-94F0-4E44-A190-9F6B8C03B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522" y="5265858"/>
            <a:ext cx="7497731" cy="539882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4000"/>
              </a:lnSpc>
              <a:defRPr/>
            </a:pPr>
            <a:r>
              <a:rPr lang="zh-TW" altLang="en-US" sz="2600" spc="50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形象可以是</a:t>
            </a:r>
            <a:r>
              <a:rPr lang="en-US" altLang="zh-TW" sz="2600" spc="50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Paid</a:t>
            </a:r>
            <a:r>
              <a:rPr lang="zh-TW" altLang="en-US" sz="2600" spc="50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，名聲是</a:t>
            </a:r>
            <a:r>
              <a:rPr lang="en-US" altLang="zh-TW" sz="2600" spc="50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Earned</a:t>
            </a:r>
          </a:p>
        </p:txBody>
      </p:sp>
    </p:spTree>
    <p:extLst>
      <p:ext uri="{BB962C8B-B14F-4D97-AF65-F5344CB8AC3E}">
        <p14:creationId xmlns:p14="http://schemas.microsoft.com/office/powerpoint/2010/main" val="401619229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71E67E5-8A52-4EC9-B63E-9AE10FF79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05884" y="204376"/>
            <a:ext cx="6944842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DAY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 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1.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課程表</a:t>
            </a:r>
            <a:r>
              <a:rPr lang="zh-TW" altLang="en-US" sz="36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（</a:t>
            </a:r>
            <a:r>
              <a:rPr lang="en-US" altLang="zh-TW" sz="36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4/22</a:t>
            </a:r>
            <a:r>
              <a:rPr lang="zh-TW" altLang="en-US" sz="36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）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00EE1DA-F912-44BE-BED4-725BCD87CD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174" t="20771" r="29399" b="49319"/>
          <a:stretch/>
        </p:blipFill>
        <p:spPr>
          <a:xfrm>
            <a:off x="3175" y="1441953"/>
            <a:ext cx="9140824" cy="48910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906457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458F263-E81E-4541-8F8D-9A47E2B0E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85" y="0"/>
            <a:ext cx="9172659" cy="6858000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15716" y="2139352"/>
            <a:ext cx="8825024" cy="27792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zh-TW" altLang="en-US" sz="16000" b="1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心斤音匚</a:t>
            </a:r>
          </a:p>
        </p:txBody>
      </p:sp>
      <p:sp>
        <p:nvSpPr>
          <p:cNvPr id="13" name="Text Box 26">
            <a:extLst>
              <a:ext uri="{FF2B5EF4-FFF2-40B4-BE49-F238E27FC236}">
                <a16:creationId xmlns:a16="http://schemas.microsoft.com/office/drawing/2014/main" id="{65D23E79-B549-432C-A30F-68B21BD09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16" y="292866"/>
            <a:ext cx="6944842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設計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/DESIGN</a:t>
            </a:r>
            <a:endParaRPr lang="zh-TW" altLang="en-US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00AA79-52D2-4D10-8D03-81474E0623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82" t="57339" r="73975" b="38940"/>
          <a:stretch/>
        </p:blipFill>
        <p:spPr>
          <a:xfrm>
            <a:off x="6719777" y="4556960"/>
            <a:ext cx="1871330" cy="1137684"/>
          </a:xfrm>
          <a:prstGeom prst="rect">
            <a:avLst/>
          </a:prstGeom>
        </p:spPr>
      </p:pic>
      <p:sp>
        <p:nvSpPr>
          <p:cNvPr id="15" name="Text Box 26">
            <a:extLst>
              <a:ext uri="{FF2B5EF4-FFF2-40B4-BE49-F238E27FC236}">
                <a16:creationId xmlns:a16="http://schemas.microsoft.com/office/drawing/2014/main" id="{D692B69B-B7AC-4E21-B76F-8733FB1F9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276" y="4594728"/>
            <a:ext cx="7795447" cy="9991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可以合成哪兩個中文字？</a:t>
            </a:r>
          </a:p>
        </p:txBody>
      </p:sp>
    </p:spTree>
    <p:extLst>
      <p:ext uri="{BB962C8B-B14F-4D97-AF65-F5344CB8AC3E}">
        <p14:creationId xmlns:p14="http://schemas.microsoft.com/office/powerpoint/2010/main" val="5135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領導形象方案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BC2FCDB0-A355-4F15-8B84-ED45BC31EF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3"/>
          <a:stretch/>
        </p:blipFill>
        <p:spPr bwMode="auto">
          <a:xfrm>
            <a:off x="0" y="1372605"/>
            <a:ext cx="9144000" cy="4944219"/>
          </a:xfrm>
          <a:prstGeom prst="rect">
            <a:avLst/>
          </a:prstGeom>
          <a:solidFill>
            <a:srgbClr val="EF8D4B"/>
          </a:solidFill>
        </p:spPr>
      </p:pic>
      <p:sp>
        <p:nvSpPr>
          <p:cNvPr id="8" name="箭號: 左-右雙向 7">
            <a:extLst>
              <a:ext uri="{FF2B5EF4-FFF2-40B4-BE49-F238E27FC236}">
                <a16:creationId xmlns:a16="http://schemas.microsoft.com/office/drawing/2014/main" id="{9A0CC341-499F-42E2-A53A-C1F465116955}"/>
              </a:ext>
            </a:extLst>
          </p:cNvPr>
          <p:cNvSpPr/>
          <p:nvPr/>
        </p:nvSpPr>
        <p:spPr>
          <a:xfrm rot="2603632" flipV="1">
            <a:off x="5116046" y="3580549"/>
            <a:ext cx="1043040" cy="195141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箭號: 左-右雙向 8">
            <a:extLst>
              <a:ext uri="{FF2B5EF4-FFF2-40B4-BE49-F238E27FC236}">
                <a16:creationId xmlns:a16="http://schemas.microsoft.com/office/drawing/2014/main" id="{BBA118D6-037C-44C8-90EE-0E91A5593E2C}"/>
              </a:ext>
            </a:extLst>
          </p:cNvPr>
          <p:cNvSpPr/>
          <p:nvPr/>
        </p:nvSpPr>
        <p:spPr>
          <a:xfrm flipV="1">
            <a:off x="3172408" y="4954351"/>
            <a:ext cx="2313992" cy="199426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左-右雙向 10">
            <a:extLst>
              <a:ext uri="{FF2B5EF4-FFF2-40B4-BE49-F238E27FC236}">
                <a16:creationId xmlns:a16="http://schemas.microsoft.com/office/drawing/2014/main" id="{4CC10DA4-45B2-4475-ABA7-22B3CFD4A5DA}"/>
              </a:ext>
            </a:extLst>
          </p:cNvPr>
          <p:cNvSpPr/>
          <p:nvPr/>
        </p:nvSpPr>
        <p:spPr>
          <a:xfrm rot="18771852" flipV="1">
            <a:off x="2385286" y="3561108"/>
            <a:ext cx="1043040" cy="195141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BC2E069-4A85-4CCB-9094-757549C0DCCF}"/>
              </a:ext>
            </a:extLst>
          </p:cNvPr>
          <p:cNvSpPr/>
          <p:nvPr/>
        </p:nvSpPr>
        <p:spPr>
          <a:xfrm>
            <a:off x="3511218" y="4075309"/>
            <a:ext cx="1502229" cy="502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30F5033-03C2-42B0-B5AD-5B9D149C0AAB}"/>
              </a:ext>
            </a:extLst>
          </p:cNvPr>
          <p:cNvSpPr txBox="1"/>
          <p:nvPr/>
        </p:nvSpPr>
        <p:spPr>
          <a:xfrm>
            <a:off x="3392490" y="2292879"/>
            <a:ext cx="1620957" cy="523220"/>
          </a:xfrm>
          <a:prstGeom prst="rect">
            <a:avLst/>
          </a:prstGeom>
          <a:solidFill>
            <a:srgbClr val="EF8D4B"/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產業趨勢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ADF356D-1E28-4950-8B53-D476CB75C9F3}"/>
              </a:ext>
            </a:extLst>
          </p:cNvPr>
          <p:cNvSpPr txBox="1"/>
          <p:nvPr/>
        </p:nvSpPr>
        <p:spPr>
          <a:xfrm>
            <a:off x="5914865" y="4692741"/>
            <a:ext cx="1620957" cy="523220"/>
          </a:xfrm>
          <a:prstGeom prst="rect">
            <a:avLst/>
          </a:prstGeom>
          <a:solidFill>
            <a:srgbClr val="EF8D4B"/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企業形象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C4B8E1F-7D08-402F-9128-162150A739B5}"/>
              </a:ext>
            </a:extLst>
          </p:cNvPr>
          <p:cNvSpPr txBox="1"/>
          <p:nvPr/>
        </p:nvSpPr>
        <p:spPr>
          <a:xfrm>
            <a:off x="1215152" y="4954351"/>
            <a:ext cx="548334" cy="523220"/>
          </a:xfrm>
          <a:prstGeom prst="rect">
            <a:avLst/>
          </a:prstGeom>
          <a:solidFill>
            <a:srgbClr val="EF8D4B"/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2D55041-DF44-4087-AEB5-8E62D8139817}"/>
              </a:ext>
            </a:extLst>
          </p:cNvPr>
          <p:cNvSpPr txBox="1"/>
          <p:nvPr/>
        </p:nvSpPr>
        <p:spPr>
          <a:xfrm>
            <a:off x="1122986" y="4757753"/>
            <a:ext cx="1620957" cy="523220"/>
          </a:xfrm>
          <a:prstGeom prst="rect">
            <a:avLst/>
          </a:prstGeom>
          <a:solidFill>
            <a:srgbClr val="EF8D4B"/>
          </a:solidFill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社會發展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0CA46C1-F523-4DCE-A092-DD80F92C4F30}"/>
              </a:ext>
            </a:extLst>
          </p:cNvPr>
          <p:cNvSpPr txBox="1"/>
          <p:nvPr/>
        </p:nvSpPr>
        <p:spPr>
          <a:xfrm>
            <a:off x="6930449" y="3426796"/>
            <a:ext cx="19800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我的企業在</a:t>
            </a:r>
            <a:endParaRPr lang="en-US" altLang="zh-TW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做什麼事？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1C3D290-F06F-479D-9619-3B78DC315A2B}"/>
              </a:ext>
            </a:extLst>
          </p:cNvPr>
          <p:cNvSpPr txBox="1"/>
          <p:nvPr/>
        </p:nvSpPr>
        <p:spPr>
          <a:xfrm>
            <a:off x="4976125" y="1659907"/>
            <a:ext cx="23391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是否符合這個</a:t>
            </a:r>
            <a:endParaRPr lang="en-US" altLang="zh-TW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產業的趨勢？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D4E71FE-5D04-4568-B730-8BCA18C095B8}"/>
              </a:ext>
            </a:extLst>
          </p:cNvPr>
          <p:cNvSpPr txBox="1"/>
          <p:nvPr/>
        </p:nvSpPr>
        <p:spPr>
          <a:xfrm>
            <a:off x="225137" y="3313941"/>
            <a:ext cx="19800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對社會發展</a:t>
            </a:r>
            <a:endParaRPr lang="en-US" altLang="zh-TW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有助益嗎？</a:t>
            </a:r>
          </a:p>
        </p:txBody>
      </p:sp>
    </p:spTree>
    <p:extLst>
      <p:ext uri="{BB962C8B-B14F-4D97-AF65-F5344CB8AC3E}">
        <p14:creationId xmlns:p14="http://schemas.microsoft.com/office/powerpoint/2010/main" val="57191626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7E03EC3-2C66-4AE5-A256-46B1ABA788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548478"/>
            <a:ext cx="493699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行銷傳播方案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93E2BCB-98B7-4154-884B-50A0B1EDA3AD}"/>
              </a:ext>
            </a:extLst>
          </p:cNvPr>
          <p:cNvSpPr/>
          <p:nvPr/>
        </p:nvSpPr>
        <p:spPr>
          <a:xfrm>
            <a:off x="250824" y="3713583"/>
            <a:ext cx="2828278" cy="1754155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增加來客數</a:t>
            </a:r>
          </a:p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（新顧客）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5F6A4A3-D4FC-49A6-BE59-13BAAE914D85}"/>
              </a:ext>
            </a:extLst>
          </p:cNvPr>
          <p:cNvSpPr/>
          <p:nvPr/>
        </p:nvSpPr>
        <p:spPr>
          <a:xfrm>
            <a:off x="3157861" y="3713583"/>
            <a:ext cx="2828278" cy="1754155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增加來客</a:t>
            </a:r>
          </a:p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時機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次數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863C41C-9F8F-42F1-9804-30C8FFC84638}"/>
              </a:ext>
            </a:extLst>
          </p:cNvPr>
          <p:cNvSpPr/>
          <p:nvPr/>
        </p:nvSpPr>
        <p:spPr>
          <a:xfrm>
            <a:off x="6064898" y="3702433"/>
            <a:ext cx="2828278" cy="1754155"/>
          </a:xfrm>
          <a:prstGeom prst="rect">
            <a:avLst/>
          </a:prstGeom>
          <a:solidFill>
            <a:srgbClr val="EF8D4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增加消費</a:t>
            </a:r>
          </a:p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金額</a:t>
            </a:r>
          </a:p>
        </p:txBody>
      </p:sp>
    </p:spTree>
    <p:extLst>
      <p:ext uri="{BB962C8B-B14F-4D97-AF65-F5344CB8AC3E}">
        <p14:creationId xmlns:p14="http://schemas.microsoft.com/office/powerpoint/2010/main" val="289276627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企業社會責任方案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5364" name="Picture 4" descr="什麼是企業社會責任？一次搞懂關鍵字CSR、ESG、SDGs - CSR@天下">
            <a:extLst>
              <a:ext uri="{FF2B5EF4-FFF2-40B4-BE49-F238E27FC236}">
                <a16:creationId xmlns:a16="http://schemas.microsoft.com/office/drawing/2014/main" id="{52BDFC5C-BFEC-497C-8B10-091F9298C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9224"/>
            <a:ext cx="9143998" cy="490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726066"/>
      </p:ext>
    </p:extLst>
  </p:cSld>
  <p:clrMapOvr>
    <a:masterClrMapping/>
  </p:clrMapOvr>
  <p:transition spd="slow" advClick="0" advTm="0"/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企業社會責任方案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" name="Picture 2" descr="TWSE 公司治理中心">
            <a:extLst>
              <a:ext uri="{FF2B5EF4-FFF2-40B4-BE49-F238E27FC236}">
                <a16:creationId xmlns:a16="http://schemas.microsoft.com/office/drawing/2014/main" id="{94F4FD53-865D-4913-BE0B-A72F74FD1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1400563"/>
            <a:ext cx="9143997" cy="490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34189"/>
      </p:ext>
    </p:extLst>
  </p:cSld>
  <p:clrMapOvr>
    <a:masterClrMapping/>
  </p:clrMapOvr>
  <p:transition spd="slow" advClick="0" advTm="0"/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從企業到學校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5362" name="Picture 2" descr="中央大學社會責任辦公室– 大學運用自身的專業知能，超越傳統的研究 ...">
            <a:extLst>
              <a:ext uri="{FF2B5EF4-FFF2-40B4-BE49-F238E27FC236}">
                <a16:creationId xmlns:a16="http://schemas.microsoft.com/office/drawing/2014/main" id="{6D5C4DE5-31F3-448C-B47E-43FA8CF062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r="6666" b="5960"/>
          <a:stretch/>
        </p:blipFill>
        <p:spPr bwMode="auto">
          <a:xfrm>
            <a:off x="4888494" y="1576178"/>
            <a:ext cx="4198776" cy="4586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6394" name="Picture 10">
            <a:extLst>
              <a:ext uri="{FF2B5EF4-FFF2-40B4-BE49-F238E27FC236}">
                <a16:creationId xmlns:a16="http://schemas.microsoft.com/office/drawing/2014/main" id="{11A8F7C5-E987-430B-B574-77691D2C43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9" r="9195"/>
          <a:stretch/>
        </p:blipFill>
        <p:spPr bwMode="auto">
          <a:xfrm>
            <a:off x="56730" y="1576178"/>
            <a:ext cx="4735869" cy="458613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48673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大學社會責任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53766A4E-42DC-4FCB-B516-AF3318BD7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18584"/>
            <a:ext cx="9144000" cy="488733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0082843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5" name="Picture 6" descr="大學社會責任X SDGs】鏈結在地產業、國際夥伴，提升農業技術、修建偏鄉 ...">
            <a:extLst>
              <a:ext uri="{FF2B5EF4-FFF2-40B4-BE49-F238E27FC236}">
                <a16:creationId xmlns:a16="http://schemas.microsoft.com/office/drawing/2014/main" id="{16F46780-95EB-4C35-8E63-DC146A9B5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633"/>
          <a:stretch/>
        </p:blipFill>
        <p:spPr bwMode="auto">
          <a:xfrm>
            <a:off x="0" y="0"/>
            <a:ext cx="9144000" cy="696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永續共同責任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300143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0118CF4-4ED1-4AE6-91C8-E178E62D0F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63494" name="Text Box 26"/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61040" y="1371600"/>
            <a:ext cx="761747" cy="82926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44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魏碑簡" pitchFamily="2" charset="-120"/>
                <a:ea typeface="王漢宗中魏碑簡" pitchFamily="2" charset="-120"/>
                <a:cs typeface="+mj-cs"/>
              </a:rPr>
              <a:t> 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55575" y="1653858"/>
            <a:ext cx="8369300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品牌脈搏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0CE51373-2827-4A36-B55E-42B563820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7420" y="3539263"/>
            <a:ext cx="647111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Pulse/Now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C20F6611-8F4A-40B3-A5CA-991FDADC28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961" t="63890" r="67305" b="6998"/>
          <a:stretch/>
        </p:blipFill>
        <p:spPr>
          <a:xfrm>
            <a:off x="244739" y="3057353"/>
            <a:ext cx="2097866" cy="18160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7EC9844-3914-4C43-8220-0957260D21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16" t="73091" r="12585" b="13256"/>
          <a:stretch/>
        </p:blipFill>
        <p:spPr>
          <a:xfrm>
            <a:off x="155574" y="4963004"/>
            <a:ext cx="5967908" cy="62954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AE112A5A-2543-4C2F-8802-B4E1F4065281}"/>
              </a:ext>
            </a:extLst>
          </p:cNvPr>
          <p:cNvSpPr txBox="1"/>
          <p:nvPr/>
        </p:nvSpPr>
        <p:spPr>
          <a:xfrm>
            <a:off x="6193659" y="5157715"/>
            <a:ext cx="2560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任何短期接觸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……</a:t>
            </a:r>
            <a:endParaRPr lang="zh-TW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9825520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E9048DF0-4501-4A7F-BBB0-D421434E55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61040" y="1371600"/>
            <a:ext cx="761747" cy="82926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44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魏碑簡" pitchFamily="2" charset="-120"/>
                <a:ea typeface="王漢宗中魏碑簡" pitchFamily="2" charset="-120"/>
                <a:cs typeface="+mj-cs"/>
              </a:rPr>
              <a:t> 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04171" y="881470"/>
            <a:ext cx="535687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三種媒體屬性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5" name="Picture 2" descr="Minimum cost, Maximum ROI, Digital Consulting &amp; Solutions&#10;本內容為MMdc之版權所有，轉載請註明。&#10;Minimum cost, Maximum ROI, Digital Consulti...">
            <a:extLst>
              <a:ext uri="{FF2B5EF4-FFF2-40B4-BE49-F238E27FC236}">
                <a16:creationId xmlns:a16="http://schemas.microsoft.com/office/drawing/2014/main" id="{969B88A2-5C9D-45F2-B3E8-26B6C80DC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3" b="6760"/>
          <a:stretch/>
        </p:blipFill>
        <p:spPr bwMode="auto">
          <a:xfrm>
            <a:off x="0" y="1974523"/>
            <a:ext cx="9173119" cy="435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409715"/>
      </p:ext>
    </p:extLst>
  </p:cSld>
  <p:clrMapOvr>
    <a:masterClrMapping/>
  </p:clrMapOvr>
  <p:transition spd="slow" advClick="0" advTm="0"/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69493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品牌脈搏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164E551-CCCE-4D0D-8F85-D249A050C722}"/>
              </a:ext>
            </a:extLst>
          </p:cNvPr>
          <p:cNvSpPr txBox="1"/>
          <p:nvPr/>
        </p:nvSpPr>
        <p:spPr>
          <a:xfrm>
            <a:off x="-21566" y="2179671"/>
            <a:ext cx="91871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5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不只社群行銷，更要內容行銷</a:t>
            </a:r>
          </a:p>
        </p:txBody>
      </p:sp>
      <p:sp>
        <p:nvSpPr>
          <p:cNvPr id="6" name="Text Box 26">
            <a:extLst>
              <a:ext uri="{FF2B5EF4-FFF2-40B4-BE49-F238E27FC236}">
                <a16:creationId xmlns:a16="http://schemas.microsoft.com/office/drawing/2014/main" id="{CCB58BA9-5B60-4CF2-A67F-54BA3A3AD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54" y="3250237"/>
            <a:ext cx="7921689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任何點子</a:t>
            </a: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（</a:t>
            </a:r>
            <a:r>
              <a:rPr lang="en-US" altLang="zh-TW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idea</a:t>
            </a: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及時互動</a:t>
            </a: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（</a:t>
            </a:r>
            <a:r>
              <a:rPr lang="en-US" altLang="zh-TW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instantaneous engagement</a:t>
            </a: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特定時刻</a:t>
            </a: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（</a:t>
            </a:r>
            <a:r>
              <a:rPr lang="en-US" altLang="zh-TW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specific moment</a:t>
            </a: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文化、商業與危機</a:t>
            </a: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（</a:t>
            </a:r>
            <a:r>
              <a:rPr lang="en-US" altLang="zh-TW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Culture,Commercial,Crisis</a:t>
            </a: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119776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EC89522-7F1D-4F50-9712-E4E5D02F6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0"/>
            <a:ext cx="9147175" cy="6858000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850604" y="1483630"/>
            <a:ext cx="3039671" cy="54784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21000"/>
              </a:lnSpc>
              <a:defRPr/>
            </a:pPr>
            <a:r>
              <a:rPr lang="zh-TW" altLang="en-US" sz="20000" b="1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意</a:t>
            </a:r>
            <a:endParaRPr lang="en-US" altLang="zh-TW" sz="20000" b="1" dirty="0">
              <a:ln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ctr" eaLnBrk="1" hangingPunct="1">
              <a:lnSpc>
                <a:spcPts val="21000"/>
              </a:lnSpc>
              <a:defRPr/>
            </a:pPr>
            <a:r>
              <a:rPr lang="zh-TW" altLang="en-US" sz="20000" b="1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匠</a:t>
            </a:r>
          </a:p>
        </p:txBody>
      </p:sp>
      <p:sp>
        <p:nvSpPr>
          <p:cNvPr id="13" name="Text Box 26">
            <a:extLst>
              <a:ext uri="{FF2B5EF4-FFF2-40B4-BE49-F238E27FC236}">
                <a16:creationId xmlns:a16="http://schemas.microsoft.com/office/drawing/2014/main" id="{65D23E79-B549-432C-A30F-68B21BD09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16" y="292866"/>
            <a:ext cx="6944842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設計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/DESIGN</a:t>
            </a:r>
            <a:endParaRPr lang="zh-TW" altLang="en-US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16129F25-49D0-4754-880A-6ED3834B4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148" y="2135409"/>
            <a:ext cx="5228917" cy="15027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zh-TW" altLang="en-US" sz="4000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心中聽到的聲音</a:t>
            </a:r>
            <a:endParaRPr lang="en-US" altLang="zh-TW" sz="4000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r" eaLnBrk="1" hangingPunct="1">
              <a:lnSpc>
                <a:spcPct val="120000"/>
              </a:lnSpc>
              <a:defRPr/>
            </a:pPr>
            <a:r>
              <a:rPr lang="zh-TW" altLang="en-US" sz="4000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對人事物的想像</a:t>
            </a:r>
          </a:p>
        </p:txBody>
      </p:sp>
      <p:sp>
        <p:nvSpPr>
          <p:cNvPr id="10" name="Text Box 26">
            <a:extLst>
              <a:ext uri="{FF2B5EF4-FFF2-40B4-BE49-F238E27FC236}">
                <a16:creationId xmlns:a16="http://schemas.microsoft.com/office/drawing/2014/main" id="{4BA09172-76B1-4A19-BF67-D35A7AD8B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263" y="4488748"/>
            <a:ext cx="5228917" cy="15027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zh-TW" altLang="en-US" sz="4000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運用適當的工具</a:t>
            </a:r>
            <a:endParaRPr lang="en-US" altLang="zh-TW" sz="4000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r" eaLnBrk="1" hangingPunct="1">
              <a:lnSpc>
                <a:spcPct val="120000"/>
              </a:lnSpc>
              <a:defRPr/>
            </a:pPr>
            <a:r>
              <a:rPr lang="zh-TW" altLang="en-US" sz="4000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做出合宜的器具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FC143A23-6688-4F7E-8C2A-A03BE4B62E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1" t="32325" r="48778" b="39669"/>
          <a:stretch/>
        </p:blipFill>
        <p:spPr bwMode="auto">
          <a:xfrm>
            <a:off x="1030118" y="1450462"/>
            <a:ext cx="2694454" cy="170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BD44159-CBA1-4E5A-A6A0-59D7A02CC1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695" t="54408" r="44938" b="25583"/>
          <a:stretch/>
        </p:blipFill>
        <p:spPr>
          <a:xfrm>
            <a:off x="1178351" y="4117311"/>
            <a:ext cx="2546221" cy="230234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5F7B913-D533-42F6-8BD1-950975006843}"/>
              </a:ext>
            </a:extLst>
          </p:cNvPr>
          <p:cNvSpPr/>
          <p:nvPr/>
        </p:nvSpPr>
        <p:spPr>
          <a:xfrm>
            <a:off x="4572000" y="6039010"/>
            <a:ext cx="4455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rgbClr val="FFFF00"/>
                </a:solidFill>
                <a:latin typeface="+mj-ea"/>
                <a:ea typeface="+mj-ea"/>
              </a:rPr>
              <a:t>日本千葉大學工業意匠研究所  宮崎清教授</a:t>
            </a: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2982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198" name="Text Box 26">
            <a:extLst>
              <a:ext uri="{FF2B5EF4-FFF2-40B4-BE49-F238E27FC236}">
                <a16:creationId xmlns:a16="http://schemas.microsoft.com/office/drawing/2014/main" id="{136A04CA-B2CD-4E12-B7B9-6DF432B9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728312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從大到小的關鍵時刻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1658FD0-8BBC-4BC3-BF6D-096A10EDEBA4}"/>
              </a:ext>
            </a:extLst>
          </p:cNvPr>
          <p:cNvSpPr/>
          <p:nvPr/>
        </p:nvSpPr>
        <p:spPr>
          <a:xfrm>
            <a:off x="250824" y="2481943"/>
            <a:ext cx="2828278" cy="3648269"/>
          </a:xfrm>
          <a:prstGeom prst="rect">
            <a:avLst/>
          </a:prstGeom>
          <a:solidFill>
            <a:srgbClr val="79DC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趨勢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行為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既定活動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非規劃活動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微時刻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spcAft>
                <a:spcPts val="1200"/>
              </a:spcAft>
            </a:pP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  （</a:t>
            </a:r>
            <a:r>
              <a: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Micro m0ment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CE378A7-9B81-405B-864F-1996FD714E0A}"/>
              </a:ext>
            </a:extLst>
          </p:cNvPr>
          <p:cNvSpPr/>
          <p:nvPr/>
        </p:nvSpPr>
        <p:spPr>
          <a:xfrm>
            <a:off x="3157861" y="2481943"/>
            <a:ext cx="2828278" cy="3648269"/>
          </a:xfrm>
          <a:prstGeom prst="rect">
            <a:avLst/>
          </a:prstGeom>
          <a:solidFill>
            <a:srgbClr val="FF9FC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上市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慶祝、里程碑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銷售、促銷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重要宣布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場合、季節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1CA0191-5F53-43B9-B707-02BBA6D0A82E}"/>
              </a:ext>
            </a:extLst>
          </p:cNvPr>
          <p:cNvSpPr/>
          <p:nvPr/>
        </p:nvSpPr>
        <p:spPr>
          <a:xfrm>
            <a:off x="6064898" y="2505918"/>
            <a:ext cx="2828278" cy="3624293"/>
          </a:xfrm>
          <a:prstGeom prst="rect">
            <a:avLst/>
          </a:prstGeom>
          <a:solidFill>
            <a:srgbClr val="F6C09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宣布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假新聞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公司行為失當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夥伴行為失當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反彈、抗議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6FC077D-03CD-4B7E-AC30-37ADB964419D}"/>
              </a:ext>
            </a:extLst>
          </p:cNvPr>
          <p:cNvSpPr/>
          <p:nvPr/>
        </p:nvSpPr>
        <p:spPr>
          <a:xfrm>
            <a:off x="250824" y="1623527"/>
            <a:ext cx="2828278" cy="858416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文化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639E3BD-9DDF-40F8-AC94-9C7D9209E357}"/>
              </a:ext>
            </a:extLst>
          </p:cNvPr>
          <p:cNvSpPr/>
          <p:nvPr/>
        </p:nvSpPr>
        <p:spPr>
          <a:xfrm>
            <a:off x="3157861" y="1623527"/>
            <a:ext cx="2828278" cy="858416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商業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7D7F7F3-C692-490E-8DE8-C2E5984AE057}"/>
              </a:ext>
            </a:extLst>
          </p:cNvPr>
          <p:cNvSpPr/>
          <p:nvPr/>
        </p:nvSpPr>
        <p:spPr>
          <a:xfrm>
            <a:off x="6064897" y="1647502"/>
            <a:ext cx="2828278" cy="858416"/>
          </a:xfrm>
          <a:prstGeom prst="rect">
            <a:avLst/>
          </a:prstGeom>
          <a:solidFill>
            <a:srgbClr val="EF8D4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危機</a:t>
            </a:r>
          </a:p>
        </p:txBody>
      </p:sp>
    </p:spTree>
    <p:extLst>
      <p:ext uri="{BB962C8B-B14F-4D97-AF65-F5344CB8AC3E}">
        <p14:creationId xmlns:p14="http://schemas.microsoft.com/office/powerpoint/2010/main" val="253826221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B5F1E9F-F803-414F-BB06-72C4C03F49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86" t="19714" r="70652" b="65317"/>
          <a:stretch/>
        </p:blipFill>
        <p:spPr>
          <a:xfrm>
            <a:off x="253703" y="1632262"/>
            <a:ext cx="1742018" cy="13156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2147"/>
            <a:ext cx="8076229" cy="962562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企業品牌可能評估標準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BA43552-6C2F-44E6-B7AC-6507A79044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81" t="37524" r="67064" b="38823"/>
          <a:stretch/>
        </p:blipFill>
        <p:spPr>
          <a:xfrm>
            <a:off x="246376" y="3332430"/>
            <a:ext cx="1742018" cy="13156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FFF19FC-DFA6-4E85-A210-5BA0D1DC41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81" t="65634" r="67064" b="7378"/>
          <a:stretch/>
        </p:blipFill>
        <p:spPr>
          <a:xfrm>
            <a:off x="278061" y="4979731"/>
            <a:ext cx="1742018" cy="131561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772D1A99-11EE-471F-9973-6A2554E85487}"/>
              </a:ext>
            </a:extLst>
          </p:cNvPr>
          <p:cNvCxnSpPr>
            <a:cxnSpLocks/>
          </p:cNvCxnSpPr>
          <p:nvPr/>
        </p:nvCxnSpPr>
        <p:spPr>
          <a:xfrm flipV="1">
            <a:off x="278061" y="3090895"/>
            <a:ext cx="8645130" cy="51942"/>
          </a:xfrm>
          <a:prstGeom prst="line">
            <a:avLst/>
          </a:prstGeom>
          <a:ln w="57150">
            <a:solidFill>
              <a:srgbClr val="EF8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0B049D8F-CCA7-4FA1-BD9B-6F3E3960BF1F}"/>
              </a:ext>
            </a:extLst>
          </p:cNvPr>
          <p:cNvCxnSpPr>
            <a:cxnSpLocks/>
          </p:cNvCxnSpPr>
          <p:nvPr/>
        </p:nvCxnSpPr>
        <p:spPr>
          <a:xfrm flipV="1">
            <a:off x="253703" y="4752253"/>
            <a:ext cx="8696733" cy="82626"/>
          </a:xfrm>
          <a:prstGeom prst="line">
            <a:avLst/>
          </a:prstGeom>
          <a:ln w="57150">
            <a:solidFill>
              <a:srgbClr val="EF8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7601FE0C-67B2-4483-A5B7-B9659F36064E}"/>
              </a:ext>
            </a:extLst>
          </p:cNvPr>
          <p:cNvSpPr txBox="1"/>
          <p:nvPr/>
        </p:nvSpPr>
        <p:spPr>
          <a:xfrm>
            <a:off x="2073674" y="2020629"/>
            <a:ext cx="12180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品牌平台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dist"/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Platform</a:t>
            </a:r>
          </a:p>
          <a:p>
            <a:pPr algn="dist"/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Years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17CD2B3F-7547-43BA-B8F2-A3CCF01A22C3}"/>
              </a:ext>
            </a:extLst>
          </p:cNvPr>
          <p:cNvSpPr txBox="1"/>
          <p:nvPr/>
        </p:nvSpPr>
        <p:spPr>
          <a:xfrm>
            <a:off x="2083959" y="3651166"/>
            <a:ext cx="12439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品牌方案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Program</a:t>
            </a: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Quarters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01C1C0E-ABBC-41A6-8660-666248EA9C62}"/>
              </a:ext>
            </a:extLst>
          </p:cNvPr>
          <p:cNvSpPr txBox="1"/>
          <p:nvPr/>
        </p:nvSpPr>
        <p:spPr>
          <a:xfrm>
            <a:off x="2117366" y="5317550"/>
            <a:ext cx="1210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品牌脈搏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Pulse</a:t>
            </a: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Now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1F98CDB2-4285-4235-A29E-B73E575ED2D1}"/>
              </a:ext>
            </a:extLst>
          </p:cNvPr>
          <p:cNvSpPr txBox="1"/>
          <p:nvPr/>
        </p:nvSpPr>
        <p:spPr>
          <a:xfrm>
            <a:off x="3569825" y="1573177"/>
            <a:ext cx="22878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dist"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chemeClr val="bg1"/>
                </a:solidFill>
                <a:latin typeface="+mj-ea"/>
                <a:ea typeface="+mj-ea"/>
              </a:rPr>
              <a:t>股東價值</a:t>
            </a:r>
            <a:endParaRPr lang="en-US" altLang="zh-TW" sz="32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 algn="dist"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chemeClr val="bg1"/>
                </a:solidFill>
                <a:latin typeface="+mj-ea"/>
                <a:ea typeface="+mj-ea"/>
              </a:rPr>
              <a:t>市佔率</a:t>
            </a:r>
            <a:endParaRPr lang="en-US" altLang="zh-TW" sz="32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 algn="dist"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chemeClr val="bg1"/>
                </a:solidFill>
                <a:latin typeface="+mj-ea"/>
                <a:ea typeface="+mj-ea"/>
              </a:rPr>
              <a:t>品牌聲譽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4BDD967-3552-42CE-9641-8BBDB0CFEA00}"/>
              </a:ext>
            </a:extLst>
          </p:cNvPr>
          <p:cNvSpPr txBox="1"/>
          <p:nvPr/>
        </p:nvSpPr>
        <p:spPr>
          <a:xfrm>
            <a:off x="3586493" y="3142837"/>
            <a:ext cx="2800767" cy="1733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457200" algn="dist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品牌聲譽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indent="-457200" algn="dist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短期股價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indent="-457200" algn="dist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銷售與利潤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indent="-457200" algn="dist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用戶取得成本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A2B446BE-CD2B-4E61-9051-63EE71A95442}"/>
              </a:ext>
            </a:extLst>
          </p:cNvPr>
          <p:cNvSpPr txBox="1"/>
          <p:nvPr/>
        </p:nvSpPr>
        <p:spPr>
          <a:xfrm>
            <a:off x="3607963" y="4876645"/>
            <a:ext cx="26981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dist"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chemeClr val="bg1"/>
                </a:solidFill>
                <a:latin typeface="+mj-ea"/>
                <a:ea typeface="+mj-ea"/>
              </a:rPr>
              <a:t>消費者互動</a:t>
            </a:r>
            <a:endParaRPr lang="en-US" altLang="zh-TW" sz="32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 algn="dist"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chemeClr val="bg1"/>
                </a:solidFill>
                <a:latin typeface="+mj-ea"/>
                <a:ea typeface="+mj-ea"/>
              </a:rPr>
              <a:t>社群指標</a:t>
            </a:r>
            <a:endParaRPr lang="en-US" altLang="zh-TW" sz="32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 algn="dist"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chemeClr val="bg1"/>
                </a:solidFill>
                <a:latin typeface="+mj-ea"/>
                <a:ea typeface="+mj-ea"/>
              </a:rPr>
              <a:t>促銷營收</a:t>
            </a:r>
          </a:p>
        </p:txBody>
      </p:sp>
    </p:spTree>
    <p:extLst>
      <p:ext uri="{BB962C8B-B14F-4D97-AF65-F5344CB8AC3E}">
        <p14:creationId xmlns:p14="http://schemas.microsoft.com/office/powerpoint/2010/main" val="392316005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5" grpId="0"/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74" y="200316"/>
            <a:ext cx="731871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桃子腳品牌溝通架構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graphicFrame>
        <p:nvGraphicFramePr>
          <p:cNvPr id="9" name="表格 3">
            <a:extLst>
              <a:ext uri="{FF2B5EF4-FFF2-40B4-BE49-F238E27FC236}">
                <a16:creationId xmlns:a16="http://schemas.microsoft.com/office/drawing/2014/main" id="{93879872-2062-4A49-8F35-07217A327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624272"/>
              </p:ext>
            </p:extLst>
          </p:nvPr>
        </p:nvGraphicFramePr>
        <p:xfrm>
          <a:off x="0" y="1363194"/>
          <a:ext cx="9144000" cy="4866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50506">
                  <a:extLst>
                    <a:ext uri="{9D8B030D-6E8A-4147-A177-3AD203B41FA5}">
                      <a16:colId xmlns:a16="http://schemas.microsoft.com/office/drawing/2014/main" val="905382931"/>
                    </a:ext>
                  </a:extLst>
                </a:gridCol>
                <a:gridCol w="550506">
                  <a:extLst>
                    <a:ext uri="{9D8B030D-6E8A-4147-A177-3AD203B41FA5}">
                      <a16:colId xmlns:a16="http://schemas.microsoft.com/office/drawing/2014/main" val="340871434"/>
                    </a:ext>
                  </a:extLst>
                </a:gridCol>
                <a:gridCol w="1324947">
                  <a:extLst>
                    <a:ext uri="{9D8B030D-6E8A-4147-A177-3AD203B41FA5}">
                      <a16:colId xmlns:a16="http://schemas.microsoft.com/office/drawing/2014/main" val="4134276176"/>
                    </a:ext>
                  </a:extLst>
                </a:gridCol>
                <a:gridCol w="4348065">
                  <a:extLst>
                    <a:ext uri="{9D8B030D-6E8A-4147-A177-3AD203B41FA5}">
                      <a16:colId xmlns:a16="http://schemas.microsoft.com/office/drawing/2014/main" val="4235608800"/>
                    </a:ext>
                  </a:extLst>
                </a:gridCol>
                <a:gridCol w="789992">
                  <a:extLst>
                    <a:ext uri="{9D8B030D-6E8A-4147-A177-3AD203B41FA5}">
                      <a16:colId xmlns:a16="http://schemas.microsoft.com/office/drawing/2014/main" val="1620546180"/>
                    </a:ext>
                  </a:extLst>
                </a:gridCol>
                <a:gridCol w="789992">
                  <a:extLst>
                    <a:ext uri="{9D8B030D-6E8A-4147-A177-3AD203B41FA5}">
                      <a16:colId xmlns:a16="http://schemas.microsoft.com/office/drawing/2014/main" val="3139673816"/>
                    </a:ext>
                  </a:extLst>
                </a:gridCol>
                <a:gridCol w="789992">
                  <a:extLst>
                    <a:ext uri="{9D8B030D-6E8A-4147-A177-3AD203B41FA5}">
                      <a16:colId xmlns:a16="http://schemas.microsoft.com/office/drawing/2014/main" val="3088691427"/>
                    </a:ext>
                  </a:extLst>
                </a:gridCol>
              </a:tblGrid>
              <a:tr h="270000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品</a:t>
                      </a:r>
                      <a:endParaRPr lang="en-US" altLang="zh-TW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牌</a:t>
                      </a:r>
                      <a:endParaRPr lang="en-US" altLang="zh-TW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平</a:t>
                      </a:r>
                      <a:endParaRPr lang="en-US" altLang="zh-TW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台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定位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latin typeface="+mj-ea"/>
                          <a:ea typeface="+mj-ea"/>
                        </a:rPr>
                        <a:t>公立的私立學校與特色學校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869134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關鍵字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latin typeface="+mj-ea"/>
                          <a:ea typeface="+mj-ea"/>
                        </a:rPr>
                        <a:t>無圍牆學校 不設限學習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361763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個性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latin typeface="+mj-ea"/>
                          <a:ea typeface="+mj-ea"/>
                        </a:rPr>
                        <a:t>永保好奇、喜歡探索、走不同的路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345145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代表人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光頭校長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B3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638998"/>
                  </a:ext>
                </a:extLst>
              </a:tr>
              <a:tr h="270000">
                <a:tc rowSpan="9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品</a:t>
                      </a:r>
                      <a:endParaRPr lang="en-US" altLang="zh-TW" sz="20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牌</a:t>
                      </a:r>
                      <a:endParaRPr lang="en-US" altLang="zh-TW" sz="20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方</a:t>
                      </a:r>
                      <a:endParaRPr lang="en-US" altLang="zh-TW" sz="20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利</a:t>
                      </a:r>
                      <a:endParaRPr lang="en-US" altLang="zh-TW" sz="1600" b="1" dirty="0">
                        <a:effectLst/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益</a:t>
                      </a:r>
                      <a:endParaRPr lang="en-US" altLang="zh-TW" sz="1600" b="1" dirty="0">
                        <a:effectLst/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關</a:t>
                      </a:r>
                      <a:endParaRPr lang="en-US" altLang="zh-TW" sz="1600" b="1" dirty="0">
                        <a:effectLst/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係</a:t>
                      </a:r>
                      <a:endParaRPr lang="en-US" altLang="zh-TW" sz="1600" b="1" dirty="0">
                        <a:effectLst/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行政方案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顧客導向～免費、立即、完美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691472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教師方案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校訂課程  素養教學～為所有孩子，為孩子所有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57901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家長方案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最像學校的學校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44117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學生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四鐵共構  小桃子開步走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740798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上級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使命必達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4599615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社區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同村協力～社區造學校  學校造社區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098749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領導形象方案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400" b="0" dirty="0">
                          <a:effectLst/>
                          <a:latin typeface="+mj-ea"/>
                          <a:ea typeface="+mj-ea"/>
                        </a:rPr>
                        <a:t>12</a:t>
                      </a:r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年國教研究合作基地學校、前導雙核心學校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090730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企業社會責任方案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跨域治理、共好社會、永續環境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r>
                        <a:rPr lang="zh-TW" altLang="en-US" sz="12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200" b="0" dirty="0">
                          <a:latin typeface="+mj-ea"/>
                          <a:ea typeface="+mj-ea"/>
                        </a:rPr>
                        <a:t>V</a:t>
                      </a:r>
                      <a:endParaRPr lang="zh-TW" altLang="en-US" sz="1200" b="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414829"/>
                  </a:ext>
                </a:extLst>
              </a:tr>
              <a:tr h="270000">
                <a:tc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effectLst/>
                          <a:latin typeface="+mj-ea"/>
                          <a:ea typeface="+mj-ea"/>
                        </a:rPr>
                        <a:t>行銷傳播方案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effectLst/>
                          <a:latin typeface="+mj-ea"/>
                          <a:ea typeface="+mj-ea"/>
                        </a:rPr>
                        <a:t>無圍牆學校  不設限學習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V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405145"/>
                  </a:ext>
                </a:extLst>
              </a:tr>
              <a:tr h="342297">
                <a:tc rowSpan="2"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品牌脈搏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9FC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溝通內容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自有的</a:t>
                      </a:r>
                      <a:endParaRPr lang="en-US" altLang="zh-TW" sz="1400" b="1" dirty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altLang="zh-TW" sz="1200" b="1" dirty="0">
                          <a:effectLst/>
                          <a:latin typeface="+mj-ea"/>
                          <a:ea typeface="+mj-ea"/>
                        </a:rPr>
                        <a:t>Owned</a:t>
                      </a:r>
                      <a:endParaRPr lang="zh-TW" altLang="en-US" sz="12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贏得的</a:t>
                      </a:r>
                      <a:endParaRPr lang="en-US" altLang="zh-TW" sz="1400" b="1" dirty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altLang="zh-TW" sz="1200" b="1" dirty="0">
                          <a:effectLst/>
                          <a:latin typeface="+mj-ea"/>
                          <a:ea typeface="+mj-ea"/>
                        </a:rPr>
                        <a:t>Earned</a:t>
                      </a:r>
                      <a:endParaRPr lang="zh-TW" altLang="en-US" sz="12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altLang="en-US" sz="1400" b="1" dirty="0">
                          <a:effectLst/>
                          <a:latin typeface="+mj-ea"/>
                          <a:ea typeface="+mj-ea"/>
                        </a:rPr>
                        <a:t>付費的</a:t>
                      </a:r>
                      <a:endParaRPr lang="en-US" altLang="zh-TW" sz="1400" b="1" dirty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altLang="zh-TW" sz="1200" b="1" dirty="0">
                          <a:effectLst/>
                          <a:latin typeface="+mj-ea"/>
                          <a:ea typeface="+mj-ea"/>
                        </a:rPr>
                        <a:t>Paid</a:t>
                      </a:r>
                      <a:endParaRPr lang="zh-TW" altLang="en-US" sz="12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318704"/>
                  </a:ext>
                </a:extLst>
              </a:tr>
              <a:tr h="185722">
                <a:tc gridSpan="3"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20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lang="zh-TW" altLang="en-US" sz="16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溝通計畫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481846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D1672E67-9FEF-4C8C-9709-A006C492C2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994" b="13469"/>
          <a:stretch/>
        </p:blipFill>
        <p:spPr>
          <a:xfrm>
            <a:off x="-1" y="5542280"/>
            <a:ext cx="9144000" cy="81456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49154F9-6A93-4653-81BC-137E40DA80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994" b="13469"/>
          <a:stretch/>
        </p:blipFill>
        <p:spPr>
          <a:xfrm>
            <a:off x="0" y="2677886"/>
            <a:ext cx="9144000" cy="286439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BE5D98D-3232-45CC-A712-8ADED72EAA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994" b="13469"/>
          <a:stretch/>
        </p:blipFill>
        <p:spPr>
          <a:xfrm>
            <a:off x="-1" y="1363194"/>
            <a:ext cx="9144000" cy="131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2280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F0E3422-0AE1-495E-8232-F3C4FAD2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B5F1E9F-F803-414F-BB06-72C4C03F49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86" t="19714" r="70652" b="65317"/>
          <a:stretch/>
        </p:blipFill>
        <p:spPr>
          <a:xfrm>
            <a:off x="253703" y="1632262"/>
            <a:ext cx="1742018" cy="13156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250C5408-1616-4029-BBF1-9CFC6FD0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2147"/>
            <a:ext cx="8076229" cy="962562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討論四：</a:t>
            </a:r>
            <a:r>
              <a:rPr lang="zh-TW" altLang="en-US" sz="36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建成國中品牌溝通架構</a:t>
            </a:r>
            <a:endParaRPr lang="en-US" altLang="zh-TW" sz="36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BA43552-6C2F-44E6-B7AC-6507A79044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81" t="37524" r="67064" b="38823"/>
          <a:stretch/>
        </p:blipFill>
        <p:spPr>
          <a:xfrm>
            <a:off x="246376" y="3332430"/>
            <a:ext cx="1742018" cy="13156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FFF19FC-DFA6-4E85-A210-5BA0D1DC41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81" t="65634" r="67064" b="7378"/>
          <a:stretch/>
        </p:blipFill>
        <p:spPr>
          <a:xfrm>
            <a:off x="278061" y="4979731"/>
            <a:ext cx="1742018" cy="131561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772D1A99-11EE-471F-9973-6A2554E85487}"/>
              </a:ext>
            </a:extLst>
          </p:cNvPr>
          <p:cNvCxnSpPr>
            <a:cxnSpLocks/>
          </p:cNvCxnSpPr>
          <p:nvPr/>
        </p:nvCxnSpPr>
        <p:spPr>
          <a:xfrm flipV="1">
            <a:off x="278061" y="3090895"/>
            <a:ext cx="8645130" cy="51942"/>
          </a:xfrm>
          <a:prstGeom prst="line">
            <a:avLst/>
          </a:prstGeom>
          <a:ln w="57150">
            <a:solidFill>
              <a:srgbClr val="EF8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0B049D8F-CCA7-4FA1-BD9B-6F3E3960BF1F}"/>
              </a:ext>
            </a:extLst>
          </p:cNvPr>
          <p:cNvCxnSpPr>
            <a:cxnSpLocks/>
          </p:cNvCxnSpPr>
          <p:nvPr/>
        </p:nvCxnSpPr>
        <p:spPr>
          <a:xfrm flipV="1">
            <a:off x="253703" y="4752253"/>
            <a:ext cx="8696733" cy="82626"/>
          </a:xfrm>
          <a:prstGeom prst="line">
            <a:avLst/>
          </a:prstGeom>
          <a:ln w="57150">
            <a:solidFill>
              <a:srgbClr val="EF8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7601FE0C-67B2-4483-A5B7-B9659F36064E}"/>
              </a:ext>
            </a:extLst>
          </p:cNvPr>
          <p:cNvSpPr txBox="1"/>
          <p:nvPr/>
        </p:nvSpPr>
        <p:spPr>
          <a:xfrm>
            <a:off x="2073674" y="2020629"/>
            <a:ext cx="12180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品牌平台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dist"/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Platform</a:t>
            </a:r>
          </a:p>
          <a:p>
            <a:pPr algn="dist"/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Years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17CD2B3F-7547-43BA-B8F2-A3CCF01A22C3}"/>
              </a:ext>
            </a:extLst>
          </p:cNvPr>
          <p:cNvSpPr txBox="1"/>
          <p:nvPr/>
        </p:nvSpPr>
        <p:spPr>
          <a:xfrm>
            <a:off x="2083959" y="3651166"/>
            <a:ext cx="12439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品牌方案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Program</a:t>
            </a: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Quarters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01C1C0E-ABBC-41A6-8660-666248EA9C62}"/>
              </a:ext>
            </a:extLst>
          </p:cNvPr>
          <p:cNvSpPr txBox="1"/>
          <p:nvPr/>
        </p:nvSpPr>
        <p:spPr>
          <a:xfrm>
            <a:off x="2117366" y="5317550"/>
            <a:ext cx="1210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品牌脈搏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Pulse</a:t>
            </a:r>
          </a:p>
          <a:p>
            <a:r>
              <a:rPr lang="en-US" altLang="zh-TW" sz="2000" dirty="0">
                <a:solidFill>
                  <a:schemeClr val="bg1"/>
                </a:solidFill>
                <a:latin typeface="+mj-ea"/>
                <a:ea typeface="+mj-ea"/>
              </a:rPr>
              <a:t>Now</a:t>
            </a:r>
            <a:endParaRPr lang="zh-TW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D3357A9-B045-4F63-8ACB-8621D4A01435}"/>
              </a:ext>
            </a:extLst>
          </p:cNvPr>
          <p:cNvSpPr/>
          <p:nvPr/>
        </p:nvSpPr>
        <p:spPr>
          <a:xfrm>
            <a:off x="3369717" y="2109062"/>
            <a:ext cx="1334554" cy="800435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定  位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6B0B2CF-1BF3-4E2A-B17F-B1D56437E453}"/>
              </a:ext>
            </a:extLst>
          </p:cNvPr>
          <p:cNvSpPr/>
          <p:nvPr/>
        </p:nvSpPr>
        <p:spPr>
          <a:xfrm>
            <a:off x="4782224" y="2116203"/>
            <a:ext cx="1291595" cy="800435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關鍵字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BAE3D0E-2E25-4B88-B673-C50454F66783}"/>
              </a:ext>
            </a:extLst>
          </p:cNvPr>
          <p:cNvSpPr/>
          <p:nvPr/>
        </p:nvSpPr>
        <p:spPr>
          <a:xfrm>
            <a:off x="6151772" y="2100964"/>
            <a:ext cx="1334554" cy="802079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個  性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DCD6100-8ED3-47C2-B56C-10A54F7D6BA1}"/>
              </a:ext>
            </a:extLst>
          </p:cNvPr>
          <p:cNvSpPr/>
          <p:nvPr/>
        </p:nvSpPr>
        <p:spPr>
          <a:xfrm>
            <a:off x="7555743" y="2109062"/>
            <a:ext cx="1334554" cy="793170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代表人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36996D3-B27F-4DA5-A143-FF9B1E18F8D2}"/>
              </a:ext>
            </a:extLst>
          </p:cNvPr>
          <p:cNvSpPr/>
          <p:nvPr/>
        </p:nvSpPr>
        <p:spPr>
          <a:xfrm>
            <a:off x="3412449" y="3789872"/>
            <a:ext cx="1334554" cy="800435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利益關係人方           案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DD3E121-7A3F-4D6F-B06C-2FA38D99F0D0}"/>
              </a:ext>
            </a:extLst>
          </p:cNvPr>
          <p:cNvSpPr/>
          <p:nvPr/>
        </p:nvSpPr>
        <p:spPr>
          <a:xfrm>
            <a:off x="4820743" y="3800926"/>
            <a:ext cx="1291595" cy="800435"/>
          </a:xfrm>
          <a:prstGeom prst="rect">
            <a:avLst/>
          </a:prstGeom>
          <a:solidFill>
            <a:srgbClr val="23DD9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領導形象方       案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112E10E-4778-48E6-8F8F-AA51D9728696}"/>
              </a:ext>
            </a:extLst>
          </p:cNvPr>
          <p:cNvSpPr/>
          <p:nvPr/>
        </p:nvSpPr>
        <p:spPr>
          <a:xfrm>
            <a:off x="6186078" y="3791515"/>
            <a:ext cx="1334554" cy="802079"/>
          </a:xfrm>
          <a:prstGeom prst="rect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行銷傳播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        案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5284AFF-DFE3-4421-AE4F-9065A23C9AFF}"/>
              </a:ext>
            </a:extLst>
          </p:cNvPr>
          <p:cNvSpPr/>
          <p:nvPr/>
        </p:nvSpPr>
        <p:spPr>
          <a:xfrm>
            <a:off x="7588637" y="3789872"/>
            <a:ext cx="1334554" cy="793170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企業社會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責任方案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A29A7B9F-B2E2-44C6-99AD-0F7F120C77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16" t="73091" r="12585" b="13256"/>
          <a:stretch/>
        </p:blipFill>
        <p:spPr>
          <a:xfrm>
            <a:off x="3425241" y="5683458"/>
            <a:ext cx="3899143" cy="4913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A59FF95E-18FA-4BDD-B51A-536694F1523E}"/>
              </a:ext>
            </a:extLst>
          </p:cNvPr>
          <p:cNvSpPr txBox="1"/>
          <p:nvPr/>
        </p:nvSpPr>
        <p:spPr>
          <a:xfrm>
            <a:off x="7324384" y="5864456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任何短期接觸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……</a:t>
            </a:r>
            <a:endParaRPr lang="zh-TW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57576096"/>
      </p:ext>
    </p:extLst>
  </p:cSld>
  <p:clrMapOvr>
    <a:masterClrMapping/>
  </p:clrMapOvr>
  <p:transition spd="slow" advClick="0" advTm="0"/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866CB16-650B-4CC7-8EB6-A8D8C7DEC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9700" y="1623898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討論五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0" y="3773476"/>
            <a:ext cx="9144000" cy="13747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9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服務流程設計</a:t>
            </a:r>
            <a:endParaRPr lang="en-US" altLang="zh-TW" sz="9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7217716"/>
      </p:ext>
    </p:extLst>
  </p:cSld>
  <p:clrMapOvr>
    <a:masterClrMapping/>
  </p:clrMapOvr>
  <p:transition spd="slow" advClick="0" advTm="0"/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B5A5C23-A684-4D2F-814D-4C843D8334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2887" y="280290"/>
            <a:ext cx="680510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學校行政服務目標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9" name="Text Box 26">
            <a:extLst>
              <a:ext uri="{FF2B5EF4-FFF2-40B4-BE49-F238E27FC236}">
                <a16:creationId xmlns:a16="http://schemas.microsoft.com/office/drawing/2014/main" id="{00F47FF4-CDCB-4BA8-8ACB-55BE52A2E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8907" y="1708137"/>
            <a:ext cx="3038496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免費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立即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完美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028" name="Picture 4" descr="「服務」的圖片搜尋結果">
            <a:extLst>
              <a:ext uri="{FF2B5EF4-FFF2-40B4-BE49-F238E27FC236}">
                <a16:creationId xmlns:a16="http://schemas.microsoft.com/office/drawing/2014/main" id="{FFD41B98-898D-46D5-B0E2-0D7A2685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3" y="1479477"/>
            <a:ext cx="5048250" cy="475297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5406537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026" name="Picture 2" descr="遇到山難該怎麼辦？專家建議：要想辦法能讓自己被搜救隊找到| 民報Taiwan People News">
            <a:extLst>
              <a:ext uri="{FF2B5EF4-FFF2-40B4-BE49-F238E27FC236}">
                <a16:creationId xmlns:a16="http://schemas.microsoft.com/office/drawing/2014/main" id="{B941A654-8918-487B-9695-CA0DFCB6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7">
            <a:extLst>
              <a:ext uri="{FF2B5EF4-FFF2-40B4-BE49-F238E27FC236}">
                <a16:creationId xmlns:a16="http://schemas.microsoft.com/office/drawing/2014/main" id="{ED5ADF0E-6CB5-4B0D-B745-3049460AC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90829"/>
            <a:ext cx="9144000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7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行政服務意外高價！</a:t>
            </a:r>
            <a:endParaRPr lang="en-US" altLang="zh-TW" sz="7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803205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50825" y="3450175"/>
            <a:ext cx="8642350" cy="255241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8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定評成績單，</a:t>
            </a:r>
            <a:endParaRPr lang="en-US" altLang="zh-TW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8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多久可印發？</a:t>
            </a:r>
            <a:endParaRPr lang="en-US" altLang="zh-TW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8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39700" y="1623898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成績單免費？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263863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02D4B2C-2B64-44C1-96AB-F0692C29A4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6" r="12680"/>
          <a:stretch/>
        </p:blipFill>
        <p:spPr>
          <a:xfrm>
            <a:off x="0" y="-56992"/>
            <a:ext cx="9144000" cy="6910223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42888" y="1554584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傳統定價策略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0" y="2844389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  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先問</a:t>
            </a: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自己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要賺多少錢</a:t>
            </a: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endParaRPr lang="en-US" altLang="zh-TW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6600"/>
              </a:lnSpc>
              <a:spcBef>
                <a:spcPts val="60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成本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+</a:t>
            </a:r>
            <a:r>
              <a:rPr lang="zh-TW" alt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利潤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＝售價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9AF0B050-1C16-4CE1-B072-7BEF236A3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43988"/>
            <a:ext cx="9144000" cy="96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6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各班早已自行印發</a:t>
            </a:r>
            <a:endParaRPr lang="en-US" altLang="zh-TW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F4A5A16-F579-45FE-89E9-D9D8349FDB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41" t="65789" r="16714" b="18484"/>
          <a:stretch/>
        </p:blipFill>
        <p:spPr>
          <a:xfrm>
            <a:off x="471448" y="4318788"/>
            <a:ext cx="7927892" cy="105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0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02D4B2C-2B64-44C1-96AB-F0692C29A4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6" r="12680"/>
          <a:stretch/>
        </p:blipFill>
        <p:spPr>
          <a:xfrm>
            <a:off x="0" y="-56992"/>
            <a:ext cx="9144000" cy="6910223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42888" y="1554584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豐田定價策略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0" y="2844389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  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先問</a:t>
            </a: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顧客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要買多少錢</a:t>
            </a: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endParaRPr lang="en-US" altLang="zh-TW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6600"/>
              </a:lnSpc>
              <a:spcBef>
                <a:spcPts val="60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售價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-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成本＝</a:t>
            </a:r>
            <a:r>
              <a:rPr lang="zh-TW" alt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利潤</a:t>
            </a:r>
            <a:endParaRPr lang="en-US" altLang="zh-TW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9AF0B050-1C16-4CE1-B072-7BEF236A3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61668"/>
            <a:ext cx="9144000" cy="96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6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家長可以接受幾天？</a:t>
            </a:r>
            <a:endParaRPr lang="en-US" altLang="zh-TW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15C92C2-1D57-48E0-BC92-6ACCC84A3C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22" t="66494" r="16890" b="18889"/>
          <a:stretch/>
        </p:blipFill>
        <p:spPr>
          <a:xfrm>
            <a:off x="629920" y="5436224"/>
            <a:ext cx="7727968" cy="96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0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466FB96-2B78-4781-A9D2-1A9AA4D6F8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35535" y="891136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社區意象標誌</a:t>
            </a:r>
            <a:endParaRPr lang="en-US" altLang="zh-TW" sz="36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3" name="圖片 2" descr="一張含有 書, 電腦, 食物, 地毯 的圖片&#10;&#10;自動產生的描述">
            <a:extLst>
              <a:ext uri="{FF2B5EF4-FFF2-40B4-BE49-F238E27FC236}">
                <a16:creationId xmlns:a16="http://schemas.microsoft.com/office/drawing/2014/main" id="{622D3219-75B2-42DF-B377-E2F92BC9E1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7" t="13229" r="11297" b="15904"/>
          <a:stretch/>
        </p:blipFill>
        <p:spPr>
          <a:xfrm>
            <a:off x="135535" y="3053593"/>
            <a:ext cx="2058808" cy="27364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圖片 4" descr="一張含有 標誌, 坐, 街道, 電腦 的圖片&#10;&#10;自動產生的描述">
            <a:extLst>
              <a:ext uri="{FF2B5EF4-FFF2-40B4-BE49-F238E27FC236}">
                <a16:creationId xmlns:a16="http://schemas.microsoft.com/office/drawing/2014/main" id="{E91C9310-9B19-433A-A12C-6EB73BE5A2D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21159" r="13167" b="17228"/>
          <a:stretch/>
        </p:blipFill>
        <p:spPr>
          <a:xfrm>
            <a:off x="2329878" y="3082979"/>
            <a:ext cx="2095755" cy="27262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圖片 6" descr="一張含有 繪圖 的圖片&#10;&#10;自動產生的描述">
            <a:extLst>
              <a:ext uri="{FF2B5EF4-FFF2-40B4-BE49-F238E27FC236}">
                <a16:creationId xmlns:a16="http://schemas.microsoft.com/office/drawing/2014/main" id="{1149BC0A-3B85-4166-8CF2-98F6FD3FFFD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3" t="16786" r="10527" b="16770"/>
          <a:stretch/>
        </p:blipFill>
        <p:spPr>
          <a:xfrm>
            <a:off x="4597414" y="3053593"/>
            <a:ext cx="2158097" cy="27693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9" name="圖片 8" descr="一張含有 坐, 食物, 標誌 的圖片&#10;&#10;自動產生的描述">
            <a:extLst>
              <a:ext uri="{FF2B5EF4-FFF2-40B4-BE49-F238E27FC236}">
                <a16:creationId xmlns:a16="http://schemas.microsoft.com/office/drawing/2014/main" id="{BA71C820-2251-4D4E-8CF6-D81F0BE17B2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1" t="18994" r="12035" b="19134"/>
          <a:stretch/>
        </p:blipFill>
        <p:spPr>
          <a:xfrm>
            <a:off x="6898145" y="3082980"/>
            <a:ext cx="2103221" cy="27399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75240043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02D4B2C-2B64-44C1-96AB-F0692C29A4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6" r="12680"/>
          <a:stretch/>
        </p:blipFill>
        <p:spPr>
          <a:xfrm>
            <a:off x="0" y="-56992"/>
            <a:ext cx="9144000" cy="6910223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42888" y="1554584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行政服務的定價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00924" y="2844389"/>
            <a:ext cx="7417545" cy="3426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傳統定價策略</a:t>
            </a:r>
            <a:r>
              <a:rPr lang="en-US" altLang="zh-TW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</a:p>
          <a:p>
            <a:pPr>
              <a:lnSpc>
                <a:spcPts val="6600"/>
              </a:lnSpc>
              <a:spcBef>
                <a:spcPts val="60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成本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+</a:t>
            </a:r>
            <a:r>
              <a:rPr lang="zh-TW" altLang="en-US" sz="6000" b="1" dirty="0">
                <a:solidFill>
                  <a:srgbClr val="FF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利潤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＝售價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2000"/>
              </a:lnSpc>
            </a:pP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4800"/>
              </a:lnSpc>
            </a:pPr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豐田定價策略</a:t>
            </a:r>
            <a:r>
              <a:rPr lang="en-US" altLang="zh-TW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</a:p>
          <a:p>
            <a:pPr>
              <a:lnSpc>
                <a:spcPts val="6600"/>
              </a:lnSpc>
              <a:spcBef>
                <a:spcPts val="60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售價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- 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成本＝</a:t>
            </a:r>
            <a:r>
              <a:rPr lang="zh-TW" altLang="en-US" sz="6000" b="1" dirty="0">
                <a:solidFill>
                  <a:srgbClr val="FF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利潤</a:t>
            </a:r>
            <a:endParaRPr lang="en-US" altLang="zh-TW" sz="6000" b="1" dirty="0">
              <a:solidFill>
                <a:srgbClr val="FF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85562" y="4737786"/>
            <a:ext cx="4315158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先問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顧客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要買多少錢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82D11C3-D027-4ECA-8205-40593C83D574}"/>
              </a:ext>
            </a:extLst>
          </p:cNvPr>
          <p:cNvSpPr/>
          <p:nvPr/>
        </p:nvSpPr>
        <p:spPr>
          <a:xfrm>
            <a:off x="3985562" y="2947703"/>
            <a:ext cx="4757514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先問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自己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要賺多少錢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23EF4B02-A864-44E0-9785-89CF472B8D00}"/>
              </a:ext>
            </a:extLst>
          </p:cNvPr>
          <p:cNvSpPr/>
          <p:nvPr/>
        </p:nvSpPr>
        <p:spPr>
          <a:xfrm>
            <a:off x="298372" y="4556375"/>
            <a:ext cx="7220028" cy="1693333"/>
          </a:xfrm>
          <a:prstGeom prst="round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0" b="1" dirty="0">
              <a:solidFill>
                <a:srgbClr val="F258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FBB65491-EBDD-4DED-AA16-0266C3507009}"/>
              </a:ext>
            </a:extLst>
          </p:cNvPr>
          <p:cNvSpPr/>
          <p:nvPr/>
        </p:nvSpPr>
        <p:spPr>
          <a:xfrm>
            <a:off x="6834942" y="4960130"/>
            <a:ext cx="2168764" cy="1321468"/>
          </a:xfrm>
          <a:prstGeom prst="ellipse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顧客導向</a:t>
            </a:r>
          </a:p>
        </p:txBody>
      </p:sp>
    </p:spTree>
    <p:extLst>
      <p:ext uri="{BB962C8B-B14F-4D97-AF65-F5344CB8AC3E}">
        <p14:creationId xmlns:p14="http://schemas.microsoft.com/office/powerpoint/2010/main" val="82958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23FF2FB4-ACF9-4B36-A56C-96932B566A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6086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5127" name="Text Box 26"/>
          <p:cNvSpPr txBox="1">
            <a:spLocks noChangeArrowheads="1"/>
          </p:cNvSpPr>
          <p:nvPr/>
        </p:nvSpPr>
        <p:spPr bwMode="auto">
          <a:xfrm>
            <a:off x="242888" y="1681879"/>
            <a:ext cx="3115376" cy="90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6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流程之音</a:t>
            </a:r>
            <a:endParaRPr lang="en-US" altLang="zh-TW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65476" y="287329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聽聽品質的聲音</a:t>
            </a:r>
          </a:p>
        </p:txBody>
      </p:sp>
      <p:sp>
        <p:nvSpPr>
          <p:cNvPr id="10" name="Text Box 26">
            <a:extLst>
              <a:ext uri="{FF2B5EF4-FFF2-40B4-BE49-F238E27FC236}">
                <a16:creationId xmlns:a16="http://schemas.microsoft.com/office/drawing/2014/main" id="{910576EF-C728-49CF-9C5E-D97ED2A96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750" y="4503242"/>
            <a:ext cx="3115376" cy="90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6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顧客之音</a:t>
            </a:r>
            <a:endParaRPr lang="en-US" altLang="zh-TW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A84299C-B874-4CC5-9BA0-D13C280C0B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41" t="65789" r="16714" b="18484"/>
          <a:stretch/>
        </p:blipFill>
        <p:spPr>
          <a:xfrm>
            <a:off x="740389" y="2656068"/>
            <a:ext cx="7927892" cy="105553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E625D5E-9CB9-477F-9CFB-5773BFB2EE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222" t="66494" r="16890" b="18889"/>
          <a:stretch/>
        </p:blipFill>
        <p:spPr>
          <a:xfrm>
            <a:off x="740389" y="5243195"/>
            <a:ext cx="8058861" cy="1005659"/>
          </a:xfrm>
          <a:prstGeom prst="rect">
            <a:avLst/>
          </a:prstGeom>
        </p:spPr>
      </p:pic>
      <p:sp>
        <p:nvSpPr>
          <p:cNvPr id="3" name="箭號: 向左 2">
            <a:extLst>
              <a:ext uri="{FF2B5EF4-FFF2-40B4-BE49-F238E27FC236}">
                <a16:creationId xmlns:a16="http://schemas.microsoft.com/office/drawing/2014/main" id="{8A41835F-B3DF-4193-879A-0BFDAA693D4A}"/>
              </a:ext>
            </a:extLst>
          </p:cNvPr>
          <p:cNvSpPr/>
          <p:nvPr/>
        </p:nvSpPr>
        <p:spPr>
          <a:xfrm>
            <a:off x="45151" y="1554917"/>
            <a:ext cx="6626225" cy="4800727"/>
          </a:xfrm>
          <a:prstGeom prst="leftArrow">
            <a:avLst/>
          </a:prstGeom>
          <a:solidFill>
            <a:schemeClr val="bg1">
              <a:alpha val="40000"/>
            </a:schemeClr>
          </a:solidFill>
          <a:ln w="76200">
            <a:solidFill>
              <a:srgbClr val="F258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持續改善</a:t>
            </a:r>
          </a:p>
        </p:txBody>
      </p:sp>
    </p:spTree>
    <p:extLst>
      <p:ext uri="{BB962C8B-B14F-4D97-AF65-F5344CB8AC3E}">
        <p14:creationId xmlns:p14="http://schemas.microsoft.com/office/powerpoint/2010/main" val="84993122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C594D21-FF90-40EC-9DD4-536520101C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0223"/>
          </a:xfrm>
          <a:prstGeom prst="rect">
            <a:avLst/>
          </a:prstGeom>
        </p:spPr>
      </p:pic>
      <p:sp>
        <p:nvSpPr>
          <p:cNvPr id="46086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5127" name="Text Box 26"/>
          <p:cNvSpPr txBox="1">
            <a:spLocks noChangeArrowheads="1"/>
          </p:cNvSpPr>
          <p:nvPr/>
        </p:nvSpPr>
        <p:spPr bwMode="auto">
          <a:xfrm>
            <a:off x="264318" y="2797785"/>
            <a:ext cx="8615363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6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4000" b="1" dirty="0">
                <a:solidFill>
                  <a:srgbClr val="7DD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流程之音</a:t>
            </a:r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en-US" altLang="zh-TW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</a:t>
            </a:r>
            <a:r>
              <a:rPr lang="zh-TW" alt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節</a:t>
            </a:r>
            <a:endParaRPr lang="en-US" altLang="zh-TW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服儀檢查、排升旗隊形、排座位、分配掃除工作、領掃具、領教科書、大掃除、開學典禮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       </a:t>
            </a:r>
            <a:endParaRPr lang="en-US" altLang="zh-TW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lnSpc>
                <a:spcPts val="6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4000" b="1" dirty="0">
                <a:solidFill>
                  <a:srgbClr val="A3E7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顧客之音</a:t>
            </a:r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en-US" altLang="zh-TW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0</a:t>
            </a:r>
            <a:r>
              <a:rPr lang="zh-TW" alt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節（頂多</a:t>
            </a:r>
            <a:r>
              <a:rPr lang="en-US" altLang="zh-TW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</a:t>
            </a:r>
            <a:r>
              <a:rPr lang="zh-TW" alt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節）</a:t>
            </a:r>
            <a:endParaRPr lang="en-US" altLang="zh-TW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開學日導師忙成一團、有時下午還得接著上課，相對專（科）任非常勞逸不均。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1036" y="1621165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開學日導師擔當節數</a:t>
            </a:r>
          </a:p>
        </p:txBody>
      </p:sp>
    </p:spTree>
    <p:extLst>
      <p:ext uri="{BB962C8B-B14F-4D97-AF65-F5344CB8AC3E}">
        <p14:creationId xmlns:p14="http://schemas.microsoft.com/office/powerpoint/2010/main" val="428204168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3ECDD6ED-60AF-4079-A1A3-62E4587990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42888" y="308060"/>
            <a:ext cx="6865938" cy="962562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降價行動  </a:t>
            </a:r>
            <a:r>
              <a:rPr lang="en-US" altLang="zh-TW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4</a:t>
            </a: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    </a:t>
            </a:r>
            <a:r>
              <a:rPr lang="en-US" altLang="zh-TW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0</a:t>
            </a: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A20A1069-7C4A-47C4-BEFC-13AA82F04BE5}"/>
              </a:ext>
            </a:extLst>
          </p:cNvPr>
          <p:cNvSpPr/>
          <p:nvPr/>
        </p:nvSpPr>
        <p:spPr>
          <a:xfrm>
            <a:off x="3985562" y="620822"/>
            <a:ext cx="455894" cy="48463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F647B8A-EF78-4D7A-A532-FCE8C35F67D5}"/>
              </a:ext>
            </a:extLst>
          </p:cNvPr>
          <p:cNvSpPr txBox="1"/>
          <p:nvPr/>
        </p:nvSpPr>
        <p:spPr>
          <a:xfrm>
            <a:off x="914545" y="1903104"/>
            <a:ext cx="7548320" cy="4319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1.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放大框架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</a:p>
          <a:p>
            <a:pPr>
              <a:lnSpc>
                <a:spcPts val="3200"/>
              </a:lnSpc>
            </a:pP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利用前一日全校備課，劃第一小時為返校日，既可處理泰半班務，又可收心暖操。</a:t>
            </a:r>
            <a:endParaRPr lang="en-US" altLang="zh-TW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技術提昇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</a:p>
          <a:p>
            <a:pPr>
              <a:lnSpc>
                <a:spcPts val="3200"/>
              </a:lnSpc>
            </a:pP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教科書與掃具從當天「被動待領」，改為前幾天「主動配發」，由小志工宅配到班。</a:t>
            </a:r>
            <a:endParaRPr lang="en-US" altLang="zh-TW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流程檢討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</a:p>
          <a:p>
            <a:pPr>
              <a:lnSpc>
                <a:spcPts val="3200"/>
              </a:lnSpc>
            </a:pP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大掃除結合當天整潔活動徹底執行即可，開學典禮亦結合當週學生朝會舉行。</a:t>
            </a:r>
            <a:endParaRPr lang="en-US" altLang="zh-TW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8782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B5A5C23-A684-4D2F-814D-4C843D8334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2888" y="280290"/>
            <a:ext cx="582201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顧客導向的行政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9" name="Text Box 26">
            <a:extLst>
              <a:ext uri="{FF2B5EF4-FFF2-40B4-BE49-F238E27FC236}">
                <a16:creationId xmlns:a16="http://schemas.microsoft.com/office/drawing/2014/main" id="{00F47FF4-CDCB-4BA8-8ACB-55BE52A2E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8907" y="1708137"/>
            <a:ext cx="3038496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免費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立即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完美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028" name="Picture 4" descr="「服務」的圖片搜尋結果">
            <a:extLst>
              <a:ext uri="{FF2B5EF4-FFF2-40B4-BE49-F238E27FC236}">
                <a16:creationId xmlns:a16="http://schemas.microsoft.com/office/drawing/2014/main" id="{FFD41B98-898D-46D5-B0E2-0D7A2685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3" y="1479477"/>
            <a:ext cx="5048250" cy="475297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1169017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662622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拼觀光的第一戰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40E6CBB-CF6E-4A39-9E0A-03735AE9B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55" y="1419967"/>
            <a:ext cx="3732244" cy="486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箭號: 向右 2">
            <a:extLst>
              <a:ext uri="{FF2B5EF4-FFF2-40B4-BE49-F238E27FC236}">
                <a16:creationId xmlns:a16="http://schemas.microsoft.com/office/drawing/2014/main" id="{D6CE2625-A0EA-49AF-B067-2F5C17CF75F5}"/>
              </a:ext>
            </a:extLst>
          </p:cNvPr>
          <p:cNvSpPr/>
          <p:nvPr/>
        </p:nvSpPr>
        <p:spPr>
          <a:xfrm>
            <a:off x="3391676" y="3425056"/>
            <a:ext cx="2360645" cy="2360644"/>
          </a:xfrm>
          <a:prstGeom prst="rightArrow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4314CBC-803C-483A-9D42-EA42A1C07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39" y="3834488"/>
            <a:ext cx="3238261" cy="242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29E5A160-3BAA-42E4-9C4E-ED178C9D8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220" y="1910227"/>
            <a:ext cx="5267535" cy="135509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4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從出機艙到進飯店，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4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誰最快、最方便？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4219323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</p:bld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CE031E7-3E3C-41E0-9BB8-81AA956E8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67940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zh-TW" sz="2400">
              <a:latin typeface="Times New Roman" pitchFamily="18" charset="0"/>
            </a:endParaRPr>
          </a:p>
        </p:txBody>
      </p:sp>
      <p:sp>
        <p:nvSpPr>
          <p:cNvPr id="154631" name="Text Box 11"/>
          <p:cNvSpPr txBox="1">
            <a:spLocks noChangeArrowheads="1"/>
          </p:cNvSpPr>
          <p:nvPr/>
        </p:nvSpPr>
        <p:spPr bwMode="auto">
          <a:xfrm>
            <a:off x="1547813" y="3284538"/>
            <a:ext cx="7345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新加坡</a:t>
            </a:r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VS.</a:t>
            </a: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香港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547813" y="4162425"/>
            <a:ext cx="5810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做</a:t>
            </a:r>
            <a:r>
              <a:rPr lang="zh-TW" alt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完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了與做</a:t>
            </a:r>
            <a:r>
              <a:rPr lang="zh-TW" alt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好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了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39698" y="1596416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機場捷運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PK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賽</a:t>
            </a:r>
          </a:p>
        </p:txBody>
      </p:sp>
    </p:spTree>
    <p:extLst>
      <p:ext uri="{BB962C8B-B14F-4D97-AF65-F5344CB8AC3E}">
        <p14:creationId xmlns:p14="http://schemas.microsoft.com/office/powerpoint/2010/main" val="145241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1" grpId="0"/>
      <p:bldP spid="9" grpId="0"/>
    </p:bld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6819160-B6EE-4743-B171-A92043046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3175" y="1594842"/>
            <a:ext cx="8491365" cy="962562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先看新加坡</a:t>
            </a:r>
          </a:p>
        </p:txBody>
      </p:sp>
      <p:pic>
        <p:nvPicPr>
          <p:cNvPr id="134154" name="Picture 10" descr="http://www.canesg.com/upload/200906062357504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91" y="38100"/>
            <a:ext cx="91440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橢圓 13"/>
          <p:cNvSpPr/>
          <p:nvPr/>
        </p:nvSpPr>
        <p:spPr>
          <a:xfrm>
            <a:off x="3419475" y="3573463"/>
            <a:ext cx="647700" cy="647700"/>
          </a:xfrm>
          <a:prstGeom prst="ellipse">
            <a:avLst/>
          </a:prstGeom>
          <a:solidFill>
            <a:srgbClr val="C00000">
              <a:alpha val="50196"/>
            </a:srgb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176" y="3796"/>
            <a:ext cx="9140824" cy="10473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要換三條線，才到烏節路</a:t>
            </a:r>
          </a:p>
        </p:txBody>
      </p:sp>
      <p:sp>
        <p:nvSpPr>
          <p:cNvPr id="24" name="橢圓 23"/>
          <p:cNvSpPr/>
          <p:nvPr/>
        </p:nvSpPr>
        <p:spPr>
          <a:xfrm>
            <a:off x="4180263" y="4880956"/>
            <a:ext cx="647700" cy="647700"/>
          </a:xfrm>
          <a:prstGeom prst="ellipse">
            <a:avLst/>
          </a:prstGeom>
          <a:solidFill>
            <a:srgbClr val="C00000">
              <a:alpha val="50196"/>
            </a:srgb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7644420" y="4479781"/>
            <a:ext cx="647700" cy="647700"/>
          </a:xfrm>
          <a:prstGeom prst="ellipse">
            <a:avLst/>
          </a:prstGeom>
          <a:solidFill>
            <a:srgbClr val="C00000">
              <a:alpha val="50196"/>
            </a:srgb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6996720" y="3897313"/>
            <a:ext cx="647700" cy="647700"/>
          </a:xfrm>
          <a:prstGeom prst="ellipse">
            <a:avLst/>
          </a:prstGeom>
          <a:solidFill>
            <a:srgbClr val="C00000">
              <a:alpha val="50196"/>
            </a:srgb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27" name="Picture 2" descr="http://pic.pimg.tw/ulalife/48e59797839d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" y="-8559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-4590" y="675962"/>
            <a:ext cx="9148589" cy="9625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要靠自己問，還要會英文</a:t>
            </a:r>
          </a:p>
        </p:txBody>
      </p:sp>
    </p:spTree>
    <p:extLst>
      <p:ext uri="{BB962C8B-B14F-4D97-AF65-F5344CB8AC3E}">
        <p14:creationId xmlns:p14="http://schemas.microsoft.com/office/powerpoint/2010/main" val="177247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4" grpId="0" animBg="1"/>
      <p:bldP spid="25" grpId="0" animBg="1"/>
      <p:bldP spid="26" grpId="0" animBg="1"/>
      <p:bldP spid="28" grpId="0" animBg="1"/>
    </p:bld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E3C0132-D652-49A2-9F71-8C32DC0DE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69988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zh-TW" sz="2400">
              <a:latin typeface="Times New Roman" pitchFamily="18" charset="0"/>
            </a:endParaRPr>
          </a:p>
        </p:txBody>
      </p:sp>
      <p:sp>
        <p:nvSpPr>
          <p:cNvPr id="157704" name="Text Box 11"/>
          <p:cNvSpPr txBox="1">
            <a:spLocks noChangeArrowheads="1"/>
          </p:cNvSpPr>
          <p:nvPr/>
        </p:nvSpPr>
        <p:spPr bwMode="auto">
          <a:xfrm>
            <a:off x="1403350" y="2997200"/>
            <a:ext cx="7129463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我有做，但不是做好了！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反正我也不靠這個吃飯！</a:t>
            </a:r>
            <a:endParaRPr lang="en-US" altLang="zh-TW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你自己要來問我！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我怎會知道你有問題！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39698" y="1596416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新加坡很像公立學校</a:t>
            </a:r>
          </a:p>
        </p:txBody>
      </p:sp>
    </p:spTree>
    <p:extLst>
      <p:ext uri="{BB962C8B-B14F-4D97-AF65-F5344CB8AC3E}">
        <p14:creationId xmlns:p14="http://schemas.microsoft.com/office/powerpoint/2010/main" val="6017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4" grpId="0"/>
    </p:bld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6479E13-CF34-4023-8AB6-1D124FB7F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478"/>
            <a:ext cx="9144000" cy="6869478"/>
          </a:xfrm>
          <a:prstGeom prst="rect">
            <a:avLst/>
          </a:prstGeom>
        </p:spPr>
      </p:pic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139698" y="1596416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香港就是不一樣</a:t>
            </a:r>
          </a:p>
        </p:txBody>
      </p:sp>
      <p:sp>
        <p:nvSpPr>
          <p:cNvPr id="171013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zh-TW" sz="2400">
              <a:latin typeface="Times New Roman" pitchFamily="18" charset="0"/>
            </a:endParaRPr>
          </a:p>
        </p:txBody>
      </p:sp>
      <p:pic>
        <p:nvPicPr>
          <p:cNvPr id="296966" name="Picture 6" descr="http://blog.liontravel.com/resserver.aspx?blogId=1305&amp;resource=57533-mtr_map.jpg&amp;mode=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78"/>
            <a:ext cx="9144000" cy="629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橢圓 16"/>
          <p:cNvSpPr/>
          <p:nvPr/>
        </p:nvSpPr>
        <p:spPr>
          <a:xfrm>
            <a:off x="900907" y="3340100"/>
            <a:ext cx="647700" cy="6477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2449741" y="3106282"/>
            <a:ext cx="647700" cy="6477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9" name="橢圓 18"/>
          <p:cNvSpPr/>
          <p:nvPr/>
        </p:nvSpPr>
        <p:spPr>
          <a:xfrm>
            <a:off x="3792538" y="3842891"/>
            <a:ext cx="647700" cy="6477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3161167" y="4566632"/>
            <a:ext cx="647700" cy="6477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21" name="Picture 19" descr="tn_DSCN2539">
            <a:extLst>
              <a:ext uri="{FF2B5EF4-FFF2-40B4-BE49-F238E27FC236}">
                <a16:creationId xmlns:a16="http://schemas.microsoft.com/office/drawing/2014/main" id="{D5E370BE-573B-43A1-B6CC-1DC979CD2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11272"/>
            <a:ext cx="9144000" cy="6298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0" descr="tn_DSCN2540">
            <a:extLst>
              <a:ext uri="{FF2B5EF4-FFF2-40B4-BE49-F238E27FC236}">
                <a16:creationId xmlns:a16="http://schemas.microsoft.com/office/drawing/2014/main" id="{B75C79CC-028B-4F79-B323-F07D7318F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433"/>
            <a:ext cx="9144000" cy="627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http://e.blog.xuite.net/e/e/4/a/15222759/blog_366180/txt/19314323/12.jpg">
            <a:extLst>
              <a:ext uri="{FF2B5EF4-FFF2-40B4-BE49-F238E27FC236}">
                <a16:creationId xmlns:a16="http://schemas.microsoft.com/office/drawing/2014/main" id="{305E3F66-8DA4-4D00-8402-DF9E5EA38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78"/>
            <a:ext cx="9137650" cy="6427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http://www.stoneip.info/wp-content/uploads/2009/03/1214399240.jpg">
            <a:extLst>
              <a:ext uri="{FF2B5EF4-FFF2-40B4-BE49-F238E27FC236}">
                <a16:creationId xmlns:a16="http://schemas.microsoft.com/office/drawing/2014/main" id="{BD8D05B8-2D7B-4BDC-A290-1A19049B9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4637"/>
            <a:ext cx="9159875" cy="639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2" descr="http://www.stoneip.info/wp-content/uploads/2009/03/1171039815.jpg">
            <a:extLst>
              <a:ext uri="{FF2B5EF4-FFF2-40B4-BE49-F238E27FC236}">
                <a16:creationId xmlns:a16="http://schemas.microsoft.com/office/drawing/2014/main" id="{C6CE9838-1CD0-48C6-AFA8-06544559F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12" y="-24028"/>
            <a:ext cx="9148763" cy="64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 descr="http://z.abang.com/f/hongkong/1/0/d/1/-/-/jichangkuaixian1.jpg">
            <a:extLst>
              <a:ext uri="{FF2B5EF4-FFF2-40B4-BE49-F238E27FC236}">
                <a16:creationId xmlns:a16="http://schemas.microsoft.com/office/drawing/2014/main" id="{9B100172-F084-45BC-8C60-DC9B2AA5A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99" y="-29904"/>
            <a:ext cx="9166226" cy="64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http://img.blog.cctv.com/attachments/2008/11/394730_200811161834511.jpg">
            <a:extLst>
              <a:ext uri="{FF2B5EF4-FFF2-40B4-BE49-F238E27FC236}">
                <a16:creationId xmlns:a16="http://schemas.microsoft.com/office/drawing/2014/main" id="{5741EC9B-74BD-4EDA-BCCB-443F4FF16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" y="-33863"/>
            <a:ext cx="9129715" cy="643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1" descr="tn_DSCN2542">
            <a:extLst>
              <a:ext uri="{FF2B5EF4-FFF2-40B4-BE49-F238E27FC236}">
                <a16:creationId xmlns:a16="http://schemas.microsoft.com/office/drawing/2014/main" id="{97FD268B-CBEA-4314-A710-725D03EA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43909"/>
            <a:ext cx="9145590" cy="646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0" descr="http://e.blog.xuite.net/e/e/4/a/15222759/blog_366180/txt/19314323/15.jpg">
            <a:extLst>
              <a:ext uri="{FF2B5EF4-FFF2-40B4-BE49-F238E27FC236}">
                <a16:creationId xmlns:a16="http://schemas.microsoft.com/office/drawing/2014/main" id="{8F67CE81-9FDC-4139-89CD-F25449680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0" y="-22559"/>
            <a:ext cx="9178923" cy="643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02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357D134-DFD6-4FE1-8F7C-4AB04F3E3A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1023" y="975111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稻垣村</a:t>
            </a:r>
            <a:r>
              <a:rPr lang="zh-TW" altLang="en-US" sz="36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（日本青森津輕市）</a:t>
            </a:r>
            <a:endParaRPr lang="en-US" altLang="zh-TW" sz="36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49F86D5-8C3A-45BD-A555-05B9CB9FBB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74" t="29048" r="42449" b="19433"/>
          <a:stretch/>
        </p:blipFill>
        <p:spPr>
          <a:xfrm>
            <a:off x="151023" y="2299390"/>
            <a:ext cx="5414621" cy="403609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6E6D682-B4E6-4DA3-8F99-0BB3F3FB7D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3673" t="31769" r="8980" b="22699"/>
          <a:stretch/>
        </p:blipFill>
        <p:spPr>
          <a:xfrm>
            <a:off x="5656205" y="2299389"/>
            <a:ext cx="3397234" cy="4036095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44A3DDB-5B2C-4CC3-9BFB-7CEA076DD2AC}"/>
              </a:ext>
            </a:extLst>
          </p:cNvPr>
          <p:cNvSpPr/>
          <p:nvPr/>
        </p:nvSpPr>
        <p:spPr>
          <a:xfrm>
            <a:off x="1" y="5374640"/>
            <a:ext cx="9143999" cy="751842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b="1" dirty="0">
                <a:solidFill>
                  <a:srgbClr val="6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可能從地圖上消失的村子</a:t>
            </a:r>
          </a:p>
        </p:txBody>
      </p:sp>
    </p:spTree>
    <p:extLst>
      <p:ext uri="{BB962C8B-B14F-4D97-AF65-F5344CB8AC3E}">
        <p14:creationId xmlns:p14="http://schemas.microsoft.com/office/powerpoint/2010/main" val="122018464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662622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香港是佼佼者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9E5A160-3BAA-42E4-9C4E-ED178C9D8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573" y="1524670"/>
            <a:ext cx="5818041" cy="135509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4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旅客會不知不覺，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4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選擇最貴的機場快線！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9" name="Picture 20" descr="tn_DSCN2540">
            <a:extLst>
              <a:ext uri="{FF2B5EF4-FFF2-40B4-BE49-F238E27FC236}">
                <a16:creationId xmlns:a16="http://schemas.microsoft.com/office/drawing/2014/main" id="{D9C8D76C-BE9A-429B-8622-8696419783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7" t="9266" r="51427" b="13148"/>
          <a:stretch/>
        </p:blipFill>
        <p:spPr bwMode="auto">
          <a:xfrm>
            <a:off x="6126244" y="1636883"/>
            <a:ext cx="2699872" cy="45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因有人闖入，港鐵機場快線往香港方向來回線均已暫停">
            <a:extLst>
              <a:ext uri="{FF2B5EF4-FFF2-40B4-BE49-F238E27FC236}">
                <a16:creationId xmlns:a16="http://schemas.microsoft.com/office/drawing/2014/main" id="{43390B45-2C45-4EAE-A66F-581F8FB42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60" y="2869531"/>
            <a:ext cx="5077409" cy="3358014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38375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662622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沒有入口閘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2" name="Picture 2" descr="http://z.abang.com/f/hongkong/1/0/d/1/-/-/jichangkuaixian1.jpg">
            <a:extLst>
              <a:ext uri="{FF2B5EF4-FFF2-40B4-BE49-F238E27FC236}">
                <a16:creationId xmlns:a16="http://schemas.microsoft.com/office/drawing/2014/main" id="{CBD1CF8C-ECDE-4403-9BDB-3FDC511216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7"/>
          <a:stretch/>
        </p:blipFill>
        <p:spPr bwMode="auto">
          <a:xfrm>
            <a:off x="126487" y="1614195"/>
            <a:ext cx="3875324" cy="450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C74D302-065B-488B-AD7C-C79ED121D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298" y="2874645"/>
            <a:ext cx="4558502" cy="321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4CBFD519-057E-4827-A398-CABFF4F96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0220" y="1522179"/>
            <a:ext cx="5308826" cy="135509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ts val="4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順暢的動線設計，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4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讓人自然上了車。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4584625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7322" y="298146"/>
            <a:ext cx="7614038" cy="962562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出閘再收票 沒人跑得掉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9" name="Picture 21" descr="tn_DSCN2542">
            <a:extLst>
              <a:ext uri="{FF2B5EF4-FFF2-40B4-BE49-F238E27FC236}">
                <a16:creationId xmlns:a16="http://schemas.microsoft.com/office/drawing/2014/main" id="{A25ACA4B-0917-4E12-B535-F4CDA72F6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085" y="1503518"/>
            <a:ext cx="6809633" cy="481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語音泡泡: 橢圓形 1">
            <a:extLst>
              <a:ext uri="{FF2B5EF4-FFF2-40B4-BE49-F238E27FC236}">
                <a16:creationId xmlns:a16="http://schemas.microsoft.com/office/drawing/2014/main" id="{225CC54A-D111-4878-8B94-8D4BB1D44F0D}"/>
              </a:ext>
            </a:extLst>
          </p:cNvPr>
          <p:cNvSpPr/>
          <p:nvPr/>
        </p:nvSpPr>
        <p:spPr>
          <a:xfrm>
            <a:off x="177282" y="4452938"/>
            <a:ext cx="4366727" cy="1464835"/>
          </a:xfrm>
          <a:prstGeom prst="wedgeEllipseCallout">
            <a:avLst>
              <a:gd name="adj1" fmla="val 24978"/>
              <a:gd name="adj2" fmla="val -95501"/>
            </a:avLst>
          </a:prstGeom>
          <a:solidFill>
            <a:schemeClr val="accent6">
              <a:lumMod val="40000"/>
              <a:lumOff val="60000"/>
              <a:alpha val="30196"/>
            </a:schemeClr>
          </a:solidFill>
          <a:ln w="38100">
            <a:solidFill>
              <a:srgbClr val="87E7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上車沒買票的，這裡買完再出閘</a:t>
            </a:r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A16B77DC-85B1-43CD-BD87-A57F83068C3A}"/>
              </a:ext>
            </a:extLst>
          </p:cNvPr>
          <p:cNvSpPr/>
          <p:nvPr/>
        </p:nvSpPr>
        <p:spPr>
          <a:xfrm>
            <a:off x="4751617" y="4452937"/>
            <a:ext cx="1581537" cy="1464835"/>
          </a:xfrm>
          <a:prstGeom prst="rightArrow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425646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B5A5C23-A684-4D2F-814D-4C843D8334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2888" y="280290"/>
            <a:ext cx="582201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學校行政的省思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EBE70BF-6505-430C-A2A0-7621E0097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34210"/>
            <a:ext cx="9144001" cy="490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6747309F-28A1-460F-B824-2C377B312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2" y="1654050"/>
            <a:ext cx="8642350" cy="104070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8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一定要先買票才能上車？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3235031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152AE33E-446A-4E85-BCD8-040ED0F505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173B5CA-C5B4-47FC-9F3D-03E72D8B89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09" t="37026" r="9292" b="13412"/>
          <a:stretch/>
        </p:blipFill>
        <p:spPr>
          <a:xfrm>
            <a:off x="-3883" y="2059247"/>
            <a:ext cx="9147883" cy="4268124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F9A4269C-3CC9-4DD6-B617-DBE353C24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29" y="843226"/>
            <a:ext cx="528227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新生登記送件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2D2E4FC-DA76-4B92-91BF-8344FE6F48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561" t="60989" r="12184" b="35147"/>
          <a:stretch/>
        </p:blipFill>
        <p:spPr>
          <a:xfrm>
            <a:off x="6659418" y="4193309"/>
            <a:ext cx="2027761" cy="3325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64CD86A-7AE6-4547-AEEC-81441F5DC3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252" t="43761" r="44967" b="51788"/>
          <a:stretch/>
        </p:blipFill>
        <p:spPr>
          <a:xfrm>
            <a:off x="832283" y="2715422"/>
            <a:ext cx="2872915" cy="3830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62E21B8-11AC-492B-A176-7C35B3AEB0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620" t="48016" r="27105" b="47605"/>
          <a:stretch/>
        </p:blipFill>
        <p:spPr>
          <a:xfrm>
            <a:off x="4082978" y="3052210"/>
            <a:ext cx="2336800" cy="3767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295044340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D9ACC36-E4CD-4171-B1D7-A67BFA3C3A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6086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5127" name="Text Box 26"/>
          <p:cNvSpPr txBox="1">
            <a:spLocks noChangeArrowheads="1"/>
          </p:cNvSpPr>
          <p:nvPr/>
        </p:nvSpPr>
        <p:spPr bwMode="auto">
          <a:xfrm>
            <a:off x="242888" y="1554917"/>
            <a:ext cx="8615363" cy="42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6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流程之音</a:t>
            </a:r>
            <a:r>
              <a:rPr lang="en-US" altLang="zh-TW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</a:p>
          <a:p>
            <a:pPr eaLnBrk="1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1.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為求慎重須驗正本，故得親自繳件，以利驗畢發還。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學校無法天天審理，因此只能特定某一上午時間辦。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大排長龍也沒辦法，已開十個窗口，學校人力有限！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lnSpc>
                <a:spcPts val="6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顧客之音</a:t>
            </a:r>
            <a:r>
              <a:rPr lang="en-US" altLang="zh-TW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</a:p>
          <a:p>
            <a:pPr eaLnBrk="1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1.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送件僅限特定時間，許多家庭行程受到影響。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送件途中發生意外、忘記或不知道的怎麼辦？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希望可以影本送驗，那就不一定要專人到場。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0368" y="287329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4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問題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新生入學登記</a:t>
            </a:r>
          </a:p>
        </p:txBody>
      </p:sp>
    </p:spTree>
    <p:extLst>
      <p:ext uri="{BB962C8B-B14F-4D97-AF65-F5344CB8AC3E}">
        <p14:creationId xmlns:p14="http://schemas.microsoft.com/office/powerpoint/2010/main" val="4127103852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B5A5C23-A684-4D2F-814D-4C843D8334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2888" y="280290"/>
            <a:ext cx="582201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大家激盪一下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5CB2282-529E-43F7-9B9E-FC18104ED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615483"/>
            <a:ext cx="9134669" cy="456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2118663B-9904-4E00-B1DA-A94D5B21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3" y="2589397"/>
            <a:ext cx="9144000" cy="1702853"/>
          </a:xfrm>
          <a:prstGeom prst="rect">
            <a:avLst/>
          </a:prstGeom>
          <a:solidFill>
            <a:schemeClr val="tx1">
              <a:alpha val="30196"/>
            </a:schemeClr>
          </a:solidFill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6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如何不用讓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400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多人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6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擠在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小時內送件審查？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4339049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BA14630-68B1-4571-9EA7-D0DDDE5F9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139698" y="1596416"/>
            <a:ext cx="7573617" cy="104732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tIns="36000" bIns="3600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一定要驗正本嗎？</a:t>
            </a:r>
          </a:p>
        </p:txBody>
      </p:sp>
      <p:sp>
        <p:nvSpPr>
          <p:cNvPr id="174084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zh-TW" sz="2400">
              <a:latin typeface="Times New Roman" pitchFamily="18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917575" y="2711450"/>
            <a:ext cx="7345363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有多少人會作假？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526381" y="4538023"/>
            <a:ext cx="619125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報到時驗正本，而且先說清楚！</a:t>
            </a:r>
            <a:endParaRPr lang="en-US" altLang="zh-TW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935038" y="3319463"/>
            <a:ext cx="734536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有多少人是白驗的？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949325" y="3933825"/>
            <a:ext cx="7345363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有沒有別的檢核點？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949325" y="5221287"/>
            <a:ext cx="734536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ts val="42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郵寄、電郵、傳真均可，期程也寬緩，民稱萬歲！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" y="-3742"/>
            <a:ext cx="9140826" cy="64992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65019" y="58189"/>
            <a:ext cx="7281948" cy="739833"/>
          </a:xfrm>
          <a:prstGeom prst="rect">
            <a:avLst/>
          </a:prstGeom>
          <a:solidFill>
            <a:srgbClr val="F32B8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5220393" y="1215041"/>
            <a:ext cx="1280160" cy="381373"/>
          </a:xfrm>
          <a:prstGeom prst="rect">
            <a:avLst/>
          </a:prstGeom>
          <a:solidFill>
            <a:srgbClr val="F32B8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54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3" grpId="0"/>
      <p:bldP spid="16" grpId="0"/>
      <p:bldP spid="17" grpId="0"/>
      <p:bldP spid="3" grpId="0" animBg="1"/>
      <p:bldP spid="26" grpId="0" animBg="1"/>
    </p:bld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D936D60-2E15-4448-9590-89171CA28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87324" y="831685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處室填寫資料彙整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21064"/>
            <a:ext cx="4578350" cy="647065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538" y="-36940"/>
            <a:ext cx="4589462" cy="648652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23607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B5A5C23-A684-4D2F-814D-4C843D8334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2888" y="280290"/>
            <a:ext cx="582201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會議報到流程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432AB43-8E01-4355-8C9D-404C2917C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446219"/>
            <a:ext cx="7315200" cy="486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B566D3F3-0DCF-4B33-BAD3-58C57FBE8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22868"/>
            <a:ext cx="9144000" cy="1702853"/>
          </a:xfrm>
          <a:prstGeom prst="rect">
            <a:avLst/>
          </a:prstGeom>
          <a:solidFill>
            <a:schemeClr val="tx1">
              <a:alpha val="30196"/>
            </a:schemeClr>
          </a:solidFill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6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一定要先簽到領資料？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6800"/>
              </a:lnSpc>
              <a:buClr>
                <a:schemeClr val="tx2"/>
              </a:buClr>
              <a:buSzPct val="90000"/>
              <a:buFont typeface="Cambria" pitchFamily="18" charset="0"/>
              <a:buNone/>
              <a:defRPr/>
            </a:pP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300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多人怎麼辦？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9521344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BAB0456-24E5-4CAD-A9A8-9F824E5E1C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1023" y="975111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從村民來的訊息</a:t>
            </a:r>
            <a:endParaRPr lang="en-US" altLang="zh-TW" sz="36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D6C4BBD8-1A51-49EF-BF90-CF699D213E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4" t="44178" r="1033" b="27878"/>
          <a:stretch/>
        </p:blipFill>
        <p:spPr>
          <a:xfrm>
            <a:off x="326572" y="2076061"/>
            <a:ext cx="8490856" cy="437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09059"/>
      </p:ext>
    </p:extLst>
  </p:cSld>
  <p:clrMapOvr>
    <a:masterClrMapping/>
  </p:clrMapOvr>
  <p:transition spd="slow" advClick="0" advTm="0"/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B5A5C23-A684-4D2F-814D-4C843D8334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42888" y="280290"/>
            <a:ext cx="582201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顧客導向的行政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9" name="Text Box 26">
            <a:extLst>
              <a:ext uri="{FF2B5EF4-FFF2-40B4-BE49-F238E27FC236}">
                <a16:creationId xmlns:a16="http://schemas.microsoft.com/office/drawing/2014/main" id="{00F47FF4-CDCB-4BA8-8ACB-55BE52A2E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8907" y="1708137"/>
            <a:ext cx="3038496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免費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立即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zh-TW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完美</a:t>
            </a:r>
            <a:endParaRPr lang="en-US" altLang="zh-TW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028" name="Picture 4" descr="「服務」的圖片搜尋結果">
            <a:extLst>
              <a:ext uri="{FF2B5EF4-FFF2-40B4-BE49-F238E27FC236}">
                <a16:creationId xmlns:a16="http://schemas.microsoft.com/office/drawing/2014/main" id="{FFD41B98-898D-46D5-B0E2-0D7A2685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3" y="1479477"/>
            <a:ext cx="5048250" cy="475297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7462386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9E3CE308-4EF6-4F41-B7A7-FFBCBD9FE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39698" y="1596416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300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人報到怎麼處理？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1493838" y="5545138"/>
            <a:ext cx="619125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TW" altLang="en-US" sz="3200" b="1" dirty="0">
                <a:solidFill>
                  <a:srgbClr val="FFFF00"/>
                </a:solidFill>
                <a:latin typeface="+mj-ea"/>
                <a:ea typeface="+mj-ea"/>
                <a:cs typeface="華康中黑體" pitchFamily="49" charset="-120"/>
              </a:rPr>
              <a:t>每桌</a:t>
            </a:r>
            <a:r>
              <a:rPr lang="en-US" altLang="zh-TW" sz="3200" b="1" dirty="0">
                <a:solidFill>
                  <a:srgbClr val="FFFF00"/>
                </a:solidFill>
                <a:latin typeface="+mj-ea"/>
                <a:ea typeface="+mj-ea"/>
                <a:cs typeface="華康中黑體" pitchFamily="49" charset="-120"/>
              </a:rPr>
              <a:t>16</a:t>
            </a:r>
            <a:r>
              <a:rPr lang="zh-TW" altLang="en-US" sz="3200" b="1" dirty="0">
                <a:solidFill>
                  <a:srgbClr val="FFFF00"/>
                </a:solidFill>
                <a:latin typeface="+mj-ea"/>
                <a:ea typeface="+mj-ea"/>
                <a:cs typeface="華康中黑體" pitchFamily="49" charset="-120"/>
              </a:rPr>
              <a:t>人一張簽到表，</a:t>
            </a:r>
            <a:r>
              <a:rPr lang="en-US" altLang="zh-TW" sz="3200" b="1" dirty="0">
                <a:solidFill>
                  <a:srgbClr val="FFFF00"/>
                </a:solidFill>
                <a:latin typeface="+mj-ea"/>
                <a:ea typeface="+mj-ea"/>
                <a:cs typeface="華康中黑體" pitchFamily="49" charset="-120"/>
              </a:rPr>
              <a:t>0930</a:t>
            </a:r>
            <a:r>
              <a:rPr lang="zh-TW" altLang="en-US" sz="3200" b="1" dirty="0">
                <a:solidFill>
                  <a:srgbClr val="FFFF00"/>
                </a:solidFill>
                <a:latin typeface="+mj-ea"/>
                <a:ea typeface="+mj-ea"/>
                <a:cs typeface="華康中黑體" pitchFamily="49" charset="-120"/>
              </a:rPr>
              <a:t>回收</a:t>
            </a:r>
            <a:endParaRPr lang="en-US" altLang="zh-TW" sz="3200" b="1" dirty="0">
              <a:solidFill>
                <a:srgbClr val="FFFF00"/>
              </a:solidFill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75109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zh-TW" sz="2400">
              <a:latin typeface="Times New Roman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476375" y="3586163"/>
            <a:ext cx="619125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TW" altLang="en-US" sz="3200" b="1" dirty="0">
                <a:solidFill>
                  <a:srgbClr val="FFFF00"/>
                </a:solidFill>
                <a:latin typeface="+mj-ea"/>
                <a:ea typeface="+mj-ea"/>
                <a:cs typeface="華康中黑體" pitchFamily="49" charset="-120"/>
              </a:rPr>
              <a:t>一進門就發資料，提醒座位表</a:t>
            </a:r>
            <a:endParaRPr lang="en-US" altLang="zh-TW" sz="3200" b="1" dirty="0">
              <a:solidFill>
                <a:srgbClr val="FFFF00"/>
              </a:solidFill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900113" y="2852738"/>
            <a:ext cx="734536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一定要現場簽到、領資料？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493838" y="4229100"/>
            <a:ext cx="619125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TW" altLang="en-US" sz="3200" b="1" dirty="0">
                <a:solidFill>
                  <a:srgbClr val="FFFF00"/>
                </a:solidFill>
                <a:latin typeface="+mj-ea"/>
                <a:ea typeface="+mj-ea"/>
                <a:cs typeface="華康中黑體" pitchFamily="49" charset="-120"/>
              </a:rPr>
              <a:t>沿途引導</a:t>
            </a:r>
            <a:endParaRPr lang="en-US" altLang="zh-TW" sz="3200" b="1" dirty="0">
              <a:solidFill>
                <a:srgbClr val="FFFF00"/>
              </a:solidFill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493838" y="4911725"/>
            <a:ext cx="619125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TW" altLang="en-US" sz="3200" b="1" dirty="0">
                <a:solidFill>
                  <a:srgbClr val="FFFF00"/>
                </a:solidFill>
                <a:latin typeface="+mj-ea"/>
                <a:ea typeface="+mj-ea"/>
                <a:cs typeface="華康中黑體" pitchFamily="49" charset="-120"/>
              </a:rPr>
              <a:t>大螢幕打出，周牆也貼</a:t>
            </a:r>
            <a:endParaRPr lang="en-US" altLang="zh-TW" sz="3200" b="1" dirty="0">
              <a:solidFill>
                <a:srgbClr val="FFFF00"/>
              </a:solidFill>
              <a:latin typeface="+mj-ea"/>
              <a:ea typeface="+mj-ea"/>
              <a:cs typeface="華康中黑體" pitchFamily="49" charset="-120"/>
            </a:endParaRPr>
          </a:p>
        </p:txBody>
      </p:sp>
      <p:pic>
        <p:nvPicPr>
          <p:cNvPr id="433155" name="Picture 3" descr="D:\典藏資料\公務\復興\學務\97學務處\97學務\97影像紀錄\照片\縮小版\輔導團\研討會\照片\1.閱讀CEO上午縮小檔\tn_PB2000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3156" name="Picture 4" descr="D:\典藏資料\公務\復興\學務\97學務處\97學務\97影像紀錄\照片\縮小版\輔導團\研討會\照片\1.閱讀CEO上午縮小檔\tn_PB2000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1"/>
            <a:ext cx="914452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3158" name="Picture 6" descr="D:\典藏資料\公務\復興\學務\97學務處\97學務\97影像紀錄\照片\縮小版\輔導團\研討會\照片\1.閱讀CEO上午縮小檔\tn_PB2000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" y="6350"/>
            <a:ext cx="91700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3159" name="Picture 7" descr="D:\典藏資料\公務\復興\學務\97學務處\97學務\97影像紀錄\照片\縮小版\輔導團\研討會\照片\1.閱讀CEO上午縮小檔\tn_PB2000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" y="-6351"/>
            <a:ext cx="9170035" cy="700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42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3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33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3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33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33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33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  <p:bldP spid="12" grpId="0"/>
      <p:bldP spid="14" grpId="0"/>
      <p:bldP spid="15" grpId="0"/>
    </p:bld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F7F72EF-D5AF-4454-9E94-67CB391B84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76134" name="Text Box 26"/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9" name="Picture 5" descr="D:\典藏資料\公務\復興\學務\97學務處\97學務\97影像紀錄\照片\縮小版\輔導團\研討會\照片\1.閱讀CEO上午縮小檔\tn_PB20013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8"/>
          <a:stretch/>
        </p:blipFill>
        <p:spPr bwMode="auto">
          <a:xfrm>
            <a:off x="3175" y="0"/>
            <a:ext cx="9140825" cy="630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30367" y="292289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貴賓級的禮遇</a:t>
            </a:r>
          </a:p>
        </p:txBody>
      </p:sp>
    </p:spTree>
    <p:extLst>
      <p:ext uri="{BB962C8B-B14F-4D97-AF65-F5344CB8AC3E}">
        <p14:creationId xmlns:p14="http://schemas.microsoft.com/office/powerpoint/2010/main" val="3658285417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F7F72EF-D5AF-4454-9E94-67CB391B84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76134" name="Text Box 26"/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30367" y="292289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還是有遺憾！</a:t>
            </a:r>
          </a:p>
        </p:txBody>
      </p:sp>
      <p:pic>
        <p:nvPicPr>
          <p:cNvPr id="2050" name="Picture 2" descr="台北食記】Woosan韓式烤肉店捷運市政府聚會餐廳推薦！生春捲包肉迸出新吃法- 周花花，甲飽沒">
            <a:extLst>
              <a:ext uri="{FF2B5EF4-FFF2-40B4-BE49-F238E27FC236}">
                <a16:creationId xmlns:a16="http://schemas.microsoft.com/office/drawing/2014/main" id="{3DDE0984-AB01-43DE-B4F7-E56D7060A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0260"/>
            <a:ext cx="9144000" cy="509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DAA12CAA-B091-4A93-B216-E917703A0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332" y="4944075"/>
            <a:ext cx="6345382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>
              <a:lnSpc>
                <a:spcPts val="7600"/>
              </a:lnSpc>
              <a:defRPr/>
            </a:pPr>
            <a:r>
              <a:rPr lang="zh-TW" altLang="en-US" sz="66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請問有牙線嗎？</a:t>
            </a:r>
            <a:endParaRPr lang="en-US" altLang="zh-TW" sz="66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4994491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481B85C-0C11-479D-ADE5-54B6C0A06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72328" y="1467734"/>
            <a:ext cx="6865938" cy="962562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超越顧客的期望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9" name="Picture 2" descr="「32行館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519"/>
            <a:ext cx="9144000" cy="610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810277" y="4042831"/>
            <a:ext cx="83337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4400" b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只有最好，沒有次好！</a:t>
            </a:r>
            <a:endParaRPr lang="en-US" altLang="zh-TW" sz="4400" b="1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r"/>
            <a:r>
              <a:rPr lang="zh-TW" altLang="en-US" sz="44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只有更好，沒有最好！</a:t>
            </a:r>
            <a:endParaRPr lang="en-US" altLang="zh-TW" sz="4400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r"/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我們永遠不知什麼叫好！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798618" y="393148"/>
            <a:ext cx="6345382" cy="944930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>
              <a:lnSpc>
                <a:spcPts val="7600"/>
              </a:lnSpc>
              <a:defRPr/>
            </a:pPr>
            <a:r>
              <a:rPr lang="zh-TW" altLang="en-US" sz="4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北投三二行館品質宣言</a:t>
            </a:r>
            <a:endParaRPr lang="en-US" altLang="zh-TW" sz="4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84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B9CE0A7-2181-4E42-B332-85E847209C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D343C80-C9C3-4A10-8928-CAC478C1A3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1100" t="50660" r="1406" b="37456"/>
          <a:stretch/>
        </p:blipFill>
        <p:spPr bwMode="auto">
          <a:xfrm>
            <a:off x="-4762" y="368300"/>
            <a:ext cx="9144000" cy="8921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2" name="Picture 2">
            <a:extLst>
              <a:ext uri="{FF2B5EF4-FFF2-40B4-BE49-F238E27FC236}">
                <a16:creationId xmlns:a16="http://schemas.microsoft.com/office/drawing/2014/main" id="{93F877A8-E1BE-4F6C-89AC-83E034702E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27830" t="18559" r="28018" b="53316"/>
          <a:stretch/>
        </p:blipFill>
        <p:spPr bwMode="auto">
          <a:xfrm>
            <a:off x="7938" y="1628775"/>
            <a:ext cx="9131300" cy="46529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66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D3A4C9E-7829-4144-B08C-9EB8989BF8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4342" name="Text Box 26">
            <a:extLst>
              <a:ext uri="{FF2B5EF4-FFF2-40B4-BE49-F238E27FC236}">
                <a16:creationId xmlns:a16="http://schemas.microsoft.com/office/drawing/2014/main" id="{36C794B9-22BE-4875-A702-066F91BD9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149506" name="Picture 2">
            <a:extLst>
              <a:ext uri="{FF2B5EF4-FFF2-40B4-BE49-F238E27FC236}">
                <a16:creationId xmlns:a16="http://schemas.microsoft.com/office/drawing/2014/main" id="{C90DF96D-158E-4ED3-9874-7573E091E4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3610" r="1124" b="11752"/>
          <a:stretch/>
        </p:blipFill>
        <p:spPr bwMode="auto">
          <a:xfrm>
            <a:off x="0" y="0"/>
            <a:ext cx="9144000" cy="62611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661687"/>
      </p:ext>
    </p:extLst>
  </p:cSld>
  <p:clrMapOvr>
    <a:masterClrMapping/>
  </p:clrMapOvr>
  <p:transition spd="slow" advClick="0" advTm="0"/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D368BD1C-72C2-4962-97CF-9F01AD235F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4" name="Text Box 26">
            <a:extLst>
              <a:ext uri="{FF2B5EF4-FFF2-40B4-BE49-F238E27FC236}">
                <a16:creationId xmlns:a16="http://schemas.microsoft.com/office/drawing/2014/main" id="{47320972-C5CB-4B61-AC87-019E3D83F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0" name="Text Box 26">
            <a:extLst>
              <a:ext uri="{FF2B5EF4-FFF2-40B4-BE49-F238E27FC236}">
                <a16:creationId xmlns:a16="http://schemas.microsoft.com/office/drawing/2014/main" id="{D13C7E4C-8B72-497D-B36A-0AA7F7F1A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00" y="1489578"/>
            <a:ext cx="6008985" cy="9991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54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  </a:t>
            </a:r>
          </a:p>
        </p:txBody>
      </p:sp>
      <p:pic>
        <p:nvPicPr>
          <p:cNvPr id="147458" name="Picture 2">
            <a:extLst>
              <a:ext uri="{FF2B5EF4-FFF2-40B4-BE49-F238E27FC236}">
                <a16:creationId xmlns:a16="http://schemas.microsoft.com/office/drawing/2014/main" id="{FC3CF7FE-75C0-4995-9841-463877A2C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9738" t="19986" r="39955" b="7240"/>
          <a:stretch/>
        </p:blipFill>
        <p:spPr bwMode="auto">
          <a:xfrm>
            <a:off x="0" y="77788"/>
            <a:ext cx="2232025" cy="63992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4AB4F6F-4CC2-4939-AE49-B3F557FC36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9738" t="19986" r="39955" b="7240"/>
          <a:stretch/>
        </p:blipFill>
        <p:spPr bwMode="auto">
          <a:xfrm>
            <a:off x="6845300" y="101599"/>
            <a:ext cx="2232025" cy="63992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0320C669-FC24-41D1-9FBE-5A3756A778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9738" t="19986" r="39955" b="7240"/>
          <a:stretch/>
        </p:blipFill>
        <p:spPr bwMode="auto">
          <a:xfrm>
            <a:off x="4614863" y="101600"/>
            <a:ext cx="2232025" cy="63992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8F6AA545-3408-4FF7-8201-A17BAABA7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8" t="37379" r="15834" b="21657"/>
          <a:stretch>
            <a:fillRect/>
          </a:stretch>
        </p:blipFill>
        <p:spPr bwMode="auto">
          <a:xfrm>
            <a:off x="4683125" y="117475"/>
            <a:ext cx="2093913" cy="20843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F2B0E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AF644F81-E002-43FB-91BC-4463A79D42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15834" t="21657" r="51229" b="37380"/>
          <a:stretch/>
        </p:blipFill>
        <p:spPr bwMode="auto">
          <a:xfrm>
            <a:off x="138113" y="77788"/>
            <a:ext cx="2093912" cy="2082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0990A9A-7994-4237-813B-CDDC57EE77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9738" t="19986" r="39955" b="7240"/>
          <a:stretch/>
        </p:blipFill>
        <p:spPr bwMode="auto">
          <a:xfrm>
            <a:off x="2308225" y="101600"/>
            <a:ext cx="2232025" cy="63992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05A3C401-7AA2-4FE4-B7B2-222388399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9" t="15834" r="21657" b="51228"/>
          <a:stretch>
            <a:fillRect/>
          </a:stretch>
        </p:blipFill>
        <p:spPr bwMode="auto">
          <a:xfrm>
            <a:off x="2443163" y="112713"/>
            <a:ext cx="2084387" cy="20939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F2B0E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460" name="Picture 4">
            <a:extLst>
              <a:ext uri="{FF2B5EF4-FFF2-40B4-BE49-F238E27FC236}">
                <a16:creationId xmlns:a16="http://schemas.microsoft.com/office/drawing/2014/main" id="{C6B8DA44-F735-49EE-8F9E-25E5BC4DE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13103" t="57434" r="48390" b="25654"/>
          <a:stretch/>
        </p:blipFill>
        <p:spPr bwMode="auto">
          <a:xfrm>
            <a:off x="6894513" y="398463"/>
            <a:ext cx="2205037" cy="14414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10C4997-F611-4421-99B3-E6234C317322}"/>
              </a:ext>
            </a:extLst>
          </p:cNvPr>
          <p:cNvSpPr txBox="1"/>
          <p:nvPr/>
        </p:nvSpPr>
        <p:spPr>
          <a:xfrm>
            <a:off x="833438" y="988722"/>
            <a:ext cx="8001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b="1" dirty="0">
                <a:latin typeface="+mj-ea"/>
                <a:ea typeface="+mj-ea"/>
              </a:rPr>
              <a:t>會場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AF1817E-48A2-44A0-AE81-82D02B5930F9}"/>
              </a:ext>
            </a:extLst>
          </p:cNvPr>
          <p:cNvSpPr txBox="1"/>
          <p:nvPr/>
        </p:nvSpPr>
        <p:spPr>
          <a:xfrm>
            <a:off x="3238500" y="725488"/>
            <a:ext cx="492125" cy="830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b="1" dirty="0">
                <a:latin typeface="+mj-ea"/>
                <a:ea typeface="+mj-ea"/>
              </a:rPr>
              <a:t>捐</a:t>
            </a:r>
            <a:endParaRPr lang="en-US" altLang="zh-TW" b="1" dirty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b="1" dirty="0">
                <a:latin typeface="+mj-ea"/>
                <a:ea typeface="+mj-ea"/>
              </a:rPr>
              <a:t>款</a:t>
            </a:r>
            <a:endParaRPr lang="en-US" altLang="zh-TW" b="1" dirty="0">
              <a:latin typeface="+mj-ea"/>
              <a:ea typeface="+mj-ea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90DADEB-091E-4CF1-BBF6-2DC735ABEC0A}"/>
              </a:ext>
            </a:extLst>
          </p:cNvPr>
          <p:cNvSpPr txBox="1"/>
          <p:nvPr/>
        </p:nvSpPr>
        <p:spPr>
          <a:xfrm>
            <a:off x="5232400" y="889000"/>
            <a:ext cx="121126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latin typeface="+mj-ea"/>
                <a:ea typeface="+mj-ea"/>
              </a:rPr>
              <a:t>停車場</a:t>
            </a:r>
            <a:endParaRPr lang="en-US" altLang="zh-TW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8289526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1" grpId="0"/>
    </p:bld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6E936772-6DE3-4A66-A227-8D1E18BF07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3318" name="Text Box 26">
            <a:extLst>
              <a:ext uri="{FF2B5EF4-FFF2-40B4-BE49-F238E27FC236}">
                <a16:creationId xmlns:a16="http://schemas.microsoft.com/office/drawing/2014/main" id="{57503258-E279-4271-BAA4-74AF8A602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10" name="Text Box 26">
            <a:extLst>
              <a:ext uri="{FF2B5EF4-FFF2-40B4-BE49-F238E27FC236}">
                <a16:creationId xmlns:a16="http://schemas.microsoft.com/office/drawing/2014/main" id="{33A56636-C152-4EC9-827C-02575DB4E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6" y="281993"/>
            <a:ext cx="6008985" cy="9991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5400" b="1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多功能識別證  </a:t>
            </a:r>
          </a:p>
        </p:txBody>
      </p:sp>
      <p:pic>
        <p:nvPicPr>
          <p:cNvPr id="148482" name="Picture 2">
            <a:extLst>
              <a:ext uri="{FF2B5EF4-FFF2-40B4-BE49-F238E27FC236}">
                <a16:creationId xmlns:a16="http://schemas.microsoft.com/office/drawing/2014/main" id="{2320554C-6198-4B2B-9B8E-D07CB1C998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7622" t="18031" r="27642" b="5992"/>
          <a:stretch/>
        </p:blipFill>
        <p:spPr bwMode="auto">
          <a:xfrm>
            <a:off x="4410672" y="3316288"/>
            <a:ext cx="2211388" cy="30051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3" name="Picture 3">
            <a:extLst>
              <a:ext uri="{FF2B5EF4-FFF2-40B4-BE49-F238E27FC236}">
                <a16:creationId xmlns:a16="http://schemas.microsoft.com/office/drawing/2014/main" id="{46909C1B-821A-4008-BC5A-9A1985E11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28160" t="18250" r="27910" b="6718"/>
          <a:stretch/>
        </p:blipFill>
        <p:spPr bwMode="auto">
          <a:xfrm>
            <a:off x="4410672" y="22225"/>
            <a:ext cx="2260600" cy="30876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4" name="Picture 4">
            <a:extLst>
              <a:ext uri="{FF2B5EF4-FFF2-40B4-BE49-F238E27FC236}">
                <a16:creationId xmlns:a16="http://schemas.microsoft.com/office/drawing/2014/main" id="{B7DE1377-8338-4C3F-B7D1-8173004853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27776" t="19517" r="27474" b="6033"/>
          <a:stretch/>
        </p:blipFill>
        <p:spPr bwMode="auto">
          <a:xfrm>
            <a:off x="6769398" y="3316288"/>
            <a:ext cx="2254250" cy="300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5" name="Picture 5">
            <a:extLst>
              <a:ext uri="{FF2B5EF4-FFF2-40B4-BE49-F238E27FC236}">
                <a16:creationId xmlns:a16="http://schemas.microsoft.com/office/drawing/2014/main" id="{E9D01BF0-F2D6-4E12-857B-10546F9F61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28486" t="18363" r="27771" b="5649"/>
          <a:stretch/>
        </p:blipFill>
        <p:spPr bwMode="auto">
          <a:xfrm>
            <a:off x="6791623" y="7938"/>
            <a:ext cx="2232025" cy="31019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6" name="Picture 6">
            <a:extLst>
              <a:ext uri="{FF2B5EF4-FFF2-40B4-BE49-F238E27FC236}">
                <a16:creationId xmlns:a16="http://schemas.microsoft.com/office/drawing/2014/main" id="{D1AEB3BA-5EAA-492B-97DE-E66020CF7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27649" t="18323" r="28326" b="6363"/>
          <a:stretch/>
        </p:blipFill>
        <p:spPr bwMode="auto">
          <a:xfrm>
            <a:off x="478930" y="1436830"/>
            <a:ext cx="3499148" cy="4789346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6451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62D7A5A5-7AC2-4F8B-9727-3CC756D507AF}"/>
              </a:ext>
            </a:extLst>
          </p:cNvPr>
          <p:cNvSpPr txBox="1"/>
          <p:nvPr/>
        </p:nvSpPr>
        <p:spPr>
          <a:xfrm>
            <a:off x="193097" y="3628167"/>
            <a:ext cx="8727383" cy="1118255"/>
          </a:xfrm>
          <a:prstGeom prst="rect">
            <a:avLst/>
          </a:prstGeom>
          <a:solidFill>
            <a:srgbClr val="FFFFFF">
              <a:alpha val="30196"/>
            </a:srgb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8000"/>
              </a:lnSpc>
            </a:pPr>
            <a:r>
              <a:rPr lang="zh-TW" altLang="en-US" sz="7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行政持續創新的歷程</a:t>
            </a:r>
          </a:p>
        </p:txBody>
      </p:sp>
      <p:pic>
        <p:nvPicPr>
          <p:cNvPr id="12" name="圖片 11" descr="一張含有 文字 的圖片&#10;&#10;自動產生的描述">
            <a:extLst>
              <a:ext uri="{FF2B5EF4-FFF2-40B4-BE49-F238E27FC236}">
                <a16:creationId xmlns:a16="http://schemas.microsoft.com/office/drawing/2014/main" id="{6832D10D-9DB9-497A-861C-7F61EFAF06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4"/>
          <a:stretch/>
        </p:blipFill>
        <p:spPr>
          <a:xfrm>
            <a:off x="0" y="1381751"/>
            <a:ext cx="9144000" cy="4917449"/>
          </a:xfrm>
          <a:prstGeom prst="rect">
            <a:avLst/>
          </a:prstGeom>
        </p:spPr>
      </p:pic>
      <p:sp>
        <p:nvSpPr>
          <p:cNvPr id="13" name="Text Box 7">
            <a:extLst>
              <a:ext uri="{FF2B5EF4-FFF2-40B4-BE49-F238E27FC236}">
                <a16:creationId xmlns:a16="http://schemas.microsoft.com/office/drawing/2014/main" id="{9E40C3B7-15D8-4528-8564-0C9F3543D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2" y="211269"/>
            <a:ext cx="7293178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行政持續創新的歷程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6AD13BE1-BAAB-40BA-8B62-8CF5633687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778" t="13378" r="31000" b="10178"/>
          <a:stretch/>
        </p:blipFill>
        <p:spPr>
          <a:xfrm>
            <a:off x="0" y="0"/>
            <a:ext cx="9193805" cy="62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3830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F4A456C-8A82-4CA4-A3CF-533F4457EB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89506" y="973088"/>
            <a:ext cx="3330333" cy="2929511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稻子的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構造化</a:t>
            </a:r>
            <a:endParaRPr lang="en-US" altLang="zh-TW" sz="6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與形象化</a:t>
            </a:r>
            <a:endParaRPr lang="en-US" altLang="zh-TW" sz="6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CB5E91A1-6078-411C-8610-10F4145396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" t="5897" r="4858" b="6256"/>
          <a:stretch/>
        </p:blipFill>
        <p:spPr>
          <a:xfrm>
            <a:off x="3419839" y="0"/>
            <a:ext cx="5724161" cy="643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48261"/>
      </p:ext>
    </p:extLst>
  </p:cSld>
  <p:clrMapOvr>
    <a:masterClrMapping/>
  </p:clrMapOvr>
  <p:transition spd="slow" advClick="0" advTm="0"/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7241FF9E-4863-4F26-A89C-59196786BC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4034" name="Text Box 26">
            <a:extLst>
              <a:ext uri="{FF2B5EF4-FFF2-40B4-BE49-F238E27FC236}">
                <a16:creationId xmlns:a16="http://schemas.microsoft.com/office/drawing/2014/main" id="{E1847AA8-63EF-4267-99A3-7423C5829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100" b="0">
                <a:solidFill>
                  <a:schemeClr val="bg1"/>
                </a:solidFill>
                <a:latin typeface="華康中黑體"/>
                <a:ea typeface="華康中黑體"/>
                <a:cs typeface="華康中黑體"/>
              </a:rPr>
              <a:t>  </a:t>
            </a:r>
          </a:p>
        </p:txBody>
      </p:sp>
      <p:sp>
        <p:nvSpPr>
          <p:cNvPr id="44035" name="AutoShape 2" descr="https://i1.read01.com/SIG=2kmpmr5/30455961766d56793539.jpg">
            <a:extLst>
              <a:ext uri="{FF2B5EF4-FFF2-40B4-BE49-F238E27FC236}">
                <a16:creationId xmlns:a16="http://schemas.microsoft.com/office/drawing/2014/main" id="{D9274723-2A74-4AB0-9BF1-A8FDDEB937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F1DF315-A387-4AE7-A781-23221FE49D75}"/>
              </a:ext>
            </a:extLst>
          </p:cNvPr>
          <p:cNvSpPr/>
          <p:nvPr/>
        </p:nvSpPr>
        <p:spPr>
          <a:xfrm>
            <a:off x="0" y="1415550"/>
            <a:ext cx="4535855" cy="2425530"/>
          </a:xfrm>
          <a:prstGeom prst="rect">
            <a:avLst/>
          </a:prstGeom>
          <a:solidFill>
            <a:srgbClr val="63777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800"/>
              </a:lnSpc>
              <a:defRPr/>
            </a:pP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800"/>
              </a:lnSpc>
              <a:defRPr/>
            </a:pP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20647D7C-9D9D-4A06-A4F0-D3024C6EF5C6}"/>
              </a:ext>
            </a:extLst>
          </p:cNvPr>
          <p:cNvCxnSpPr>
            <a:cxnSpLocks/>
          </p:cNvCxnSpPr>
          <p:nvPr/>
        </p:nvCxnSpPr>
        <p:spPr>
          <a:xfrm>
            <a:off x="-318" y="3869428"/>
            <a:ext cx="914431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384282A5-D7B8-4488-9A29-EA5535D118D8}"/>
              </a:ext>
            </a:extLst>
          </p:cNvPr>
          <p:cNvCxnSpPr>
            <a:cxnSpLocks/>
          </p:cNvCxnSpPr>
          <p:nvPr/>
        </p:nvCxnSpPr>
        <p:spPr>
          <a:xfrm flipV="1">
            <a:off x="4571838" y="1408360"/>
            <a:ext cx="1" cy="48907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05">
            <a:extLst>
              <a:ext uri="{FF2B5EF4-FFF2-40B4-BE49-F238E27FC236}">
                <a16:creationId xmlns:a16="http://schemas.microsoft.com/office/drawing/2014/main" id="{3F927B79-47E9-453C-8397-28A45A9D524B}"/>
              </a:ext>
            </a:extLst>
          </p:cNvPr>
          <p:cNvSpPr txBox="1"/>
          <p:nvPr/>
        </p:nvSpPr>
        <p:spPr>
          <a:xfrm>
            <a:off x="-322" y="1430121"/>
            <a:ext cx="1553819" cy="523220"/>
          </a:xfrm>
          <a:prstGeom prst="rect">
            <a:avLst/>
          </a:prstGeom>
          <a:solidFill>
            <a:srgbClr val="C5698A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1.FACT</a:t>
            </a:r>
          </a:p>
        </p:txBody>
      </p:sp>
      <p:sp>
        <p:nvSpPr>
          <p:cNvPr id="23" name="Text Box 7">
            <a:extLst>
              <a:ext uri="{FF2B5EF4-FFF2-40B4-BE49-F238E27FC236}">
                <a16:creationId xmlns:a16="http://schemas.microsoft.com/office/drawing/2014/main" id="{58E5F011-4584-497C-AE93-2A2C8BAFA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05" y="335665"/>
            <a:ext cx="743510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討論五</a:t>
            </a:r>
            <a:r>
              <a:rPr lang="en-US" altLang="zh-TW" sz="6000" b="1" spc="50" dirty="0" smtClean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sz="4400" b="1" spc="50" dirty="0" smtClean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給下一</a:t>
            </a:r>
            <a:r>
              <a:rPr lang="zh-TW" altLang="en-US" sz="4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梯</a:t>
            </a:r>
            <a:r>
              <a:rPr lang="zh-TW" altLang="en-US" sz="4400" b="1" spc="50" dirty="0" smtClean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的備忘錄</a:t>
            </a:r>
            <a:endParaRPr lang="zh-TW" altLang="en-US" sz="4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B3B2505-DE2C-4EDA-A5D9-B449A97E7900}"/>
              </a:ext>
            </a:extLst>
          </p:cNvPr>
          <p:cNvSpPr/>
          <p:nvPr/>
        </p:nvSpPr>
        <p:spPr>
          <a:xfrm>
            <a:off x="4593288" y="1408360"/>
            <a:ext cx="4521215" cy="2425530"/>
          </a:xfrm>
          <a:prstGeom prst="rect">
            <a:avLst/>
          </a:prstGeom>
          <a:solidFill>
            <a:srgbClr val="817B6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800"/>
              </a:lnSpc>
              <a:defRPr/>
            </a:pP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defRPr/>
            </a:pP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defRPr/>
            </a:pP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defRPr/>
            </a:pPr>
            <a:endParaRPr lang="en-US" altLang="zh-TW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defRPr/>
            </a:pPr>
            <a:endParaRPr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00"/>
              </a:lnSpc>
              <a:defRPr/>
            </a:pPr>
            <a:endParaRPr lang="en-US" altLang="zh-TW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6E28898-259C-4CD8-8FE0-CE04D980A40D}"/>
              </a:ext>
            </a:extLst>
          </p:cNvPr>
          <p:cNvSpPr/>
          <p:nvPr/>
        </p:nvSpPr>
        <p:spPr>
          <a:xfrm>
            <a:off x="4619174" y="3915248"/>
            <a:ext cx="4499877" cy="2425530"/>
          </a:xfrm>
          <a:prstGeom prst="rect">
            <a:avLst/>
          </a:prstGeom>
          <a:solidFill>
            <a:srgbClr val="5D93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43FE5C4-7E15-4D8D-8EDC-C034A59B3DF4}"/>
              </a:ext>
            </a:extLst>
          </p:cNvPr>
          <p:cNvSpPr/>
          <p:nvPr/>
        </p:nvSpPr>
        <p:spPr>
          <a:xfrm>
            <a:off x="0" y="3927740"/>
            <a:ext cx="4535855" cy="2425525"/>
          </a:xfrm>
          <a:prstGeom prst="rect">
            <a:avLst/>
          </a:prstGeom>
          <a:solidFill>
            <a:srgbClr val="89967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defRPr/>
            </a:pPr>
            <a:endParaRPr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defRPr/>
            </a:pPr>
            <a:endParaRPr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  <a:defRPr/>
            </a:pPr>
            <a:endParaRPr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8" name="TextBox 205">
            <a:extLst>
              <a:ext uri="{FF2B5EF4-FFF2-40B4-BE49-F238E27FC236}">
                <a16:creationId xmlns:a16="http://schemas.microsoft.com/office/drawing/2014/main" id="{C38B422E-299A-4CD9-950A-18A7DDFAC389}"/>
              </a:ext>
            </a:extLst>
          </p:cNvPr>
          <p:cNvSpPr txBox="1"/>
          <p:nvPr/>
        </p:nvSpPr>
        <p:spPr>
          <a:xfrm>
            <a:off x="4607822" y="1430121"/>
            <a:ext cx="1553819" cy="523220"/>
          </a:xfrm>
          <a:prstGeom prst="rect">
            <a:avLst/>
          </a:prstGeom>
          <a:solidFill>
            <a:srgbClr val="C5698A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2.FEEL</a:t>
            </a:r>
          </a:p>
        </p:txBody>
      </p:sp>
      <p:sp>
        <p:nvSpPr>
          <p:cNvPr id="34" name="TextBox 205">
            <a:extLst>
              <a:ext uri="{FF2B5EF4-FFF2-40B4-BE49-F238E27FC236}">
                <a16:creationId xmlns:a16="http://schemas.microsoft.com/office/drawing/2014/main" id="{CD083427-580A-42A1-9A2C-A813B60DC962}"/>
              </a:ext>
            </a:extLst>
          </p:cNvPr>
          <p:cNvSpPr txBox="1"/>
          <p:nvPr/>
        </p:nvSpPr>
        <p:spPr>
          <a:xfrm>
            <a:off x="4625821" y="3932892"/>
            <a:ext cx="1553819" cy="523220"/>
          </a:xfrm>
          <a:prstGeom prst="rect">
            <a:avLst/>
          </a:prstGeom>
          <a:solidFill>
            <a:srgbClr val="C5698A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3.FIND</a:t>
            </a:r>
          </a:p>
        </p:txBody>
      </p:sp>
      <p:sp>
        <p:nvSpPr>
          <p:cNvPr id="35" name="TextBox 205">
            <a:extLst>
              <a:ext uri="{FF2B5EF4-FFF2-40B4-BE49-F238E27FC236}">
                <a16:creationId xmlns:a16="http://schemas.microsoft.com/office/drawing/2014/main" id="{AB4EB89C-0E11-4F97-80D0-704FFA295F48}"/>
              </a:ext>
            </a:extLst>
          </p:cNvPr>
          <p:cNvSpPr txBox="1"/>
          <p:nvPr/>
        </p:nvSpPr>
        <p:spPr>
          <a:xfrm>
            <a:off x="18272" y="3934506"/>
            <a:ext cx="1553819" cy="523220"/>
          </a:xfrm>
          <a:prstGeom prst="rect">
            <a:avLst/>
          </a:prstGeom>
          <a:solidFill>
            <a:srgbClr val="C5698A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FUTURE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C185AE9-0B29-4332-ACFB-8E3A148C6CF1}"/>
              </a:ext>
            </a:extLst>
          </p:cNvPr>
          <p:cNvSpPr txBox="1"/>
          <p:nvPr/>
        </p:nvSpPr>
        <p:spPr>
          <a:xfrm>
            <a:off x="151406" y="1933903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我看到哪些事實？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5BCB0D2-8512-490C-A742-33FB1E544B2E}"/>
              </a:ext>
            </a:extLst>
          </p:cNvPr>
          <p:cNvSpPr txBox="1"/>
          <p:nvPr/>
        </p:nvSpPr>
        <p:spPr>
          <a:xfrm>
            <a:off x="4791820" y="1933903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這些事給我什麼感受？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72F38F9-F74F-4A25-B293-BF8AF951014D}"/>
              </a:ext>
            </a:extLst>
          </p:cNvPr>
          <p:cNvSpPr txBox="1"/>
          <p:nvPr/>
        </p:nvSpPr>
        <p:spPr>
          <a:xfrm>
            <a:off x="4782314" y="4417354"/>
            <a:ext cx="2933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系統觀點</a:t>
            </a: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歸納與發現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B34F788-CDD2-41DF-83AC-DEC87F6BB85B}"/>
              </a:ext>
            </a:extLst>
          </p:cNvPr>
          <p:cNvSpPr txBox="1"/>
          <p:nvPr/>
        </p:nvSpPr>
        <p:spPr>
          <a:xfrm>
            <a:off x="151406" y="4417354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未來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可以怎麼做？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72F38F9-F74F-4A25-B293-BF8AF951014D}"/>
              </a:ext>
            </a:extLst>
          </p:cNvPr>
          <p:cNvSpPr txBox="1"/>
          <p:nvPr/>
        </p:nvSpPr>
        <p:spPr>
          <a:xfrm>
            <a:off x="4795586" y="4852318"/>
            <a:ext cx="2175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人事時地物</a:t>
            </a:r>
            <a:endParaRPr lang="en-US" altLang="zh-TW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內容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.</a:t>
            </a: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流程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.</a:t>
            </a: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服務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…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7570810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71E67E5-8A52-4EC9-B63E-9AE10FF79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61617" y="192069"/>
            <a:ext cx="6944842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主題講座二</a:t>
            </a: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D81F0779-A799-43AB-B751-1FFD1054F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69" y="2161087"/>
            <a:ext cx="4001217" cy="18876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dist" eaLnBrk="1" hangingPunct="1">
              <a:lnSpc>
                <a:spcPts val="7000"/>
              </a:lnSpc>
              <a:defRPr/>
            </a:pPr>
            <a:r>
              <a:rPr lang="zh-TW" altLang="en-US" sz="6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創新設計</a:t>
            </a:r>
            <a:endParaRPr lang="en-US" altLang="zh-TW" sz="6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dist" eaLnBrk="1" hangingPunct="1">
              <a:lnSpc>
                <a:spcPts val="7000"/>
              </a:lnSpc>
              <a:defRPr/>
            </a:pPr>
            <a:r>
              <a:rPr lang="zh-TW" altLang="en-US" sz="6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定義未來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C3B7568-5A75-4899-8C61-D1374658DB28}"/>
              </a:ext>
            </a:extLst>
          </p:cNvPr>
          <p:cNvSpPr txBox="1"/>
          <p:nvPr/>
        </p:nvSpPr>
        <p:spPr>
          <a:xfrm>
            <a:off x="212367" y="4917886"/>
            <a:ext cx="3899719" cy="1162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4400"/>
              </a:lnSpc>
            </a:pP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Impact Hub Taipei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執行長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dist">
              <a:lnSpc>
                <a:spcPts val="4400"/>
              </a:lnSpc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陳昱築先生</a:t>
            </a:r>
          </a:p>
        </p:txBody>
      </p:sp>
      <p:pic>
        <p:nvPicPr>
          <p:cNvPr id="2056" name="Picture 8" descr="陳昱築| 職場領域@ 2017 未來大人物｜世「待」溝通">
            <a:extLst>
              <a:ext uri="{FF2B5EF4-FFF2-40B4-BE49-F238E27FC236}">
                <a16:creationId xmlns:a16="http://schemas.microsoft.com/office/drawing/2014/main" id="{606B61A5-04EA-4E63-9827-636B3BEE6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954" y="1420795"/>
            <a:ext cx="4921045" cy="492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16E5AC8-47A2-46EB-8CA0-64FFCB8FD3A3}"/>
              </a:ext>
            </a:extLst>
          </p:cNvPr>
          <p:cNvSpPr txBox="1"/>
          <p:nvPr/>
        </p:nvSpPr>
        <p:spPr>
          <a:xfrm>
            <a:off x="110869" y="3881317"/>
            <a:ext cx="4001217" cy="597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4400"/>
              </a:lnSpc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用社會創新來影響世界</a:t>
            </a:r>
          </a:p>
        </p:txBody>
      </p:sp>
    </p:spTree>
    <p:extLst>
      <p:ext uri="{BB962C8B-B14F-4D97-AF65-F5344CB8AC3E}">
        <p14:creationId xmlns:p14="http://schemas.microsoft.com/office/powerpoint/2010/main" val="91632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866CB16-650B-4CC7-8EB6-A8D8C7DEC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7" name="Text Box 26">
            <a:extLst>
              <a:ext uri="{FF2B5EF4-FFF2-40B4-BE49-F238E27FC236}">
                <a16:creationId xmlns:a16="http://schemas.microsoft.com/office/drawing/2014/main" id="{B4041E37-0063-40F3-BC70-A7D9D2894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513510"/>
            <a:ext cx="6944842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綜合座談</a:t>
            </a: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260E4653-9BBD-4CDA-AA74-90CE6DE22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7" y="2743398"/>
            <a:ext cx="9147175" cy="13014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zh-TW" altLang="en-US" sz="72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創新教育  定義未來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78154E3-48B1-4735-82C6-641EED26E013}"/>
              </a:ext>
            </a:extLst>
          </p:cNvPr>
          <p:cNvSpPr txBox="1"/>
          <p:nvPr/>
        </p:nvSpPr>
        <p:spPr>
          <a:xfrm>
            <a:off x="635224" y="3887640"/>
            <a:ext cx="7870371" cy="62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4400"/>
              </a:lnSpc>
            </a:pP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2021/Q1.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學校治理設計營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CE93217-27A2-4E54-AE17-4D932BE00821}"/>
              </a:ext>
            </a:extLst>
          </p:cNvPr>
          <p:cNvSpPr txBox="1"/>
          <p:nvPr/>
        </p:nvSpPr>
        <p:spPr>
          <a:xfrm>
            <a:off x="707924" y="5189087"/>
            <a:ext cx="7678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指導：教育部  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24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承辦：社團法人中華民國中小學校長協會  跨域治理校長學校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24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協辦：臺北市立建成國民中學</a:t>
            </a:r>
          </a:p>
        </p:txBody>
      </p:sp>
    </p:spTree>
    <p:extLst>
      <p:ext uri="{BB962C8B-B14F-4D97-AF65-F5344CB8AC3E}">
        <p14:creationId xmlns:p14="http://schemas.microsoft.com/office/powerpoint/2010/main" val="4188832015"/>
      </p:ext>
    </p:extLst>
  </p:cSld>
  <p:clrMapOvr>
    <a:masterClrMapping/>
  </p:clrMapOvr>
  <p:transition spd="slow" advClick="0" advTm="0"/>
  <p:timing>
    <p:tnLst>
      <p:par>
        <p:cTn id="1" dur="indefinite" restart="never" nodeType="tmRoot"/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F31F2FF-8B09-4B45-A0EB-51794A2508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695627" y="301269"/>
            <a:ext cx="649306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跨域治理校長學校</a:t>
            </a:r>
            <a:endParaRPr lang="en-US" altLang="zh-TW" sz="5400" b="1" spc="50" dirty="0">
              <a:ln w="1143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矩形: 圓角 11">
            <a:extLst>
              <a:ext uri="{FF2B5EF4-FFF2-40B4-BE49-F238E27FC236}">
                <a16:creationId xmlns:a16="http://schemas.microsoft.com/office/drawing/2014/main" id="{2CDDDE50-CD09-45DD-AF7E-2DF49789E159}"/>
              </a:ext>
            </a:extLst>
          </p:cNvPr>
          <p:cNvSpPr/>
          <p:nvPr/>
        </p:nvSpPr>
        <p:spPr>
          <a:xfrm>
            <a:off x="467526" y="3108960"/>
            <a:ext cx="8208948" cy="30361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31DA4DE-0F03-4C7E-8A37-290C2C38719E}"/>
              </a:ext>
            </a:extLst>
          </p:cNvPr>
          <p:cNvSpPr/>
          <p:nvPr/>
        </p:nvSpPr>
        <p:spPr>
          <a:xfrm>
            <a:off x="3210" y="314845"/>
            <a:ext cx="1810111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1440" tIns="45720" rIns="91440" bIns="45720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altLang="zh-TW" sz="6000" b="1" dirty="0">
                <a:ln w="0"/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+mj-ea"/>
                <a:ea typeface="+mj-ea"/>
              </a:rPr>
              <a:t>GAB</a:t>
            </a:r>
            <a:endParaRPr lang="zh-TW" altLang="en-US" sz="6000" b="1" dirty="0">
              <a:ln w="0"/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4" name="圖片 13" descr="一張含有 個人, 室內, 建築物, 人 的圖片&#10;&#10;自動產生的描述">
            <a:extLst>
              <a:ext uri="{FF2B5EF4-FFF2-40B4-BE49-F238E27FC236}">
                <a16:creationId xmlns:a16="http://schemas.microsoft.com/office/drawing/2014/main" id="{482544D8-0BC6-47CA-8EC9-9B8B48E01F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t="20822" r="44" b="7739"/>
          <a:stretch/>
        </p:blipFill>
        <p:spPr>
          <a:xfrm>
            <a:off x="3434" y="1443243"/>
            <a:ext cx="9146980" cy="4859796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8BB5A6C-9AC7-4D1F-8BF5-99F8F69BA7B8}"/>
              </a:ext>
            </a:extLst>
          </p:cNvPr>
          <p:cNvSpPr/>
          <p:nvPr/>
        </p:nvSpPr>
        <p:spPr>
          <a:xfrm>
            <a:off x="1749145" y="1043133"/>
            <a:ext cx="5639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 fontAlgn="t"/>
            <a:r>
              <a:rPr lang="en-US" altLang="zh-TW" sz="2000" b="1" dirty="0">
                <a:solidFill>
                  <a:srgbClr val="FFFF00"/>
                </a:solidFill>
                <a:latin typeface="+mj-ea"/>
                <a:ea typeface="+mj-ea"/>
              </a:rPr>
              <a:t>G</a:t>
            </a:r>
            <a:r>
              <a:rPr lang="en-US" altLang="zh-TW" sz="2000" b="1" dirty="0">
                <a:solidFill>
                  <a:schemeClr val="bg1"/>
                </a:solidFill>
                <a:latin typeface="+mj-ea"/>
                <a:ea typeface="+mj-ea"/>
              </a:rPr>
              <a:t>overnance </a:t>
            </a:r>
            <a:r>
              <a:rPr lang="zh-TW" altLang="en-US" sz="2000" b="1" dirty="0">
                <a:solidFill>
                  <a:schemeClr val="bg1"/>
                </a:solidFill>
                <a:latin typeface="+mj-ea"/>
                <a:ea typeface="+mj-ea"/>
              </a:rPr>
              <a:t>      </a:t>
            </a:r>
            <a:r>
              <a:rPr lang="en-US" altLang="zh-TW" sz="2000" b="1" dirty="0">
                <a:solidFill>
                  <a:srgbClr val="FFFF00"/>
                </a:solidFill>
                <a:latin typeface="+mj-ea"/>
                <a:ea typeface="+mj-ea"/>
              </a:rPr>
              <a:t>A</a:t>
            </a:r>
            <a:r>
              <a:rPr lang="en-US" altLang="zh-TW" sz="2000" b="1" dirty="0">
                <a:solidFill>
                  <a:schemeClr val="bg1"/>
                </a:solidFill>
                <a:latin typeface="+mj-ea"/>
                <a:ea typeface="+mj-ea"/>
              </a:rPr>
              <a:t>cross</a:t>
            </a:r>
            <a:r>
              <a:rPr lang="zh-TW" altLang="en-US" sz="2000" b="1" dirty="0">
                <a:solidFill>
                  <a:schemeClr val="bg1"/>
                </a:solidFill>
                <a:latin typeface="+mj-ea"/>
                <a:ea typeface="+mj-ea"/>
              </a:rPr>
              <a:t>      </a:t>
            </a:r>
            <a:r>
              <a:rPr lang="en-US" altLang="zh-TW" sz="20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2000" b="1" dirty="0">
                <a:solidFill>
                  <a:srgbClr val="FFFF00"/>
                </a:solidFill>
                <a:latin typeface="+mj-ea"/>
                <a:ea typeface="+mj-ea"/>
              </a:rPr>
              <a:t>B</a:t>
            </a:r>
            <a:r>
              <a:rPr lang="en-US" altLang="zh-TW" sz="2000" b="1" dirty="0">
                <a:solidFill>
                  <a:schemeClr val="bg1"/>
                </a:solidFill>
                <a:latin typeface="+mj-ea"/>
                <a:ea typeface="+mj-ea"/>
              </a:rPr>
              <a:t>oundary</a:t>
            </a:r>
            <a:endParaRPr lang="en-US" altLang="zh-TW" sz="2000" b="0" i="0" dirty="0">
              <a:solidFill>
                <a:schemeClr val="bg1"/>
              </a:solidFill>
              <a:effectLst/>
              <a:latin typeface="+mj-ea"/>
              <a:ea typeface="+mj-ea"/>
            </a:endParaRPr>
          </a:p>
        </p:txBody>
      </p:sp>
      <p:sp>
        <p:nvSpPr>
          <p:cNvPr id="2" name="矩形: 圓角 11">
            <a:extLst>
              <a:ext uri="{FF2B5EF4-FFF2-40B4-BE49-F238E27FC236}">
                <a16:creationId xmlns:a16="http://schemas.microsoft.com/office/drawing/2014/main" id="{20396897-83EE-42B5-8EE9-34D8E7287785}"/>
              </a:ext>
            </a:extLst>
          </p:cNvPr>
          <p:cNvSpPr/>
          <p:nvPr/>
        </p:nvSpPr>
        <p:spPr>
          <a:xfrm>
            <a:off x="-32386" y="5170528"/>
            <a:ext cx="7968697" cy="8502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800"/>
              </a:lnSpc>
            </a:pPr>
            <a:r>
              <a:rPr lang="zh-TW" altLang="en-US" sz="4000" b="1" dirty="0">
                <a:solidFill>
                  <a:srgbClr val="BDE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不設限跨域學習    全方位學校治理</a:t>
            </a:r>
            <a:endParaRPr lang="en-US" altLang="zh-TW" sz="4000" b="1" dirty="0">
              <a:solidFill>
                <a:srgbClr val="BDE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BEB6030-6F33-4EF2-8695-5891F0494D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29" y="4721584"/>
            <a:ext cx="1095747" cy="1095747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F79ADB4-D6E4-4044-9482-2EDB5F11E608}"/>
              </a:ext>
            </a:extLst>
          </p:cNvPr>
          <p:cNvSpPr txBox="1"/>
          <p:nvPr/>
        </p:nvSpPr>
        <p:spPr>
          <a:xfrm>
            <a:off x="7738201" y="5795958"/>
            <a:ext cx="13244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THE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ONE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校長學校</a:t>
            </a:r>
          </a:p>
        </p:txBody>
      </p:sp>
    </p:spTree>
    <p:extLst>
      <p:ext uri="{BB962C8B-B14F-4D97-AF65-F5344CB8AC3E}">
        <p14:creationId xmlns:p14="http://schemas.microsoft.com/office/powerpoint/2010/main" val="3625300341"/>
      </p:ext>
    </p:extLst>
  </p:cSld>
  <p:clrMapOvr>
    <a:masterClrMapping/>
  </p:clrMapOvr>
  <p:transition spd="slow" advClick="0" advTm="0"/>
  <p:timing>
    <p:tnLst>
      <p:par>
        <p:cTn id="1" dur="indefinite" restart="never" nodeType="tmRoot"/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1" y="0"/>
            <a:ext cx="9143999" cy="6881648"/>
          </a:xfrm>
          <a:prstGeom prst="rect">
            <a:avLst/>
          </a:prstGeo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8821A7E0-EBD3-4D3D-9AB4-9A02B71F0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5" y="300619"/>
            <a:ext cx="7444748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學校行政工作省思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1.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8F6D69D-3CDB-4E51-9DFB-FD236505D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34970"/>
            <a:ext cx="9144000" cy="4892227"/>
          </a:xfrm>
          <a:prstGeom prst="rect">
            <a:avLst/>
          </a:prstGeom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AC3A6DB4-BF03-4184-9BF6-9CCCB134C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5271252"/>
            <a:ext cx="9143998" cy="980259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線性生產  做完就好</a:t>
            </a:r>
            <a:endParaRPr lang="en-US" altLang="zh-TW" sz="6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944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026" name="Picture 2" descr="自動駕駛聯盟三足鼎立汽車智能化再提速| 深度| PTT新聞">
            <a:extLst>
              <a:ext uri="{FF2B5EF4-FFF2-40B4-BE49-F238E27FC236}">
                <a16:creationId xmlns:a16="http://schemas.microsoft.com/office/drawing/2014/main" id="{7FC7B4D0-6253-4564-9E6D-0A9EC09914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84"/>
          <a:stretch/>
        </p:blipFill>
        <p:spPr bwMode="auto">
          <a:xfrm>
            <a:off x="-1" y="1418253"/>
            <a:ext cx="9143999" cy="486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橢圓 18">
            <a:extLst>
              <a:ext uri="{FF2B5EF4-FFF2-40B4-BE49-F238E27FC236}">
                <a16:creationId xmlns:a16="http://schemas.microsoft.com/office/drawing/2014/main" id="{B98AF256-8EF1-4B9E-830E-CED9B144F065}"/>
              </a:ext>
            </a:extLst>
          </p:cNvPr>
          <p:cNvSpPr/>
          <p:nvPr/>
        </p:nvSpPr>
        <p:spPr>
          <a:xfrm>
            <a:off x="3489649" y="1660850"/>
            <a:ext cx="2062065" cy="1464906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latin typeface="+mj-ea"/>
                <a:ea typeface="+mj-ea"/>
              </a:rPr>
              <a:t>升學導向</a:t>
            </a:r>
            <a:endParaRPr lang="en-US" altLang="zh-TW" sz="3600" b="1" dirty="0">
              <a:latin typeface="+mj-ea"/>
              <a:ea typeface="+mj-ea"/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0F77791E-B2C8-4B63-8AC5-C68BC975E3BC}"/>
              </a:ext>
            </a:extLst>
          </p:cNvPr>
          <p:cNvSpPr/>
          <p:nvPr/>
        </p:nvSpPr>
        <p:spPr>
          <a:xfrm>
            <a:off x="404326" y="4058816"/>
            <a:ext cx="2170923" cy="1524001"/>
          </a:xfrm>
          <a:prstGeom prst="ellipse">
            <a:avLst/>
          </a:prstGeom>
          <a:solidFill>
            <a:srgbClr val="FF006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latin typeface="+mj-ea"/>
                <a:ea typeface="+mj-ea"/>
              </a:rPr>
              <a:t>快樂多元</a:t>
            </a:r>
            <a:endParaRPr lang="en-US" altLang="zh-TW" sz="3600" b="1" dirty="0">
              <a:latin typeface="+mj-ea"/>
              <a:ea typeface="+mj-ea"/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7AB17B73-AAD7-4604-81D0-913A534C8579}"/>
              </a:ext>
            </a:extLst>
          </p:cNvPr>
          <p:cNvSpPr/>
          <p:nvPr/>
        </p:nvSpPr>
        <p:spPr>
          <a:xfrm>
            <a:off x="6512768" y="3125756"/>
            <a:ext cx="2226906" cy="1579984"/>
          </a:xfrm>
          <a:prstGeom prst="ellipse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latin typeface="+mj-ea"/>
                <a:ea typeface="+mj-ea"/>
              </a:rPr>
              <a:t>節能</a:t>
            </a:r>
            <a:endParaRPr lang="en-US" altLang="zh-TW" sz="3600" b="1" dirty="0">
              <a:latin typeface="+mj-ea"/>
              <a:ea typeface="+mj-ea"/>
            </a:endParaRPr>
          </a:p>
          <a:p>
            <a:pPr algn="ctr"/>
            <a:r>
              <a:rPr lang="zh-TW" altLang="en-US" sz="3600" b="1" dirty="0">
                <a:latin typeface="+mj-ea"/>
                <a:ea typeface="+mj-ea"/>
              </a:rPr>
              <a:t>減碳</a:t>
            </a:r>
            <a:endParaRPr lang="en-US" altLang="zh-TW" sz="3600" b="1" dirty="0">
              <a:latin typeface="+mj-ea"/>
              <a:ea typeface="+mj-ea"/>
            </a:endParaRPr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id="{CEA456A9-7FA3-40ED-ABEF-F33CDB395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5" y="300619"/>
            <a:ext cx="7444748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學校行政工作省思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2.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D5A58605-CD51-44F1-99B7-EFC6FE802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790" y="3368353"/>
            <a:ext cx="3385309" cy="1954885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各做各的  </a:t>
            </a:r>
            <a:endParaRPr lang="en-US" altLang="zh-TW" sz="6000" b="1" spc="50" dirty="0">
              <a:ln w="11430"/>
              <a:solidFill>
                <a:srgbClr val="8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缺乏系統</a:t>
            </a:r>
            <a:endParaRPr lang="en-US" altLang="zh-TW" sz="6000" b="1" spc="50" dirty="0">
              <a:ln w="11430"/>
              <a:solidFill>
                <a:srgbClr val="8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998297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27" grpId="0" animBg="1"/>
      <p:bldP spid="11" grpId="0"/>
    </p:bld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1" y="0"/>
            <a:ext cx="9143999" cy="6881648"/>
          </a:xfrm>
          <a:prstGeom prst="rect">
            <a:avLst/>
          </a:prstGeom>
        </p:spPr>
      </p:pic>
      <p:pic>
        <p:nvPicPr>
          <p:cNvPr id="8" name="圖片 7" descr="有一支藍色雨傘的一片白色雨傘海">
            <a:extLst>
              <a:ext uri="{FF2B5EF4-FFF2-40B4-BE49-F238E27FC236}">
                <a16:creationId xmlns:a16="http://schemas.microsoft.com/office/drawing/2014/main" id="{A216AD29-D0EE-4AF1-B912-927A94C3D3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8"/>
          <a:stretch/>
        </p:blipFill>
        <p:spPr>
          <a:xfrm>
            <a:off x="-1" y="1369642"/>
            <a:ext cx="9144000" cy="4864010"/>
          </a:xfrm>
          <a:prstGeom prst="rect">
            <a:avLst/>
          </a:prstGeom>
        </p:spPr>
      </p:pic>
      <p:sp>
        <p:nvSpPr>
          <p:cNvPr id="13" name="Text Box 7">
            <a:extLst>
              <a:ext uri="{FF2B5EF4-FFF2-40B4-BE49-F238E27FC236}">
                <a16:creationId xmlns:a16="http://schemas.microsoft.com/office/drawing/2014/main" id="{D9C4D634-2508-4434-A348-449EFD21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11637"/>
            <a:ext cx="9144002" cy="2089537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lnSpc>
                <a:spcPts val="8200"/>
              </a:lnSpc>
              <a:defRPr/>
            </a:pPr>
            <a:r>
              <a:rPr lang="zh-TW" altLang="en-US" sz="6000" b="1" dirty="0">
                <a:solidFill>
                  <a:srgbClr val="7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學校行政多為線性思考</a:t>
            </a:r>
            <a:endParaRPr lang="en-US" altLang="zh-TW" sz="6000" b="1" dirty="0">
              <a:solidFill>
                <a:srgbClr val="7A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>
              <a:lnSpc>
                <a:spcPts val="8200"/>
              </a:lnSpc>
              <a:defRPr/>
            </a:pPr>
            <a:r>
              <a:rPr lang="zh-TW" altLang="en-US" sz="6000" b="1" dirty="0">
                <a:solidFill>
                  <a:srgbClr val="7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缺乏持續改善循環文化</a:t>
            </a:r>
            <a:endParaRPr lang="en-US" altLang="zh-TW" sz="6000" b="1" dirty="0">
              <a:solidFill>
                <a:srgbClr val="7A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FCD4221C-DAB5-46BA-91D4-E0F058815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6046" y="2763680"/>
            <a:ext cx="3470094" cy="1037967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lnSpc>
                <a:spcPts val="8200"/>
              </a:lnSpc>
              <a:defRPr/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品質孤島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04800A6-23EB-4CAB-9C52-00E56AABA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90" y="231516"/>
            <a:ext cx="8369300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課程評鑑的困境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6730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AE8F636-BBE4-48A8-B7DA-065C14925D2D}"/>
              </a:ext>
            </a:extLst>
          </p:cNvPr>
          <p:cNvSpPr/>
          <p:nvPr/>
        </p:nvSpPr>
        <p:spPr>
          <a:xfrm>
            <a:off x="-2" y="1408921"/>
            <a:ext cx="9143999" cy="4889241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4" name="圖說文字: 向右箭號 13">
            <a:extLst>
              <a:ext uri="{FF2B5EF4-FFF2-40B4-BE49-F238E27FC236}">
                <a16:creationId xmlns:a16="http://schemas.microsoft.com/office/drawing/2014/main" id="{E5E2CF43-D1C4-4DDA-AC6A-8E4D3BC4AD14}"/>
              </a:ext>
            </a:extLst>
          </p:cNvPr>
          <p:cNvSpPr/>
          <p:nvPr/>
        </p:nvSpPr>
        <p:spPr>
          <a:xfrm>
            <a:off x="192228" y="3976117"/>
            <a:ext cx="2080455" cy="1184988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全盤構想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活動設計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AB48B0B-4A29-4B04-9A4A-E0EAC5D737FA}"/>
              </a:ext>
            </a:extLst>
          </p:cNvPr>
          <p:cNvSpPr/>
          <p:nvPr/>
        </p:nvSpPr>
        <p:spPr>
          <a:xfrm>
            <a:off x="3545538" y="2498432"/>
            <a:ext cx="664638" cy="626428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74BC780-607C-46EE-B44C-D7B95400DC25}"/>
              </a:ext>
            </a:extLst>
          </p:cNvPr>
          <p:cNvSpPr/>
          <p:nvPr/>
        </p:nvSpPr>
        <p:spPr>
          <a:xfrm>
            <a:off x="4036046" y="5311884"/>
            <a:ext cx="653941" cy="502709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05CA955-9ECB-4A4C-850B-3D32D33F6063}"/>
              </a:ext>
            </a:extLst>
          </p:cNvPr>
          <p:cNvSpPr/>
          <p:nvPr/>
        </p:nvSpPr>
        <p:spPr>
          <a:xfrm>
            <a:off x="7101044" y="2763510"/>
            <a:ext cx="550506" cy="441805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4B2AB50-FDF0-47D1-BECB-E5A9334AB907}"/>
              </a:ext>
            </a:extLst>
          </p:cNvPr>
          <p:cNvSpPr/>
          <p:nvPr/>
        </p:nvSpPr>
        <p:spPr>
          <a:xfrm>
            <a:off x="4527852" y="2505743"/>
            <a:ext cx="550506" cy="545218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1" name="圖說文字: 向右箭號 20">
            <a:extLst>
              <a:ext uri="{FF2B5EF4-FFF2-40B4-BE49-F238E27FC236}">
                <a16:creationId xmlns:a16="http://schemas.microsoft.com/office/drawing/2014/main" id="{A00EFC23-983E-4FC7-A5F0-3E79DA40CA9B}"/>
              </a:ext>
            </a:extLst>
          </p:cNvPr>
          <p:cNvSpPr/>
          <p:nvPr/>
        </p:nvSpPr>
        <p:spPr>
          <a:xfrm>
            <a:off x="2366245" y="3945763"/>
            <a:ext cx="2080455" cy="1184988"/>
          </a:xfrm>
          <a:prstGeom prst="rightArrow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人員分工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資源整備</a:t>
            </a:r>
          </a:p>
        </p:txBody>
      </p:sp>
      <p:sp>
        <p:nvSpPr>
          <p:cNvPr id="23" name="圖說文字: 向右箭號 22">
            <a:extLst>
              <a:ext uri="{FF2B5EF4-FFF2-40B4-BE49-F238E27FC236}">
                <a16:creationId xmlns:a16="http://schemas.microsoft.com/office/drawing/2014/main" id="{02EA4A21-4F52-4608-BD52-556F26BE36EF}"/>
              </a:ext>
            </a:extLst>
          </p:cNvPr>
          <p:cNvSpPr/>
          <p:nvPr/>
        </p:nvSpPr>
        <p:spPr>
          <a:xfrm>
            <a:off x="4527852" y="3945763"/>
            <a:ext cx="2080455" cy="1184988"/>
          </a:xfrm>
          <a:prstGeom prst="rightArrowCallou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活動實施</a:t>
            </a:r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場佈復原</a:t>
            </a:r>
          </a:p>
        </p:txBody>
      </p:sp>
      <p:sp>
        <p:nvSpPr>
          <p:cNvPr id="26" name="圖說文字: 向右箭號 25">
            <a:extLst>
              <a:ext uri="{FF2B5EF4-FFF2-40B4-BE49-F238E27FC236}">
                <a16:creationId xmlns:a16="http://schemas.microsoft.com/office/drawing/2014/main" id="{219C7466-157F-45E4-94CF-A98956737DB4}"/>
              </a:ext>
            </a:extLst>
          </p:cNvPr>
          <p:cNvSpPr/>
          <p:nvPr/>
        </p:nvSpPr>
        <p:spPr>
          <a:xfrm>
            <a:off x="6689459" y="3969972"/>
            <a:ext cx="2080455" cy="1184988"/>
          </a:xfrm>
          <a:prstGeom prst="rightArrowCallou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dirty="0"/>
          </a:p>
          <a:p>
            <a:pPr algn="ctr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成果上網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資料建檔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zh-TW" altLang="en-US" dirty="0"/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10927803-171E-452F-9931-FD2980993145}"/>
              </a:ext>
            </a:extLst>
          </p:cNvPr>
          <p:cNvSpPr/>
          <p:nvPr/>
        </p:nvSpPr>
        <p:spPr>
          <a:xfrm>
            <a:off x="192228" y="1689527"/>
            <a:ext cx="2185896" cy="2145890"/>
          </a:xfrm>
          <a:prstGeom prst="homePlate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課程規劃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821057FD-AB3C-461B-BF13-75FB20E012F9}"/>
              </a:ext>
            </a:extLst>
          </p:cNvPr>
          <p:cNvSpPr/>
          <p:nvPr/>
        </p:nvSpPr>
        <p:spPr>
          <a:xfrm>
            <a:off x="2366245" y="1703040"/>
            <a:ext cx="2185896" cy="2145890"/>
          </a:xfrm>
          <a:prstGeom prst="homePlate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課程設計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C8F0BF92-6619-455F-A222-E1110C80AC2F}"/>
              </a:ext>
            </a:extLst>
          </p:cNvPr>
          <p:cNvSpPr/>
          <p:nvPr/>
        </p:nvSpPr>
        <p:spPr>
          <a:xfrm>
            <a:off x="4540262" y="1689527"/>
            <a:ext cx="2185896" cy="2145890"/>
          </a:xfrm>
          <a:prstGeom prst="homePlat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課程實施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5B2E4E37-9690-4AD5-B39B-726F67FA1CD5}"/>
              </a:ext>
            </a:extLst>
          </p:cNvPr>
          <p:cNvSpPr/>
          <p:nvPr/>
        </p:nvSpPr>
        <p:spPr>
          <a:xfrm>
            <a:off x="6714279" y="1703040"/>
            <a:ext cx="2185896" cy="2133092"/>
          </a:xfrm>
          <a:prstGeom prst="homePlate">
            <a:avLst/>
          </a:prstGeom>
          <a:solidFill>
            <a:srgbClr val="E92365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課程評鑑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41BBFF74-FAFE-49E3-8F16-C8B4E0035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7851"/>
            <a:ext cx="9144002" cy="1037967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eaLnBrk="0" fontAlgn="base" hangingPunct="0">
              <a:spcAft>
                <a:spcPct val="0"/>
              </a:spcAft>
              <a:buClr>
                <a:schemeClr val="tx2"/>
              </a:buClr>
              <a:buSzPct val="100000"/>
              <a:buFont typeface="Cambria" pitchFamily="18" charset="0"/>
              <a:buChar char="=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>
              <a:lnSpc>
                <a:spcPts val="8200"/>
              </a:lnSpc>
              <a:defRPr/>
            </a:pPr>
            <a:r>
              <a:rPr lang="zh-TW" altLang="en-US" sz="6000" b="1" dirty="0">
                <a:solidFill>
                  <a:srgbClr val="7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流程走完等於活動辦完</a:t>
            </a:r>
            <a:endParaRPr lang="en-US" altLang="zh-TW" sz="6000" b="1" dirty="0">
              <a:solidFill>
                <a:srgbClr val="7A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22" name="Text Box 7">
            <a:extLst>
              <a:ext uri="{FF2B5EF4-FFF2-40B4-BE49-F238E27FC236}">
                <a16:creationId xmlns:a16="http://schemas.microsoft.com/office/drawing/2014/main" id="{63AF5EA3-0235-445A-BFF1-FC64970B2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50" y="330894"/>
            <a:ext cx="8369300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線性思考已成日常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9334087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  <p:bldP spid="23" grpId="0" animBg="1"/>
      <p:bldP spid="26" grpId="0" animBg="1"/>
      <p:bldP spid="15" grpId="0" animBg="1"/>
      <p:bldP spid="16" grpId="0" animBg="1"/>
      <p:bldP spid="18" grpId="0" animBg="1"/>
      <p:bldP spid="19" grpId="0" animBg="1"/>
      <p:bldP spid="19" grpId="1" animBg="1"/>
      <p:bldP spid="20" grpId="0"/>
    </p:bldLst>
  </p:timing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1" y="0"/>
            <a:ext cx="9143999" cy="6881648"/>
          </a:xfrm>
          <a:prstGeom prst="rect">
            <a:avLst/>
          </a:prstGeo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8821A7E0-EBD3-4D3D-9AB4-9A02B71F0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68" y="384594"/>
            <a:ext cx="705597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兩大管理革命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D5C84DF-BA8E-49E3-A0DD-AF25C5D4735B}"/>
              </a:ext>
            </a:extLst>
          </p:cNvPr>
          <p:cNvSpPr txBox="1"/>
          <p:nvPr/>
        </p:nvSpPr>
        <p:spPr>
          <a:xfrm>
            <a:off x="2735344" y="1605283"/>
            <a:ext cx="491673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亨利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·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福特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1913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年導入</a:t>
            </a:r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流水線</a:t>
            </a:r>
            <a:endParaRPr lang="en-US" altLang="zh-TW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大幅提高</a:t>
            </a:r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產量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439639D-77BE-4FF0-8FD2-F4A79B70D4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0"/>
          <a:stretch/>
        </p:blipFill>
        <p:spPr bwMode="auto">
          <a:xfrm>
            <a:off x="116133" y="1476135"/>
            <a:ext cx="1875452" cy="23819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箭號: 五邊形 7">
            <a:extLst>
              <a:ext uri="{FF2B5EF4-FFF2-40B4-BE49-F238E27FC236}">
                <a16:creationId xmlns:a16="http://schemas.microsoft.com/office/drawing/2014/main" id="{C395559C-81B1-4FEF-9F0D-299C4F7DF78C}"/>
              </a:ext>
            </a:extLst>
          </p:cNvPr>
          <p:cNvSpPr/>
          <p:nvPr/>
        </p:nvSpPr>
        <p:spPr>
          <a:xfrm>
            <a:off x="116133" y="4041606"/>
            <a:ext cx="2185896" cy="2145890"/>
          </a:xfrm>
          <a:prstGeom prst="homePlate">
            <a:avLst/>
          </a:prstGeom>
          <a:solidFill>
            <a:srgbClr val="66AAA5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規劃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箭號: 五邊形 8">
            <a:extLst>
              <a:ext uri="{FF2B5EF4-FFF2-40B4-BE49-F238E27FC236}">
                <a16:creationId xmlns:a16="http://schemas.microsoft.com/office/drawing/2014/main" id="{637456E6-6CBF-4DFD-ADC5-A4DB7F68A2BE}"/>
              </a:ext>
            </a:extLst>
          </p:cNvPr>
          <p:cNvSpPr/>
          <p:nvPr/>
        </p:nvSpPr>
        <p:spPr>
          <a:xfrm>
            <a:off x="2373099" y="4041606"/>
            <a:ext cx="2185896" cy="2145890"/>
          </a:xfrm>
          <a:prstGeom prst="homePlate">
            <a:avLst/>
          </a:prstGeom>
          <a:solidFill>
            <a:srgbClr val="AFABAB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設計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B0A801AF-FB77-4C45-A4AF-EFD7D7D894EA}"/>
              </a:ext>
            </a:extLst>
          </p:cNvPr>
          <p:cNvSpPr/>
          <p:nvPr/>
        </p:nvSpPr>
        <p:spPr>
          <a:xfrm>
            <a:off x="4630066" y="4041606"/>
            <a:ext cx="2185896" cy="2145890"/>
          </a:xfrm>
          <a:prstGeom prst="homePlate">
            <a:avLst/>
          </a:prstGeom>
          <a:solidFill>
            <a:srgbClr val="6A8FA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生產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25BD9E66-5AB5-4481-B037-B9AB3A8F9F49}"/>
              </a:ext>
            </a:extLst>
          </p:cNvPr>
          <p:cNvSpPr/>
          <p:nvPr/>
        </p:nvSpPr>
        <p:spPr>
          <a:xfrm>
            <a:off x="6945695" y="3969371"/>
            <a:ext cx="2185896" cy="2133092"/>
          </a:xfrm>
          <a:prstGeom prst="homePlate">
            <a:avLst/>
          </a:prstGeom>
          <a:solidFill>
            <a:srgbClr val="AD637C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銷售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EE962E6-FA0D-4C9E-B085-7B98645892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t="353" r="1" b="33742"/>
          <a:stretch/>
        </p:blipFill>
        <p:spPr bwMode="auto">
          <a:xfrm>
            <a:off x="12409" y="3912458"/>
            <a:ext cx="9119182" cy="23733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F7C8742-07A8-49AC-9433-E6B58D7E39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t="48598" r="12681" b="8290"/>
          <a:stretch/>
        </p:blipFill>
        <p:spPr>
          <a:xfrm>
            <a:off x="0" y="3858089"/>
            <a:ext cx="9143999" cy="253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4D01ECD-658C-4C3D-B39C-A1A5752E81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77135" y="273246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生產導向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4100" name="Picture 4" descr="福特六和陸彥瑞先生接掌市場營銷暨顧客服務副總經理- CarStuff 人車事">
            <a:extLst>
              <a:ext uri="{FF2B5EF4-FFF2-40B4-BE49-F238E27FC236}">
                <a16:creationId xmlns:a16="http://schemas.microsoft.com/office/drawing/2014/main" id="{36F95544-A732-43FD-B5CD-DE4EA3685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937" y="1553190"/>
            <a:ext cx="1116464" cy="83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開會沒效率，是因為這7 件事沒做好！來看看Google 的會議技巧| 經理人">
            <a:extLst>
              <a:ext uri="{FF2B5EF4-FFF2-40B4-BE49-F238E27FC236}">
                <a16:creationId xmlns:a16="http://schemas.microsoft.com/office/drawing/2014/main" id="{FBDB17CF-2861-490E-B800-318048964B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6"/>
          <a:stretch/>
        </p:blipFill>
        <p:spPr bwMode="auto">
          <a:xfrm>
            <a:off x="-6352" y="1406027"/>
            <a:ext cx="9150351" cy="488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語音泡泡: 橢圓形 15">
            <a:extLst>
              <a:ext uri="{FF2B5EF4-FFF2-40B4-BE49-F238E27FC236}">
                <a16:creationId xmlns:a16="http://schemas.microsoft.com/office/drawing/2014/main" id="{AA5C03C4-BC28-4BAF-A35B-71D0FF720A79}"/>
              </a:ext>
            </a:extLst>
          </p:cNvPr>
          <p:cNvSpPr/>
          <p:nvPr/>
        </p:nvSpPr>
        <p:spPr>
          <a:xfrm>
            <a:off x="1828802" y="1435567"/>
            <a:ext cx="3346675" cy="1666034"/>
          </a:xfrm>
          <a:prstGeom prst="wedgeEllipseCallout">
            <a:avLst>
              <a:gd name="adj1" fmla="val 56518"/>
              <a:gd name="adj2" fmla="val -1410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沒問題！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顧客可以選擇他想要的任何一種顏色。</a:t>
            </a:r>
          </a:p>
        </p:txBody>
      </p:sp>
      <p:sp>
        <p:nvSpPr>
          <p:cNvPr id="17" name="語音泡泡: 橢圓形 16">
            <a:extLst>
              <a:ext uri="{FF2B5EF4-FFF2-40B4-BE49-F238E27FC236}">
                <a16:creationId xmlns:a16="http://schemas.microsoft.com/office/drawing/2014/main" id="{0F97C402-DBA8-4B65-837F-E94B3255D675}"/>
              </a:ext>
            </a:extLst>
          </p:cNvPr>
          <p:cNvSpPr/>
          <p:nvPr/>
        </p:nvSpPr>
        <p:spPr>
          <a:xfrm>
            <a:off x="6638525" y="1783565"/>
            <a:ext cx="1793207" cy="1205442"/>
          </a:xfrm>
          <a:prstGeom prst="wedgeEllipseCallout">
            <a:avLst>
              <a:gd name="adj1" fmla="val -60970"/>
              <a:gd name="adj2" fmla="val -2058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只要它是黑色！</a:t>
            </a:r>
          </a:p>
        </p:txBody>
      </p:sp>
      <p:sp>
        <p:nvSpPr>
          <p:cNvPr id="18" name="語音泡泡: 橢圓形 17">
            <a:extLst>
              <a:ext uri="{FF2B5EF4-FFF2-40B4-BE49-F238E27FC236}">
                <a16:creationId xmlns:a16="http://schemas.microsoft.com/office/drawing/2014/main" id="{19EEF062-EC70-433D-8FB0-495FFDAEB762}"/>
              </a:ext>
            </a:extLst>
          </p:cNvPr>
          <p:cNvSpPr/>
          <p:nvPr/>
        </p:nvSpPr>
        <p:spPr>
          <a:xfrm>
            <a:off x="3502140" y="4797175"/>
            <a:ext cx="2852057" cy="1309596"/>
          </a:xfrm>
          <a:prstGeom prst="wedgeEllipseCallout">
            <a:avLst>
              <a:gd name="adj1" fmla="val -53985"/>
              <a:gd name="adj2" fmla="val -46601"/>
            </a:avLst>
          </a:prstGeom>
          <a:solidFill>
            <a:srgbClr val="E52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我們應該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可以讓顧客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自己選色。</a:t>
            </a:r>
          </a:p>
        </p:txBody>
      </p:sp>
    </p:spTree>
    <p:extLst>
      <p:ext uri="{BB962C8B-B14F-4D97-AF65-F5344CB8AC3E}">
        <p14:creationId xmlns:p14="http://schemas.microsoft.com/office/powerpoint/2010/main" val="22422836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8E835CE-D92B-4D19-96C2-84BD89929A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1023" y="975111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全村總動員</a:t>
            </a:r>
            <a:endParaRPr lang="en-US" altLang="zh-TW" sz="36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0D4A00C-7B44-4EFE-B504-D96812CD3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" t="6451" r="1520" b="32716"/>
          <a:stretch/>
        </p:blipFill>
        <p:spPr>
          <a:xfrm>
            <a:off x="0" y="0"/>
            <a:ext cx="9144000" cy="645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1656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1" y="0"/>
            <a:ext cx="9143999" cy="6881648"/>
          </a:xfrm>
          <a:prstGeom prst="rect">
            <a:avLst/>
          </a:prstGeo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8821A7E0-EBD3-4D3D-9AB4-9A02B71F0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68" y="384594"/>
            <a:ext cx="705597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兩大管理革命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270A568-CD39-461F-8760-DAD560AD5811}"/>
              </a:ext>
            </a:extLst>
          </p:cNvPr>
          <p:cNvSpPr txBox="1"/>
          <p:nvPr/>
        </p:nvSpPr>
        <p:spPr>
          <a:xfrm>
            <a:off x="2620352" y="1641840"/>
            <a:ext cx="500906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愛德華茲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·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戴明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1950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年提出</a:t>
            </a:r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系統圖</a:t>
            </a:r>
            <a:endParaRPr lang="en-US" altLang="zh-TW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大幅提昇</a:t>
            </a:r>
            <a:r>
              <a:rPr lang="zh-TW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品質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B61C17A2-433E-410F-948E-9E5BEE40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33" y="1476135"/>
            <a:ext cx="1920632" cy="245506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2FC4F7F-EB6C-4261-8567-1A4B5D5D9A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266" t="22049" r="12755" b="6916"/>
          <a:stretch/>
        </p:blipFill>
        <p:spPr>
          <a:xfrm>
            <a:off x="24104" y="4042485"/>
            <a:ext cx="9095791" cy="22860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79404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1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268" y="232194"/>
            <a:ext cx="705597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戴明系統圖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2836AB0-0416-49BA-BA44-8A88CB6384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66" t="22049" r="12755" b="6916"/>
          <a:stretch/>
        </p:blipFill>
        <p:spPr>
          <a:xfrm>
            <a:off x="24104" y="1444647"/>
            <a:ext cx="9095791" cy="48838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4" name="箭號: 五邊形 3">
            <a:extLst>
              <a:ext uri="{FF2B5EF4-FFF2-40B4-BE49-F238E27FC236}">
                <a16:creationId xmlns:a16="http://schemas.microsoft.com/office/drawing/2014/main" id="{99DD9E60-FA4E-407E-B23E-9FC886363289}"/>
              </a:ext>
            </a:extLst>
          </p:cNvPr>
          <p:cNvSpPr/>
          <p:nvPr/>
        </p:nvSpPr>
        <p:spPr>
          <a:xfrm>
            <a:off x="36156" y="4306529"/>
            <a:ext cx="9095791" cy="710774"/>
          </a:xfrm>
          <a:prstGeom prst="homePlate">
            <a:avLst/>
          </a:prstGeom>
          <a:solidFill>
            <a:srgbClr val="0070C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9E9ABD0B-B016-4D00-876D-5943D5A51CA8}"/>
              </a:ext>
            </a:extLst>
          </p:cNvPr>
          <p:cNvSpPr/>
          <p:nvPr/>
        </p:nvSpPr>
        <p:spPr>
          <a:xfrm rot="9074571">
            <a:off x="1721433" y="3245046"/>
            <a:ext cx="1512514" cy="484632"/>
          </a:xfrm>
          <a:prstGeom prst="homePlate">
            <a:avLst/>
          </a:prstGeom>
          <a:solidFill>
            <a:srgbClr val="A50021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479C4CAA-04B4-42BA-868C-C9C1793162C6}"/>
              </a:ext>
            </a:extLst>
          </p:cNvPr>
          <p:cNvSpPr/>
          <p:nvPr/>
        </p:nvSpPr>
        <p:spPr>
          <a:xfrm rot="8638645">
            <a:off x="2714493" y="3542032"/>
            <a:ext cx="1363014" cy="484632"/>
          </a:xfrm>
          <a:prstGeom prst="homePlate">
            <a:avLst/>
          </a:prstGeom>
          <a:solidFill>
            <a:srgbClr val="A50021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A47FC45D-B51E-432E-9BE9-28683DF40233}"/>
              </a:ext>
            </a:extLst>
          </p:cNvPr>
          <p:cNvSpPr/>
          <p:nvPr/>
        </p:nvSpPr>
        <p:spPr>
          <a:xfrm rot="4253557">
            <a:off x="4602691" y="3552937"/>
            <a:ext cx="1143866" cy="484632"/>
          </a:xfrm>
          <a:prstGeom prst="homePlate">
            <a:avLst/>
          </a:prstGeom>
          <a:solidFill>
            <a:srgbClr val="A50021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C1496EE1-8255-49F2-8F2A-B1F1834B08FF}"/>
              </a:ext>
            </a:extLst>
          </p:cNvPr>
          <p:cNvSpPr/>
          <p:nvPr/>
        </p:nvSpPr>
        <p:spPr>
          <a:xfrm>
            <a:off x="1262931" y="5413352"/>
            <a:ext cx="3112424" cy="732503"/>
          </a:xfrm>
          <a:prstGeom prst="ellipse">
            <a:avLst/>
          </a:prstGeom>
          <a:solidFill>
            <a:srgbClr val="385723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EF66DAB5-41C7-496D-BF4E-6A1EA6CA559D}"/>
              </a:ext>
            </a:extLst>
          </p:cNvPr>
          <p:cNvSpPr/>
          <p:nvPr/>
        </p:nvSpPr>
        <p:spPr>
          <a:xfrm rot="19516362">
            <a:off x="2598708" y="4905228"/>
            <a:ext cx="1176364" cy="484632"/>
          </a:xfrm>
          <a:prstGeom prst="homePlate">
            <a:avLst/>
          </a:prstGeom>
          <a:solidFill>
            <a:srgbClr val="385723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9C245EAC-B187-49EC-9227-313D471DF981}"/>
              </a:ext>
            </a:extLst>
          </p:cNvPr>
          <p:cNvSpPr/>
          <p:nvPr/>
        </p:nvSpPr>
        <p:spPr>
          <a:xfrm rot="19789993">
            <a:off x="3874555" y="4973012"/>
            <a:ext cx="1176364" cy="484632"/>
          </a:xfrm>
          <a:prstGeom prst="homePlate">
            <a:avLst/>
          </a:prstGeom>
          <a:solidFill>
            <a:srgbClr val="385723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A639AA6A-F022-4CCD-A4A9-B88AB9679207}"/>
              </a:ext>
            </a:extLst>
          </p:cNvPr>
          <p:cNvSpPr/>
          <p:nvPr/>
        </p:nvSpPr>
        <p:spPr>
          <a:xfrm>
            <a:off x="6718734" y="2442184"/>
            <a:ext cx="1392879" cy="733326"/>
          </a:xfrm>
          <a:prstGeom prst="ellipse">
            <a:avLst/>
          </a:prstGeom>
          <a:solidFill>
            <a:srgbClr val="843C0C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EDA7E480-35A8-4F7B-8F7B-39C0BD70FDD6}"/>
              </a:ext>
            </a:extLst>
          </p:cNvPr>
          <p:cNvSpPr/>
          <p:nvPr/>
        </p:nvSpPr>
        <p:spPr>
          <a:xfrm rot="10597569">
            <a:off x="4933496" y="2561961"/>
            <a:ext cx="1748387" cy="484632"/>
          </a:xfrm>
          <a:prstGeom prst="homePlate">
            <a:avLst/>
          </a:prstGeom>
          <a:solidFill>
            <a:srgbClr val="843C0C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23759EC0-6438-4024-A811-368E6C2214E2}"/>
              </a:ext>
            </a:extLst>
          </p:cNvPr>
          <p:cNvSpPr/>
          <p:nvPr/>
        </p:nvSpPr>
        <p:spPr>
          <a:xfrm>
            <a:off x="6212373" y="1444647"/>
            <a:ext cx="1392879" cy="733326"/>
          </a:xfrm>
          <a:prstGeom prst="ellipse">
            <a:avLst/>
          </a:prstGeom>
          <a:solidFill>
            <a:srgbClr val="843C0C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116BEDD8-CF3F-4710-8FCC-9C048D900371}"/>
              </a:ext>
            </a:extLst>
          </p:cNvPr>
          <p:cNvSpPr/>
          <p:nvPr/>
        </p:nvSpPr>
        <p:spPr>
          <a:xfrm rot="9088429">
            <a:off x="4557005" y="1895777"/>
            <a:ext cx="1748387" cy="484632"/>
          </a:xfrm>
          <a:prstGeom prst="homePlate">
            <a:avLst/>
          </a:prstGeom>
          <a:solidFill>
            <a:srgbClr val="843C0C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2D6CDFCD-E1C1-4C9D-AF68-A874A2C8BA38}"/>
              </a:ext>
            </a:extLst>
          </p:cNvPr>
          <p:cNvSpPr/>
          <p:nvPr/>
        </p:nvSpPr>
        <p:spPr>
          <a:xfrm>
            <a:off x="3558763" y="2290916"/>
            <a:ext cx="1101727" cy="993058"/>
          </a:xfrm>
          <a:prstGeom prst="ellipse">
            <a:avLst/>
          </a:prstGeom>
          <a:solidFill>
            <a:srgbClr val="A50021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305FA3F3-CEF8-4FE1-BE72-FCD897AA6FC1}"/>
              </a:ext>
            </a:extLst>
          </p:cNvPr>
          <p:cNvSpPr/>
          <p:nvPr/>
        </p:nvSpPr>
        <p:spPr>
          <a:xfrm rot="13817308">
            <a:off x="7740462" y="3292426"/>
            <a:ext cx="1288271" cy="484632"/>
          </a:xfrm>
          <a:prstGeom prst="homePlate">
            <a:avLst/>
          </a:prstGeom>
          <a:solidFill>
            <a:srgbClr val="843C0C">
              <a:alpha val="3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D9E1C2B6-B0A5-4D5A-94AE-6ABFFE1693F9}"/>
              </a:ext>
            </a:extLst>
          </p:cNvPr>
          <p:cNvSpPr/>
          <p:nvPr/>
        </p:nvSpPr>
        <p:spPr>
          <a:xfrm rot="20510545">
            <a:off x="3026757" y="1373973"/>
            <a:ext cx="5053293" cy="1730790"/>
          </a:xfrm>
          <a:prstGeom prst="ellipse">
            <a:avLst/>
          </a:prstGeom>
          <a:solidFill>
            <a:srgbClr val="7D9A7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P</a:t>
            </a:r>
            <a:endParaRPr lang="zh-TW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0C2A3496-A96D-4D10-8260-CD2CD8F1F649}"/>
              </a:ext>
            </a:extLst>
          </p:cNvPr>
          <p:cNvSpPr/>
          <p:nvPr/>
        </p:nvSpPr>
        <p:spPr>
          <a:xfrm>
            <a:off x="-1" y="3701403"/>
            <a:ext cx="9011628" cy="2627116"/>
          </a:xfrm>
          <a:prstGeom prst="ellipse">
            <a:avLst/>
          </a:prstGeom>
          <a:solidFill>
            <a:srgbClr val="AD637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D</a:t>
            </a:r>
            <a:endParaRPr lang="zh-TW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2651348E-CDA1-46EA-843C-42D9FB79D936}"/>
              </a:ext>
            </a:extLst>
          </p:cNvPr>
          <p:cNvSpPr/>
          <p:nvPr/>
        </p:nvSpPr>
        <p:spPr>
          <a:xfrm rot="20510545">
            <a:off x="6477345" y="2179643"/>
            <a:ext cx="2083955" cy="1730790"/>
          </a:xfrm>
          <a:prstGeom prst="ellipse">
            <a:avLst/>
          </a:prstGeom>
          <a:solidFill>
            <a:srgbClr val="66AAA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S</a:t>
            </a:r>
            <a:endParaRPr lang="zh-TW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92281730-0318-4783-9006-E29DCF191FCB}"/>
              </a:ext>
            </a:extLst>
          </p:cNvPr>
          <p:cNvSpPr/>
          <p:nvPr/>
        </p:nvSpPr>
        <p:spPr>
          <a:xfrm>
            <a:off x="2802543" y="2083141"/>
            <a:ext cx="2111214" cy="1730790"/>
          </a:xfrm>
          <a:prstGeom prst="ellipse">
            <a:avLst/>
          </a:prstGeom>
          <a:solidFill>
            <a:srgbClr val="297EE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</a:t>
            </a:r>
            <a:endParaRPr lang="zh-TW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9590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7" grpId="0" animBg="1"/>
      <p:bldP spid="23" grpId="0" animBg="1"/>
      <p:bldP spid="2" grpId="0" animBg="1"/>
      <p:bldP spid="24" grpId="0" animBg="1"/>
      <p:bldP spid="25" grpId="0" animBg="1"/>
      <p:bldP spid="26" grpId="0" animBg="1"/>
    </p:bldLst>
  </p:timing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AE8F636-BBE4-48A8-B7DA-065C14925D2D}"/>
              </a:ext>
            </a:extLst>
          </p:cNvPr>
          <p:cNvSpPr/>
          <p:nvPr/>
        </p:nvSpPr>
        <p:spPr>
          <a:xfrm>
            <a:off x="-2" y="1408921"/>
            <a:ext cx="9143999" cy="4889241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B5A34B7-9ABF-408A-AD4D-C6FB9F8C75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10" t="20703" r="17033" b="15511"/>
          <a:stretch/>
        </p:blipFill>
        <p:spPr>
          <a:xfrm>
            <a:off x="-8" y="1758739"/>
            <a:ext cx="9144005" cy="4539423"/>
          </a:xfrm>
          <a:prstGeom prst="rect">
            <a:avLst/>
          </a:prstGeom>
        </p:spPr>
      </p:pic>
      <p:sp>
        <p:nvSpPr>
          <p:cNvPr id="14" name="圖說文字: 向右箭號 13">
            <a:extLst>
              <a:ext uri="{FF2B5EF4-FFF2-40B4-BE49-F238E27FC236}">
                <a16:creationId xmlns:a16="http://schemas.microsoft.com/office/drawing/2014/main" id="{E5E2CF43-D1C4-4DDA-AC6A-8E4D3BC4AD14}"/>
              </a:ext>
            </a:extLst>
          </p:cNvPr>
          <p:cNvSpPr/>
          <p:nvPr/>
        </p:nvSpPr>
        <p:spPr>
          <a:xfrm>
            <a:off x="192228" y="3976117"/>
            <a:ext cx="2080455" cy="1184988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全盤構想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活動設計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AB48B0B-4A29-4B04-9A4A-E0EAC5D737FA}"/>
              </a:ext>
            </a:extLst>
          </p:cNvPr>
          <p:cNvSpPr/>
          <p:nvPr/>
        </p:nvSpPr>
        <p:spPr>
          <a:xfrm>
            <a:off x="3545538" y="2498432"/>
            <a:ext cx="664638" cy="626428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74BC780-607C-46EE-B44C-D7B95400DC25}"/>
              </a:ext>
            </a:extLst>
          </p:cNvPr>
          <p:cNvSpPr/>
          <p:nvPr/>
        </p:nvSpPr>
        <p:spPr>
          <a:xfrm>
            <a:off x="4036046" y="5311884"/>
            <a:ext cx="653941" cy="502709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4B2AB50-FDF0-47D1-BECB-E5A9334AB907}"/>
              </a:ext>
            </a:extLst>
          </p:cNvPr>
          <p:cNvSpPr/>
          <p:nvPr/>
        </p:nvSpPr>
        <p:spPr>
          <a:xfrm>
            <a:off x="4527852" y="2505743"/>
            <a:ext cx="550506" cy="545218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2E3CFEEB-3464-46C2-8DC1-90E2CF49B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4995"/>
            <a:ext cx="7570442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從線性到循環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1" name="圖說文字: 向右箭號 20">
            <a:extLst>
              <a:ext uri="{FF2B5EF4-FFF2-40B4-BE49-F238E27FC236}">
                <a16:creationId xmlns:a16="http://schemas.microsoft.com/office/drawing/2014/main" id="{A00EFC23-983E-4FC7-A5F0-3E79DA40CA9B}"/>
              </a:ext>
            </a:extLst>
          </p:cNvPr>
          <p:cNvSpPr/>
          <p:nvPr/>
        </p:nvSpPr>
        <p:spPr>
          <a:xfrm>
            <a:off x="2366245" y="3945763"/>
            <a:ext cx="2080455" cy="1184988"/>
          </a:xfrm>
          <a:prstGeom prst="rightArrow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人員分工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資源整備</a:t>
            </a:r>
          </a:p>
        </p:txBody>
      </p:sp>
      <p:sp>
        <p:nvSpPr>
          <p:cNvPr id="23" name="圖說文字: 向右箭號 22">
            <a:extLst>
              <a:ext uri="{FF2B5EF4-FFF2-40B4-BE49-F238E27FC236}">
                <a16:creationId xmlns:a16="http://schemas.microsoft.com/office/drawing/2014/main" id="{02EA4A21-4F52-4608-BD52-556F26BE36EF}"/>
              </a:ext>
            </a:extLst>
          </p:cNvPr>
          <p:cNvSpPr/>
          <p:nvPr/>
        </p:nvSpPr>
        <p:spPr>
          <a:xfrm>
            <a:off x="4527852" y="3945763"/>
            <a:ext cx="2080455" cy="1184988"/>
          </a:xfrm>
          <a:prstGeom prst="rightArrowCallou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活動實施</a:t>
            </a:r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場佈復原</a:t>
            </a:r>
          </a:p>
        </p:txBody>
      </p:sp>
      <p:sp>
        <p:nvSpPr>
          <p:cNvPr id="26" name="圖說文字: 向右箭號 25">
            <a:extLst>
              <a:ext uri="{FF2B5EF4-FFF2-40B4-BE49-F238E27FC236}">
                <a16:creationId xmlns:a16="http://schemas.microsoft.com/office/drawing/2014/main" id="{219C7466-157F-45E4-94CF-A98956737DB4}"/>
              </a:ext>
            </a:extLst>
          </p:cNvPr>
          <p:cNvSpPr/>
          <p:nvPr/>
        </p:nvSpPr>
        <p:spPr>
          <a:xfrm>
            <a:off x="6634785" y="3966837"/>
            <a:ext cx="2080455" cy="1184988"/>
          </a:xfrm>
          <a:prstGeom prst="rightArrowCallou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dirty="0"/>
          </a:p>
          <a:p>
            <a:pPr algn="ctr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成果上網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資料建檔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zh-TW" altLang="en-US" dirty="0"/>
          </a:p>
        </p:txBody>
      </p:sp>
      <p:sp>
        <p:nvSpPr>
          <p:cNvPr id="28" name="箭號: 彎曲 27">
            <a:extLst>
              <a:ext uri="{FF2B5EF4-FFF2-40B4-BE49-F238E27FC236}">
                <a16:creationId xmlns:a16="http://schemas.microsoft.com/office/drawing/2014/main" id="{04C5FD38-F517-4C96-B0B9-4DB4FD9A5D0B}"/>
              </a:ext>
            </a:extLst>
          </p:cNvPr>
          <p:cNvSpPr/>
          <p:nvPr/>
        </p:nvSpPr>
        <p:spPr>
          <a:xfrm flipH="1">
            <a:off x="8038875" y="2498432"/>
            <a:ext cx="943380" cy="1884784"/>
          </a:xfrm>
          <a:prstGeom prst="ben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11D97D9-327E-4055-8F78-6EF36FDD0013}"/>
              </a:ext>
            </a:extLst>
          </p:cNvPr>
          <p:cNvSpPr/>
          <p:nvPr/>
        </p:nvSpPr>
        <p:spPr>
          <a:xfrm>
            <a:off x="7101044" y="2763510"/>
            <a:ext cx="550506" cy="441805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019033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  <p:bldP spid="27" grpId="0" animBg="1"/>
      <p:bldP spid="28" grpId="0" animBg="1"/>
      <p:bldP spid="15" grpId="0" animBg="1"/>
    </p:bldLst>
  </p:timing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30" y="239144"/>
            <a:ext cx="726124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線性關係與系統循環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6148" name="Picture 4" descr="围成一圈的人免抠素材免费下载_觅元素51yuansu.com">
            <a:extLst>
              <a:ext uri="{FF2B5EF4-FFF2-40B4-BE49-F238E27FC236}">
                <a16:creationId xmlns:a16="http://schemas.microsoft.com/office/drawing/2014/main" id="{7791F854-832E-425C-A99D-0F1749EC25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2" b="18679"/>
          <a:stretch/>
        </p:blipFill>
        <p:spPr bwMode="auto">
          <a:xfrm>
            <a:off x="-1" y="3788231"/>
            <a:ext cx="9143998" cy="264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我们各自努力，然后高处相见，这是最好的结局">
            <a:extLst>
              <a:ext uri="{FF2B5EF4-FFF2-40B4-BE49-F238E27FC236}">
                <a16:creationId xmlns:a16="http://schemas.microsoft.com/office/drawing/2014/main" id="{828CEB87-FE78-46A3-B673-D3216A8D9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11762"/>
          <a:stretch/>
        </p:blipFill>
        <p:spPr bwMode="auto">
          <a:xfrm>
            <a:off x="0" y="1388110"/>
            <a:ext cx="9144000" cy="240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7">
            <a:extLst>
              <a:ext uri="{FF2B5EF4-FFF2-40B4-BE49-F238E27FC236}">
                <a16:creationId xmlns:a16="http://schemas.microsoft.com/office/drawing/2014/main" id="{93AD3194-3DBA-4661-A614-47E8EE59C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" y="2113917"/>
            <a:ext cx="9143998" cy="98025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各做各的  自求多福</a:t>
            </a:r>
            <a:endParaRPr lang="en-US" altLang="zh-TW" sz="6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2692E7A0-4EBA-4E02-9CB2-87AE9B571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" y="4619134"/>
            <a:ext cx="9143998" cy="98025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休戚與共  風雨同舟</a:t>
            </a:r>
            <a:endParaRPr lang="en-US" altLang="zh-TW" sz="6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166330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72D41E9-06CC-447A-8C03-F0BAFC39A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231" y="339312"/>
            <a:ext cx="775346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持續改善與團隊建構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D8226EA6-A4C0-4A56-9A01-0AAE85C3D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2369541"/>
            <a:ext cx="9141009" cy="3381301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86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有改善始成循環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algn="ctr" eaLnBrk="1" hangingPunct="1">
              <a:lnSpc>
                <a:spcPts val="86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有循環始成系統</a:t>
            </a:r>
            <a:endParaRPr lang="en-US" altLang="zh-TW" sz="72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algn="ctr" eaLnBrk="1" hangingPunct="1">
              <a:lnSpc>
                <a:spcPts val="86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有系統始成團隊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7" name="Picture 3" descr="系統的演進三">
            <a:extLst>
              <a:ext uri="{FF2B5EF4-FFF2-40B4-BE49-F238E27FC236}">
                <a16:creationId xmlns:a16="http://schemas.microsoft.com/office/drawing/2014/main" id="{6B1AD370-3D47-440F-B588-F66A549A6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10816" r="23673" b="26721"/>
          <a:stretch/>
        </p:blipFill>
        <p:spPr bwMode="auto">
          <a:xfrm>
            <a:off x="22027" y="2243953"/>
            <a:ext cx="9096952" cy="350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8200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CC97087-29D8-4FB8-9288-0199AE469B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-3174" y="-29998"/>
            <a:ext cx="9150349" cy="6881648"/>
          </a:xfrm>
          <a:prstGeom prst="rect">
            <a:avLst/>
          </a:prstGeom>
        </p:spPr>
      </p:pic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12743" y="253428"/>
            <a:ext cx="6865938" cy="962562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品質運動的演進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6AC468D3-634A-4A8A-91C2-8FEEACB90FC4}"/>
              </a:ext>
            </a:extLst>
          </p:cNvPr>
          <p:cNvSpPr/>
          <p:nvPr/>
        </p:nvSpPr>
        <p:spPr>
          <a:xfrm rot="5400000">
            <a:off x="4174850" y="-1877305"/>
            <a:ext cx="1000673" cy="760729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58834" y="1426007"/>
            <a:ext cx="7620000" cy="81893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戴明品質管理哲學</a:t>
            </a: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8C121F23-894C-43E3-AF95-0E59308D2303}"/>
              </a:ext>
            </a:extLst>
          </p:cNvPr>
          <p:cNvSpPr/>
          <p:nvPr/>
        </p:nvSpPr>
        <p:spPr>
          <a:xfrm rot="5400000">
            <a:off x="4171675" y="-864011"/>
            <a:ext cx="1000670" cy="7613649"/>
          </a:xfrm>
          <a:prstGeom prst="homePlate">
            <a:avLst/>
          </a:prstGeom>
          <a:solidFill>
            <a:srgbClr val="FFB7B7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58834" y="2427994"/>
            <a:ext cx="7620000" cy="818936"/>
          </a:xfrm>
          <a:prstGeom prst="rect">
            <a:avLst/>
          </a:prstGeom>
          <a:solidFill>
            <a:srgbClr val="F5137F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全面品質管理（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TQM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B91B085F-8CE6-47AA-A0DC-984D96EE9E1D}"/>
              </a:ext>
            </a:extLst>
          </p:cNvPr>
          <p:cNvSpPr/>
          <p:nvPr/>
        </p:nvSpPr>
        <p:spPr>
          <a:xfrm rot="5400000">
            <a:off x="4169990" y="135169"/>
            <a:ext cx="1004041" cy="7620002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862CB37D-A131-4E32-B177-3EBA611D6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834" y="3449466"/>
            <a:ext cx="7620000" cy="81893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ISO</a:t>
            </a: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9000</a:t>
            </a: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品質認證</a:t>
            </a: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8A766BC1-FED2-47CE-B590-847D8B18FA9F}"/>
              </a:ext>
            </a:extLst>
          </p:cNvPr>
          <p:cNvSpPr/>
          <p:nvPr/>
        </p:nvSpPr>
        <p:spPr>
          <a:xfrm rot="5400000">
            <a:off x="4201968" y="1153304"/>
            <a:ext cx="1004042" cy="7620002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93990" y="4446943"/>
            <a:ext cx="7620000" cy="837183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六標準差管理（</a:t>
            </a: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DMAIC</a:t>
            </a: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</a:p>
        </p:txBody>
      </p:sp>
      <p:sp>
        <p:nvSpPr>
          <p:cNvPr id="5" name="箭號: 五邊形 4">
            <a:extLst>
              <a:ext uri="{FF2B5EF4-FFF2-40B4-BE49-F238E27FC236}">
                <a16:creationId xmlns:a16="http://schemas.microsoft.com/office/drawing/2014/main" id="{CC26CF3C-2F51-4607-AEAE-B71EC378F0F7}"/>
              </a:ext>
            </a:extLst>
          </p:cNvPr>
          <p:cNvSpPr/>
          <p:nvPr/>
        </p:nvSpPr>
        <p:spPr>
          <a:xfrm rot="5400000">
            <a:off x="4201968" y="2171440"/>
            <a:ext cx="1004042" cy="7620002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9918317E-1AC0-478C-96DC-193704D57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90" y="5467920"/>
            <a:ext cx="7620000" cy="818936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單品管理（</a:t>
            </a: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TK</a:t>
            </a: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5604783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12" grpId="0" animBg="1"/>
      <p:bldP spid="24" grpId="0" animBg="1"/>
      <p:bldP spid="24" grpId="1" animBg="1"/>
    </p:bldLst>
  </p:timing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5" name="Text Box 7">
            <a:extLst>
              <a:ext uri="{FF2B5EF4-FFF2-40B4-BE49-F238E27FC236}">
                <a16:creationId xmlns:a16="http://schemas.microsoft.com/office/drawing/2014/main" id="{069E5417-2799-43D1-8A4C-564014BDB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91" y="359632"/>
            <a:ext cx="7435850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單品管理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3200" b="1" i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（</a:t>
            </a:r>
            <a:r>
              <a:rPr lang="en-US" altLang="zh-TW" sz="3200" b="1" i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TK/</a:t>
            </a:r>
            <a:r>
              <a:rPr lang="en-US" altLang="zh-TW" sz="3200" b="1" i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Tanpin</a:t>
            </a:r>
            <a:r>
              <a:rPr lang="en-US" altLang="zh-TW" sz="3200" b="1" i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</a:t>
            </a:r>
            <a:r>
              <a:rPr lang="en-US" altLang="zh-TW" sz="3200" b="1" i="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Kanri</a:t>
            </a:r>
            <a:r>
              <a:rPr lang="zh-TW" altLang="en-US" sz="3200" b="1" i="0" dirty="0">
                <a:solidFill>
                  <a:srgbClr val="000000"/>
                </a:solidFill>
                <a:effectLst/>
                <a:latin typeface="+mj-ea"/>
                <a:ea typeface="+mj-ea"/>
              </a:rPr>
              <a:t>）</a:t>
            </a:r>
            <a:endParaRPr lang="en-US" altLang="zh-TW" sz="32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356FD11-19B0-4648-B80E-B296AAE54CC2}"/>
              </a:ext>
            </a:extLst>
          </p:cNvPr>
          <p:cNvSpPr/>
          <p:nvPr/>
        </p:nvSpPr>
        <p:spPr>
          <a:xfrm>
            <a:off x="99591" y="2477918"/>
            <a:ext cx="49949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1973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年創立日本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7-11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開創「單品管理」經營管理模式，成為全球最大便利商店體系。</a:t>
            </a:r>
            <a:endParaRPr lang="en-US" altLang="zh-TW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1979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年擴及臺灣。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altLang="zh-TW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1991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年買下母公司「美國南方公司」。</a:t>
            </a:r>
            <a:endParaRPr lang="en-US" altLang="zh-TW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目前分佈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17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國或地區，近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70,000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店。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3" name="Picture 4" descr="铃木敏文- 揭密真相">
            <a:extLst>
              <a:ext uri="{FF2B5EF4-FFF2-40B4-BE49-F238E27FC236}">
                <a16:creationId xmlns:a16="http://schemas.microsoft.com/office/drawing/2014/main" id="{93DDF196-7B98-4210-BC67-E0B6924E47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15"/>
          <a:stretch/>
        </p:blipFill>
        <p:spPr bwMode="auto">
          <a:xfrm>
            <a:off x="5218586" y="1438547"/>
            <a:ext cx="3871681" cy="482502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4FC9CE3-0F9D-4A38-81CF-72A8D0038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5" t="8565" r="3640" b="10695"/>
          <a:stretch/>
        </p:blipFill>
        <p:spPr bwMode="auto">
          <a:xfrm>
            <a:off x="8309923" y="1530322"/>
            <a:ext cx="689909" cy="66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07BFE763-8947-4E21-A0C5-FDEA038FD47C}"/>
              </a:ext>
            </a:extLst>
          </p:cNvPr>
          <p:cNvSpPr/>
          <p:nvPr/>
        </p:nvSpPr>
        <p:spPr>
          <a:xfrm>
            <a:off x="411982" y="1699523"/>
            <a:ext cx="4551904" cy="606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鈴木敏文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日本新經營之神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7858299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F7F72EF-D5AF-4454-9E94-67CB391B84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76134" name="Text Box 26"/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A73EC595-3FD6-41E6-8473-511530413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55" y="272346"/>
            <a:ext cx="717524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尷尬的貨架</a:t>
            </a:r>
          </a:p>
        </p:txBody>
      </p:sp>
      <p:pic>
        <p:nvPicPr>
          <p:cNvPr id="2050" name="Picture 2" descr="[圖]">
            <a:extLst>
              <a:ext uri="{FF2B5EF4-FFF2-40B4-BE49-F238E27FC236}">
                <a16:creationId xmlns:a16="http://schemas.microsoft.com/office/drawing/2014/main" id="{8DB43432-D538-46A6-9C22-1C029CC266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1" b="16129"/>
          <a:stretch/>
        </p:blipFill>
        <p:spPr bwMode="auto">
          <a:xfrm>
            <a:off x="0" y="1415845"/>
            <a:ext cx="9144000" cy="488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835663"/>
      </p:ext>
    </p:extLst>
  </p:cSld>
  <p:clrMapOvr>
    <a:masterClrMapping/>
  </p:clrMapOvr>
  <p:transition advClick="0" advTm="0"/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68957178-4CD2-4C24-8B23-AEE0171664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08549" name="AutoShape 2" descr="目前顯示的是「20161128103715.jpg」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55575" y="268708"/>
            <a:ext cx="364378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單品管理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4104" name="Picture 8" descr="「PDCA」的圖片搜尋結果">
            <a:extLst>
              <a:ext uri="{FF2B5EF4-FFF2-40B4-BE49-F238E27FC236}">
                <a16:creationId xmlns:a16="http://schemas.microsoft.com/office/drawing/2014/main" id="{9F0B9125-DC32-46EA-BC94-32BFD19AAB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50" y="1399780"/>
            <a:ext cx="9140825" cy="499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44F21B5-F04E-4941-8178-549EADD30E65}"/>
              </a:ext>
            </a:extLst>
          </p:cNvPr>
          <p:cNvSpPr txBox="1"/>
          <p:nvPr/>
        </p:nvSpPr>
        <p:spPr>
          <a:xfrm>
            <a:off x="3661760" y="3456272"/>
            <a:ext cx="1861742" cy="1015663"/>
          </a:xfrm>
          <a:prstGeom prst="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單品管理</a:t>
            </a:r>
            <a:endParaRPr lang="en-US" altLang="zh-TW" sz="3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3600"/>
              </a:lnSpc>
            </a:pPr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四步驟</a:t>
            </a:r>
            <a:endParaRPr lang="en-US" altLang="zh-TW" sz="3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3DC1C17-6661-46F4-8B72-D29D785DC97E}"/>
              </a:ext>
            </a:extLst>
          </p:cNvPr>
          <p:cNvSpPr/>
          <p:nvPr/>
        </p:nvSpPr>
        <p:spPr>
          <a:xfrm>
            <a:off x="1136706" y="4142792"/>
            <a:ext cx="1097026" cy="261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管考</a:t>
            </a: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6B966C64-510E-4D09-BBB8-CF0F9A6241CC}"/>
              </a:ext>
            </a:extLst>
          </p:cNvPr>
          <p:cNvSpPr/>
          <p:nvPr/>
        </p:nvSpPr>
        <p:spPr>
          <a:xfrm>
            <a:off x="1065776" y="3603342"/>
            <a:ext cx="1238886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B9BA626F-7FBE-4573-A35F-9876A7D6FB80}"/>
              </a:ext>
            </a:extLst>
          </p:cNvPr>
          <p:cNvSpPr/>
          <p:nvPr/>
        </p:nvSpPr>
        <p:spPr>
          <a:xfrm>
            <a:off x="3952557" y="1917419"/>
            <a:ext cx="1296954" cy="10217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280C1947-6EB3-4313-8241-88C2CF9A7A08}"/>
              </a:ext>
            </a:extLst>
          </p:cNvPr>
          <p:cNvSpPr/>
          <p:nvPr/>
        </p:nvSpPr>
        <p:spPr>
          <a:xfrm>
            <a:off x="6710340" y="3462694"/>
            <a:ext cx="1565848" cy="10217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8804A6F9-E5FE-4E17-9949-8574D22659DF}"/>
              </a:ext>
            </a:extLst>
          </p:cNvPr>
          <p:cNvSpPr/>
          <p:nvPr/>
        </p:nvSpPr>
        <p:spPr>
          <a:xfrm>
            <a:off x="3799361" y="5007969"/>
            <a:ext cx="1620957" cy="10382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29FFDA3C-2E81-4E14-9D95-9E9536DDE0FA}"/>
              </a:ext>
            </a:extLst>
          </p:cNvPr>
          <p:cNvSpPr/>
          <p:nvPr/>
        </p:nvSpPr>
        <p:spPr>
          <a:xfrm>
            <a:off x="6392334" y="3474542"/>
            <a:ext cx="2201859" cy="93716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</a:t>
            </a:r>
            <a:r>
              <a:rPr lang="zh-TW" altLang="en-US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推論假設</a:t>
            </a:r>
            <a:endParaRPr lang="en-US" altLang="zh-TW" sz="3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AAEF4EE-4B58-4FFA-9816-7F211507B3B3}"/>
              </a:ext>
            </a:extLst>
          </p:cNvPr>
          <p:cNvSpPr/>
          <p:nvPr/>
        </p:nvSpPr>
        <p:spPr>
          <a:xfrm>
            <a:off x="3501724" y="5058520"/>
            <a:ext cx="2216229" cy="93716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</a:t>
            </a:r>
            <a:r>
              <a:rPr lang="zh-TW" alt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付諸執行</a:t>
            </a:r>
            <a:endParaRPr lang="en-US" altLang="zh-TW" sz="32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08764E2-DEE5-4527-98AF-7C23F6D943F2}"/>
              </a:ext>
            </a:extLst>
          </p:cNvPr>
          <p:cNvSpPr/>
          <p:nvPr/>
        </p:nvSpPr>
        <p:spPr>
          <a:xfrm>
            <a:off x="534016" y="3452529"/>
            <a:ext cx="2258912" cy="93716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rgbClr val="AC00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4.</a:t>
            </a:r>
            <a:r>
              <a:rPr lang="zh-TW" altLang="en-US" sz="3200" b="1" dirty="0">
                <a:solidFill>
                  <a:srgbClr val="AC00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效益驗證</a:t>
            </a:r>
            <a:endParaRPr lang="en-US" altLang="zh-TW" sz="3200" b="1" dirty="0">
              <a:solidFill>
                <a:srgbClr val="AC005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8" name="語音泡泡: 圓角矩形 17">
            <a:extLst>
              <a:ext uri="{FF2B5EF4-FFF2-40B4-BE49-F238E27FC236}">
                <a16:creationId xmlns:a16="http://schemas.microsoft.com/office/drawing/2014/main" id="{5C1E06A9-6664-4FF0-8839-C731F3205D24}"/>
              </a:ext>
            </a:extLst>
          </p:cNvPr>
          <p:cNvSpPr/>
          <p:nvPr/>
        </p:nvSpPr>
        <p:spPr>
          <a:xfrm>
            <a:off x="155575" y="2213087"/>
            <a:ext cx="2798639" cy="675812"/>
          </a:xfrm>
          <a:prstGeom prst="wedgeRoundRectCallout">
            <a:avLst>
              <a:gd name="adj1" fmla="val -12849"/>
              <a:gd name="adj2" fmla="val 102187"/>
              <a:gd name="adj3" fmla="val 16667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驗證目標達成狀況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B.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未達目標則進入第二輪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F84C252-ED3F-4290-9277-6B4BFF3272ED}"/>
              </a:ext>
            </a:extLst>
          </p:cNvPr>
          <p:cNvSpPr/>
          <p:nvPr/>
        </p:nvSpPr>
        <p:spPr>
          <a:xfrm>
            <a:off x="3501724" y="466722"/>
            <a:ext cx="32439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Tanpin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TW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Kanri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0" name="語音泡泡: 圓角矩形 19">
            <a:extLst>
              <a:ext uri="{FF2B5EF4-FFF2-40B4-BE49-F238E27FC236}">
                <a16:creationId xmlns:a16="http://schemas.microsoft.com/office/drawing/2014/main" id="{C52D2FFA-38D5-4BCB-8079-4CDDE517214B}"/>
              </a:ext>
            </a:extLst>
          </p:cNvPr>
          <p:cNvSpPr/>
          <p:nvPr/>
        </p:nvSpPr>
        <p:spPr>
          <a:xfrm>
            <a:off x="6228036" y="5090060"/>
            <a:ext cx="2798642" cy="905626"/>
          </a:xfrm>
          <a:prstGeom prst="wedgeRoundRectCallout">
            <a:avLst>
              <a:gd name="adj1" fmla="val -7576"/>
              <a:gd name="adj2" fmla="val -85511"/>
              <a:gd name="adj3" fmla="val 16667"/>
            </a:avLst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根據問題與機會點提出策略與方法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B.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設定目標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1" name="語音泡泡: 圓角矩形 20">
            <a:extLst>
              <a:ext uri="{FF2B5EF4-FFF2-40B4-BE49-F238E27FC236}">
                <a16:creationId xmlns:a16="http://schemas.microsoft.com/office/drawing/2014/main" id="{1CB381E9-EAC1-46A0-B498-C856AED53EF3}"/>
              </a:ext>
            </a:extLst>
          </p:cNvPr>
          <p:cNvSpPr/>
          <p:nvPr/>
        </p:nvSpPr>
        <p:spPr>
          <a:xfrm>
            <a:off x="131069" y="5228112"/>
            <a:ext cx="2798642" cy="767574"/>
          </a:xfrm>
          <a:prstGeom prst="wedgeRoundRectCallout">
            <a:avLst>
              <a:gd name="adj1" fmla="val 57052"/>
              <a:gd name="adj2" fmla="val -1185"/>
              <a:gd name="adj3" fmla="val 16667"/>
            </a:avLst>
          </a:prstGeom>
          <a:solidFill>
            <a:schemeClr val="accent4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訂定工作計畫與分工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B.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依進度執行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991291B-586B-4A46-9E6A-8AB76ED3A7CD}"/>
              </a:ext>
            </a:extLst>
          </p:cNvPr>
          <p:cNvSpPr/>
          <p:nvPr/>
        </p:nvSpPr>
        <p:spPr>
          <a:xfrm>
            <a:off x="3463884" y="1909210"/>
            <a:ext cx="2216229" cy="93716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1.</a:t>
            </a: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現況分析</a:t>
            </a:r>
            <a:endParaRPr lang="en-US" altLang="zh-TW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" name="語音泡泡: 圓角矩形 1">
            <a:extLst>
              <a:ext uri="{FF2B5EF4-FFF2-40B4-BE49-F238E27FC236}">
                <a16:creationId xmlns:a16="http://schemas.microsoft.com/office/drawing/2014/main" id="{A94EAF90-5125-405E-8A63-046087798EEA}"/>
              </a:ext>
            </a:extLst>
          </p:cNvPr>
          <p:cNvSpPr/>
          <p:nvPr/>
        </p:nvSpPr>
        <p:spPr>
          <a:xfrm>
            <a:off x="6228036" y="1460642"/>
            <a:ext cx="2798642" cy="802592"/>
          </a:xfrm>
          <a:prstGeom prst="wedgeRoundRectCallout">
            <a:avLst>
              <a:gd name="adj1" fmla="val -60356"/>
              <a:gd name="adj2" fmla="val 27168"/>
              <a:gd name="adj3" fmla="val 16667"/>
            </a:avLst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現況描述與分析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B.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發現可能機會與問題點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6675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18" grpId="0" animBg="1"/>
      <p:bldP spid="20" grpId="0" animBg="1"/>
      <p:bldP spid="21" grpId="0" animBg="1"/>
      <p:bldP spid="27" grpId="0" animBg="1"/>
      <p:bldP spid="2" grpId="0" animBg="1"/>
    </p:bldLst>
  </p:timing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F7F72EF-D5AF-4454-9E94-67CB391B84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76134" name="Text Box 26"/>
          <p:cNvSpPr txBox="1">
            <a:spLocks noChangeArrowheads="1"/>
          </p:cNvSpPr>
          <p:nvPr/>
        </p:nvSpPr>
        <p:spPr bwMode="auto">
          <a:xfrm>
            <a:off x="250825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A73EC595-3FD6-41E6-8473-511530413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55" y="272346"/>
            <a:ext cx="717524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品質確保與持續改進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B0A979C-3069-43CB-8CAE-7AD1AADC9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324354"/>
            <a:ext cx="9144000" cy="51435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BB8AA720-00D7-4EF4-B9AC-A848C4698104}"/>
              </a:ext>
            </a:extLst>
          </p:cNvPr>
          <p:cNvSpPr txBox="1"/>
          <p:nvPr/>
        </p:nvSpPr>
        <p:spPr>
          <a:xfrm>
            <a:off x="3554104" y="6255808"/>
            <a:ext cx="2846695" cy="212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en-US" altLang="zh-TW" sz="800" dirty="0">
                <a:solidFill>
                  <a:schemeClr val="bg1"/>
                </a:solidFill>
                <a:latin typeface="+mj-ea"/>
                <a:ea typeface="+mj-e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https://www.youtube.com/watch?v=8MU7MxvHW5w</a:t>
            </a:r>
            <a:endParaRPr lang="en-US" altLang="zh-TW" sz="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5" name="Picture 2" descr="中杯以上咖啡第二杯半價pop｜王偉丞的作品集">
            <a:extLst>
              <a:ext uri="{FF2B5EF4-FFF2-40B4-BE49-F238E27FC236}">
                <a16:creationId xmlns:a16="http://schemas.microsoft.com/office/drawing/2014/main" id="{90F86B7A-0132-4664-93CD-07B5740E8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111" b="9469"/>
          <a:stretch/>
        </p:blipFill>
        <p:spPr bwMode="auto">
          <a:xfrm>
            <a:off x="0" y="132435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256DF2A0-8AC8-493C-AED7-DB7BC6B88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324800"/>
            <a:ext cx="9143998" cy="514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871575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455D8DE-8221-48AD-876A-17947FC909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1023" y="975111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萬中選五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0D4A00C-7B44-4EFE-B504-D96812CD3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70693" r="1520" b="4998"/>
          <a:stretch/>
        </p:blipFill>
        <p:spPr>
          <a:xfrm>
            <a:off x="0" y="2144964"/>
            <a:ext cx="9144000" cy="418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5530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F0CD661-08ED-42CC-B3AD-F58ECF59A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6" name="Picture 2" descr="camp adventure treetop experience trail route attraction denmark">
            <a:extLst>
              <a:ext uri="{FF2B5EF4-FFF2-40B4-BE49-F238E27FC236}">
                <a16:creationId xmlns:a16="http://schemas.microsoft.com/office/drawing/2014/main" id="{79B0D9BA-7333-41D9-8AF7-450A25419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3" y="1372621"/>
            <a:ext cx="9163147" cy="501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ED9D5C54-F8C5-443A-BE66-51B9C8743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" y="268708"/>
            <a:ext cx="364378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單品管理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E85C5D-AC19-4A1A-A6E4-223AA7D96291}"/>
              </a:ext>
            </a:extLst>
          </p:cNvPr>
          <p:cNvSpPr/>
          <p:nvPr/>
        </p:nvSpPr>
        <p:spPr>
          <a:xfrm>
            <a:off x="3501724" y="466722"/>
            <a:ext cx="32439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Tanpin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TW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Kanri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20F4D029-5C8C-4FB1-A1E7-404386059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623" y="4020718"/>
            <a:ext cx="9131300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7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持續改善  終身學習</a:t>
            </a:r>
            <a:endParaRPr lang="en-US" altLang="zh-TW" sz="7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7135505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750315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以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TK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建構團隊與系統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6D1E00-2EE1-447C-82D0-0538DE43CA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78" t="31587" r="61602" b="14000"/>
          <a:stretch/>
        </p:blipFill>
        <p:spPr>
          <a:xfrm>
            <a:off x="0" y="1402797"/>
            <a:ext cx="3151819" cy="494201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C5A9E186-D4AC-4828-B51B-9798303A3B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59" t="32132" r="61566" b="13483"/>
          <a:stretch/>
        </p:blipFill>
        <p:spPr>
          <a:xfrm>
            <a:off x="2272314" y="1402798"/>
            <a:ext cx="3097678" cy="49420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D91CF5F-CD14-476D-9DBF-9EB5D88D50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168" t="30740" r="62604" b="9830"/>
          <a:stretch/>
        </p:blipFill>
        <p:spPr>
          <a:xfrm>
            <a:off x="4571999" y="1402796"/>
            <a:ext cx="2694878" cy="49420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B606E58-CDF5-46A9-B7DB-BFC54A670FC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062" t="33772" r="63112" b="7593"/>
          <a:stretch/>
        </p:blipFill>
        <p:spPr>
          <a:xfrm>
            <a:off x="6473016" y="1402797"/>
            <a:ext cx="2670983" cy="49420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35228687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67793B2-C8A1-48CC-9E96-0EAC716404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3" r="12449" b="9199"/>
          <a:stretch/>
        </p:blipFill>
        <p:spPr>
          <a:xfrm>
            <a:off x="0" y="-2818"/>
            <a:ext cx="9144000" cy="6235667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689233EF-549A-4BB8-86A5-5DB20F8D3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18"/>
            <a:ext cx="914400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96266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C0CE68F-5930-4974-BFB6-B86AC2E381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49" r="12551" b="7781"/>
          <a:stretch/>
        </p:blipFill>
        <p:spPr>
          <a:xfrm>
            <a:off x="0" y="-16815"/>
            <a:ext cx="9144000" cy="632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32160"/>
      </p:ext>
    </p:extLst>
  </p:cSld>
  <p:clrMapOvr>
    <a:masterClrMapping/>
  </p:clrMapOvr>
  <p:transition spd="slow" advClick="0" advTm="0"/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0CE0FF4-B1CF-42F3-B5F2-2370D48B26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49" r="12551" b="9320"/>
          <a:stretch/>
        </p:blipFill>
        <p:spPr>
          <a:xfrm>
            <a:off x="-1" y="4665"/>
            <a:ext cx="9143999" cy="621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87333"/>
      </p:ext>
    </p:extLst>
  </p:cSld>
  <p:clrMapOvr>
    <a:masterClrMapping/>
  </p:clrMapOvr>
  <p:transition spd="slow" advClick="0" advTm="0"/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BB10B3D-BC9C-4BE7-BF6D-4F08CA7880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3" r="12755" b="8799"/>
          <a:stretch/>
        </p:blipFill>
        <p:spPr>
          <a:xfrm>
            <a:off x="0" y="0"/>
            <a:ext cx="9144000" cy="62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3849"/>
      </p:ext>
    </p:extLst>
  </p:cSld>
  <p:clrMapOvr>
    <a:masterClrMapping/>
  </p:clrMapOvr>
  <p:transition spd="slow" advClick="0" advTm="0"/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586CC54-363D-4C60-94F3-3F2DA62FEF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51" r="12755" b="8904"/>
          <a:stretch/>
        </p:blipFill>
        <p:spPr>
          <a:xfrm>
            <a:off x="0" y="-12148"/>
            <a:ext cx="9144000" cy="62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92398"/>
      </p:ext>
    </p:extLst>
  </p:cSld>
  <p:clrMapOvr>
    <a:masterClrMapping/>
  </p:clrMapOvr>
  <p:transition spd="slow" advClick="0" advTm="0"/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829C15A-8A37-41A5-8C67-7D342234E1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653" b="9610"/>
          <a:stretch/>
        </p:blipFill>
        <p:spPr>
          <a:xfrm>
            <a:off x="0" y="0"/>
            <a:ext cx="9144000" cy="623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27110"/>
      </p:ext>
    </p:extLst>
  </p:cSld>
  <p:clrMapOvr>
    <a:masterClrMapping/>
  </p:clrMapOvr>
  <p:transition spd="slow" advClick="0" advTm="0"/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5215112-7464-44F0-A3AD-99CC5A7CBA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49" r="12551" b="6372"/>
          <a:stretch/>
        </p:blipFill>
        <p:spPr>
          <a:xfrm>
            <a:off x="0" y="0"/>
            <a:ext cx="9144000" cy="642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95057"/>
      </p:ext>
    </p:extLst>
  </p:cSld>
  <p:clrMapOvr>
    <a:masterClrMapping/>
  </p:clrMapOvr>
  <p:transition spd="slow" advClick="0" advTm="0"/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6EAF2E4-3F81-48AA-ADD8-F65AEC7EFE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59" t="1" r="12654" b="10284"/>
          <a:stretch/>
        </p:blipFill>
        <p:spPr>
          <a:xfrm>
            <a:off x="0" y="-1"/>
            <a:ext cx="9132508" cy="619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29106"/>
      </p:ext>
    </p:extLst>
  </p:cSld>
  <p:clrMapOvr>
    <a:masterClrMapping/>
  </p:clrMapOvr>
  <p:transition spd="slow" advClick="0" advTm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3A828086-9436-4DC1-B4A4-A06E439737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1023" y="975111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決選兩案</a:t>
            </a:r>
            <a:endParaRPr lang="en-US" altLang="zh-TW" sz="36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7BCC94D-07CE-4831-A899-2D2574CA5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9018" r="12529" b="46603"/>
          <a:stretch/>
        </p:blipFill>
        <p:spPr>
          <a:xfrm>
            <a:off x="4653250" y="2425838"/>
            <a:ext cx="4409503" cy="345705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22A7E3E-2BFA-474F-AC95-491685EA86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54242" r="12529" b="7796"/>
          <a:stretch/>
        </p:blipFill>
        <p:spPr>
          <a:xfrm>
            <a:off x="81248" y="2425838"/>
            <a:ext cx="4409504" cy="3457051"/>
          </a:xfrm>
          <a:prstGeom prst="rect">
            <a:avLst/>
          </a:prstGeom>
        </p:spPr>
      </p:pic>
      <p:pic>
        <p:nvPicPr>
          <p:cNvPr id="8" name="Picture 4" descr="稻垣町">
            <a:extLst>
              <a:ext uri="{FF2B5EF4-FFF2-40B4-BE49-F238E27FC236}">
                <a16:creationId xmlns:a16="http://schemas.microsoft.com/office/drawing/2014/main" id="{6EB80565-E1FA-4D76-A539-2A863ADD54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7" t="12581" r="16132" b="20044"/>
          <a:stretch/>
        </p:blipFill>
        <p:spPr>
          <a:xfrm>
            <a:off x="4399281" y="-39859"/>
            <a:ext cx="4744720" cy="65373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12758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6923EEB-1CF2-4DB4-B181-E63A08F298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551" b="10187"/>
          <a:stretch/>
        </p:blipFill>
        <p:spPr>
          <a:xfrm>
            <a:off x="39104" y="0"/>
            <a:ext cx="9104895" cy="615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38568"/>
      </p:ext>
    </p:extLst>
  </p:cSld>
  <p:clrMapOvr>
    <a:masterClrMapping/>
  </p:clrMapOvr>
  <p:transition spd="slow" advClick="0" advTm="0"/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35C770A-98DB-41CD-BD14-D31E8CAAA4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58" r="12755" b="10262"/>
          <a:stretch/>
        </p:blipFill>
        <p:spPr>
          <a:xfrm>
            <a:off x="0" y="0"/>
            <a:ext cx="9144000" cy="6204857"/>
          </a:xfrm>
          <a:prstGeom prst="rect">
            <a:avLst/>
          </a:prstGeom>
        </p:spPr>
      </p:pic>
      <p:pic>
        <p:nvPicPr>
          <p:cNvPr id="5" name="Picture 13" descr="C:\Users\leard\Desktop\DSC00220.JPG">
            <a:extLst>
              <a:ext uri="{FF2B5EF4-FFF2-40B4-BE49-F238E27FC236}">
                <a16:creationId xmlns:a16="http://schemas.microsoft.com/office/drawing/2014/main" id="{F665D11D-536B-4AB0-91BB-6EDBB1FF1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213" y="-223838"/>
            <a:ext cx="9447213" cy="708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C:\Users\leard\Desktop\暫存照片\DSCN0471.JPG">
            <a:extLst>
              <a:ext uri="{FF2B5EF4-FFF2-40B4-BE49-F238E27FC236}">
                <a16:creationId xmlns:a16="http://schemas.microsoft.com/office/drawing/2014/main" id="{8CD122DC-26A9-4B74-B9ED-C1E4428B7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213" y="-227013"/>
            <a:ext cx="9447213" cy="708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73551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927D178-BB51-4EB2-9502-763A907AC7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51" r="12449" b="10844"/>
          <a:stretch/>
        </p:blipFill>
        <p:spPr>
          <a:xfrm>
            <a:off x="-1" y="34504"/>
            <a:ext cx="9143999" cy="61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30680"/>
      </p:ext>
    </p:extLst>
  </p:cSld>
  <p:clrMapOvr>
    <a:masterClrMapping/>
  </p:clrMapOvr>
  <p:transition spd="slow" advClick="0" advTm="0"/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9A7D2CC-F200-434C-9797-E9B7AFAFA6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3" r="12653" b="9093"/>
          <a:stretch/>
        </p:blipFill>
        <p:spPr>
          <a:xfrm>
            <a:off x="0" y="0"/>
            <a:ext cx="9131664" cy="62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81574"/>
      </p:ext>
    </p:extLst>
  </p:cSld>
  <p:clrMapOvr>
    <a:masterClrMapping/>
  </p:clrMapOvr>
  <p:transition spd="slow" advClick="0" advTm="0"/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9E263B1-9A38-4D05-ADDA-FE8A4F2345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51" r="12653" b="6190"/>
          <a:stretch/>
        </p:blipFill>
        <p:spPr>
          <a:xfrm>
            <a:off x="0" y="0"/>
            <a:ext cx="9144000" cy="645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20652"/>
      </p:ext>
    </p:extLst>
  </p:cSld>
  <p:clrMapOvr>
    <a:masterClrMapping/>
  </p:clrMapOvr>
  <p:transition spd="slow" advClick="0" advTm="0"/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34F4E7B-BA62-48F2-A9A5-6304ED54E9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653" b="9299"/>
          <a:stretch/>
        </p:blipFill>
        <p:spPr>
          <a:xfrm>
            <a:off x="0" y="-12149"/>
            <a:ext cx="9144000" cy="625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95321"/>
      </p:ext>
    </p:extLst>
  </p:cSld>
  <p:clrMapOvr>
    <a:masterClrMapping/>
  </p:clrMapOvr>
  <p:transition spd="slow" advClick="0" advTm="0"/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5066472-6801-4AFD-B68F-0C9984E35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09647"/>
      </p:ext>
    </p:extLst>
  </p:cSld>
  <p:clrMapOvr>
    <a:masterClrMapping/>
  </p:clrMapOvr>
  <p:transition spd="slow" advClick="0" advTm="0"/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F401907-8E4F-4D11-8C27-21A4105C4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6189"/>
      </p:ext>
    </p:extLst>
  </p:cSld>
  <p:clrMapOvr>
    <a:masterClrMapping/>
  </p:clrMapOvr>
  <p:transition spd="slow" advClick="0" advTm="0"/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780233C-C8D8-47CF-9346-62B905C8C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83821"/>
      </p:ext>
    </p:extLst>
  </p:cSld>
  <p:clrMapOvr>
    <a:masterClrMapping/>
  </p:clrMapOvr>
  <p:transition spd="slow" advClick="0" advTm="0"/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65477D3-11D8-4253-9889-3ABEE0F19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87062"/>
      </p:ext>
    </p:extLst>
  </p:cSld>
  <p:clrMapOvr>
    <a:masterClrMapping/>
  </p:clrMapOvr>
  <p:transition spd="slow" advClick="0" advTm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406902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地方創生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3" name="圖片 2" descr="一張含有 蛋糕, 桌, 坐, 男人 的圖片&#10;&#10;自動產生的描述">
            <a:extLst>
              <a:ext uri="{FF2B5EF4-FFF2-40B4-BE49-F238E27FC236}">
                <a16:creationId xmlns:a16="http://schemas.microsoft.com/office/drawing/2014/main" id="{56D02CB9-E260-4062-AF28-784E0D0B6D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51219"/>
            <a:ext cx="9144000" cy="5143500"/>
          </a:xfrm>
          <a:prstGeom prst="rect">
            <a:avLst/>
          </a:prstGeom>
        </p:spPr>
      </p:pic>
      <p:pic>
        <p:nvPicPr>
          <p:cNvPr id="5" name="圖片 4" descr="一張含有 室內, 桌, 起居, 窗戶 的圖片&#10;&#10;自動產生的描述">
            <a:extLst>
              <a:ext uri="{FF2B5EF4-FFF2-40B4-BE49-F238E27FC236}">
                <a16:creationId xmlns:a16="http://schemas.microsoft.com/office/drawing/2014/main" id="{994B88DC-2D7E-4E78-A653-15304FBC51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1219"/>
            <a:ext cx="9144000" cy="5143500"/>
          </a:xfrm>
          <a:prstGeom prst="rect">
            <a:avLst/>
          </a:prstGeom>
        </p:spPr>
      </p:pic>
      <p:pic>
        <p:nvPicPr>
          <p:cNvPr id="11" name="圖片 10" descr="一張含有 個人, 小孩, 團體, 擺姿勢 的圖片&#10;&#10;自動產生的描述">
            <a:extLst>
              <a:ext uri="{FF2B5EF4-FFF2-40B4-BE49-F238E27FC236}">
                <a16:creationId xmlns:a16="http://schemas.microsoft.com/office/drawing/2014/main" id="{12670B2A-AA21-410A-9658-B82C4A5851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51219"/>
            <a:ext cx="9144000" cy="5143500"/>
          </a:xfrm>
          <a:prstGeom prst="rect">
            <a:avLst/>
          </a:prstGeom>
        </p:spPr>
      </p:pic>
      <p:pic>
        <p:nvPicPr>
          <p:cNvPr id="13" name="圖片 12" descr="一張含有 個人, 擺姿勢, 團體, 相片 的圖片&#10;&#10;自動產生的描述">
            <a:extLst>
              <a:ext uri="{FF2B5EF4-FFF2-40B4-BE49-F238E27FC236}">
                <a16:creationId xmlns:a16="http://schemas.microsoft.com/office/drawing/2014/main" id="{AD613EBC-55CD-44EF-AB37-A9C36FFEE4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121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3918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59A66F8-0AB1-41CC-BC41-B2CC312FA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11177"/>
      </p:ext>
    </p:extLst>
  </p:cSld>
  <p:clrMapOvr>
    <a:masterClrMapping/>
  </p:clrMapOvr>
  <p:transition spd="slow" advClick="0" advTm="0"/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3327D97-94E4-4D4B-829D-1D7FED34D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01294"/>
      </p:ext>
    </p:extLst>
  </p:cSld>
  <p:clrMapOvr>
    <a:masterClrMapping/>
  </p:clrMapOvr>
  <p:transition spd="slow" advClick="0" advTm="0"/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AC48FDF-A902-452D-AF93-73FDBFDC7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07014"/>
      </p:ext>
    </p:extLst>
  </p:cSld>
  <p:clrMapOvr>
    <a:masterClrMapping/>
  </p:clrMapOvr>
  <p:transition spd="slow" advClick="0" advTm="0"/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69A3619-A333-465F-A95E-80681B1F1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09896"/>
      </p:ext>
    </p:extLst>
  </p:cSld>
  <p:clrMapOvr>
    <a:masterClrMapping/>
  </p:clrMapOvr>
  <p:transition spd="slow" advClick="0" advTm="0"/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31BC2CC-4611-4E47-8BC0-9510D58D8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46988"/>
      </p:ext>
    </p:extLst>
  </p:cSld>
  <p:clrMapOvr>
    <a:masterClrMapping/>
  </p:clrMapOvr>
  <p:transition spd="slow" advClick="0" advTm="0"/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5E6C7B9-0BDF-4694-8959-7A3CD25407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653"/>
          <a:stretch/>
        </p:blipFill>
        <p:spPr>
          <a:xfrm>
            <a:off x="0" y="-1"/>
            <a:ext cx="9144000" cy="628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50311"/>
      </p:ext>
    </p:extLst>
  </p:cSld>
  <p:clrMapOvr>
    <a:masterClrMapping/>
  </p:clrMapOvr>
  <p:transition spd="slow" advClick="0" advTm="0"/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F3CA7E9-5B92-49A5-909C-C913E3AA41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51" r="12653"/>
          <a:stretch/>
        </p:blipFill>
        <p:spPr>
          <a:xfrm>
            <a:off x="0" y="0"/>
            <a:ext cx="9144000" cy="630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2611"/>
      </p:ext>
    </p:extLst>
  </p:cSld>
  <p:clrMapOvr>
    <a:masterClrMapping/>
  </p:clrMapOvr>
  <p:transition spd="slow" advClick="0" advTm="0"/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BC9C38B-C27C-4AF7-8710-68A763C11D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57" r="12653"/>
          <a:stretch/>
        </p:blipFill>
        <p:spPr>
          <a:xfrm>
            <a:off x="0" y="0"/>
            <a:ext cx="9144000" cy="630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436457"/>
      </p:ext>
    </p:extLst>
  </p:cSld>
  <p:clrMapOvr>
    <a:masterClrMapping/>
  </p:clrMapOvr>
  <p:transition spd="slow" advClick="0" advTm="0"/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B3E5A52-F712-4847-A3F0-6F75EB24D0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653"/>
          <a:stretch/>
        </p:blipFill>
        <p:spPr>
          <a:xfrm>
            <a:off x="0" y="-1"/>
            <a:ext cx="9144000" cy="629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98998"/>
      </p:ext>
    </p:extLst>
  </p:cSld>
  <p:clrMapOvr>
    <a:masterClrMapping/>
  </p:clrMapOvr>
  <p:transition spd="slow" advClick="0" advTm="0"/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C31595A-2B48-4CAE-A79B-533CD1F121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51" r="12653"/>
          <a:stretch/>
        </p:blipFill>
        <p:spPr>
          <a:xfrm>
            <a:off x="0" y="-1"/>
            <a:ext cx="9144000" cy="626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06278"/>
      </p:ext>
    </p:extLst>
  </p:cSld>
  <p:clrMapOvr>
    <a:masterClrMapping/>
  </p:clrMapOvr>
  <p:transition spd="slow" advClick="0" advTm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92B0D96-EA59-41C7-84C4-623FAD14D6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7" name="Text Box 26">
            <a:extLst>
              <a:ext uri="{FF2B5EF4-FFF2-40B4-BE49-F238E27FC236}">
                <a16:creationId xmlns:a16="http://schemas.microsoft.com/office/drawing/2014/main" id="{B4041E37-0063-40F3-BC70-A7D9D2894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137" y="209292"/>
            <a:ext cx="6944842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始業式</a:t>
            </a: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260E4653-9BBD-4CDA-AA74-90CE6DE22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6" y="1369368"/>
            <a:ext cx="9147175" cy="13014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zh-TW" altLang="en-US" sz="72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創新教育  定義未來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78154E3-48B1-4735-82C6-641EED26E013}"/>
              </a:ext>
            </a:extLst>
          </p:cNvPr>
          <p:cNvSpPr txBox="1"/>
          <p:nvPr/>
        </p:nvSpPr>
        <p:spPr>
          <a:xfrm>
            <a:off x="707924" y="2619029"/>
            <a:ext cx="7870371" cy="62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4400"/>
              </a:lnSpc>
            </a:pP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2021/Q1.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學校治理設計營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CE93217-27A2-4E54-AE17-4D932BE00821}"/>
              </a:ext>
            </a:extLst>
          </p:cNvPr>
          <p:cNvSpPr txBox="1"/>
          <p:nvPr/>
        </p:nvSpPr>
        <p:spPr>
          <a:xfrm>
            <a:off x="707924" y="3267205"/>
            <a:ext cx="7678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指導：教育部  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4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承辦：社團法人中華民國中小學校長協會  跨域治理校長學校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4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協辦：臺北市立建成國民中學</a:t>
            </a:r>
          </a:p>
        </p:txBody>
      </p:sp>
      <p:pic>
        <p:nvPicPr>
          <p:cNvPr id="13" name="圖片 12" descr="一張含有 個人, 室內, 建築物, 人 的圖片&#10;&#10;自動產生的描述">
            <a:extLst>
              <a:ext uri="{FF2B5EF4-FFF2-40B4-BE49-F238E27FC236}">
                <a16:creationId xmlns:a16="http://schemas.microsoft.com/office/drawing/2014/main" id="{EB52C5FA-028A-4282-A675-466FF5BF06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t="36699" r="44" b="38841"/>
          <a:stretch/>
        </p:blipFill>
        <p:spPr>
          <a:xfrm>
            <a:off x="0" y="4670698"/>
            <a:ext cx="9146980" cy="166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13533"/>
      </p:ext>
    </p:extLst>
  </p:cSld>
  <p:clrMapOvr>
    <a:masterClrMapping/>
  </p:clrMapOvr>
  <p:transition spd="slow" advClick="0" advTm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F32C70A-4229-488E-9873-04BD8FE9EC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1023" y="975111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意象標誌計畫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" name="Picture 4" descr="稻垣町">
            <a:extLst>
              <a:ext uri="{FF2B5EF4-FFF2-40B4-BE49-F238E27FC236}">
                <a16:creationId xmlns:a16="http://schemas.microsoft.com/office/drawing/2014/main" id="{4033F016-2F9A-48B2-A31E-2308E96E9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9" t="12581" r="14430" b="15257"/>
          <a:stretch>
            <a:fillRect/>
          </a:stretch>
        </p:blipFill>
        <p:spPr>
          <a:xfrm>
            <a:off x="327528" y="2211161"/>
            <a:ext cx="2928937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A6675FF0-00C7-457A-94B4-5AFE92E29257}"/>
              </a:ext>
            </a:extLst>
          </p:cNvPr>
          <p:cNvSpPr txBox="1">
            <a:spLocks noChangeArrowheads="1"/>
          </p:cNvSpPr>
          <p:nvPr/>
        </p:nvSpPr>
        <p:spPr>
          <a:xfrm>
            <a:off x="3583992" y="2211160"/>
            <a:ext cx="4923064" cy="41147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chemeClr val="bg1"/>
                </a:solidFill>
                <a:latin typeface="+mj-ea"/>
                <a:ea typeface="+mj-ea"/>
              </a:rPr>
              <a:t>從村民及關心人士來的訊息</a:t>
            </a:r>
          </a:p>
          <a:p>
            <a:r>
              <a:rPr lang="zh-TW" altLang="en-US" b="1" dirty="0">
                <a:solidFill>
                  <a:schemeClr val="bg1"/>
                </a:solidFill>
                <a:latin typeface="+mj-ea"/>
                <a:ea typeface="+mj-ea"/>
              </a:rPr>
              <a:t>意象的構造化及圖象化</a:t>
            </a:r>
          </a:p>
          <a:p>
            <a:r>
              <a:rPr lang="zh-TW" altLang="en-US" b="1" dirty="0">
                <a:solidFill>
                  <a:schemeClr val="bg1"/>
                </a:solidFill>
                <a:latin typeface="+mj-ea"/>
                <a:ea typeface="+mj-ea"/>
              </a:rPr>
              <a:t>意象符號的展開</a:t>
            </a:r>
          </a:p>
          <a:p>
            <a:r>
              <a:rPr lang="zh-TW" altLang="en-US" b="1" dirty="0">
                <a:solidFill>
                  <a:schemeClr val="bg1"/>
                </a:solidFill>
                <a:latin typeface="+mj-ea"/>
                <a:ea typeface="+mj-ea"/>
              </a:rPr>
              <a:t>意象標誌的提案</a:t>
            </a:r>
          </a:p>
          <a:p>
            <a:pPr>
              <a:spcAft>
                <a:spcPts val="600"/>
              </a:spcAft>
            </a:pPr>
            <a:r>
              <a:rPr lang="zh-TW" altLang="en-US" b="1" dirty="0">
                <a:solidFill>
                  <a:schemeClr val="bg1"/>
                </a:solidFill>
                <a:latin typeface="+mj-ea"/>
                <a:ea typeface="+mj-ea"/>
              </a:rPr>
              <a:t>意象標誌的應用</a:t>
            </a:r>
            <a:endParaRPr lang="en-US" altLang="zh-TW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從抽象到具體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從構念到行動</a:t>
            </a:r>
            <a:endParaRPr lang="en-US" altLang="zh-TW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endParaRPr lang="zh-TW" altLang="en-US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0855253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9D0F4E8-EC5D-44C6-BE2F-1FD7DD5FF5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3" r="12653"/>
          <a:stretch/>
        </p:blipFill>
        <p:spPr>
          <a:xfrm>
            <a:off x="0" y="0"/>
            <a:ext cx="9144000" cy="628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8479"/>
      </p:ext>
    </p:extLst>
  </p:cSld>
  <p:clrMapOvr>
    <a:masterClrMapping/>
  </p:clrMapOvr>
  <p:transition spd="slow" advClick="0" advTm="0"/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8025604-05F5-4BCE-BF3A-BB82FC8337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3" r="12551"/>
          <a:stretch/>
        </p:blipFill>
        <p:spPr>
          <a:xfrm>
            <a:off x="0" y="0"/>
            <a:ext cx="9144000" cy="630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08067"/>
      </p:ext>
    </p:extLst>
  </p:cSld>
  <p:clrMapOvr>
    <a:masterClrMapping/>
  </p:clrMapOvr>
  <p:transition spd="slow" advClick="0" advTm="0"/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E255BB0-DE1E-4FB9-925A-02E62E3F1F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755"/>
          <a:stretch/>
        </p:blipFill>
        <p:spPr>
          <a:xfrm>
            <a:off x="-1" y="-1"/>
            <a:ext cx="9143999" cy="62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41812"/>
      </p:ext>
    </p:extLst>
  </p:cSld>
  <p:clrMapOvr>
    <a:masterClrMapping/>
  </p:clrMapOvr>
  <p:transition spd="slow" advClick="0" advTm="0"/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950515E-39B1-40DB-B69E-42A6794D92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449"/>
          <a:stretch/>
        </p:blipFill>
        <p:spPr>
          <a:xfrm>
            <a:off x="0" y="-9357"/>
            <a:ext cx="9144000" cy="627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67821"/>
      </p:ext>
    </p:extLst>
  </p:cSld>
  <p:clrMapOvr>
    <a:masterClrMapping/>
  </p:clrMapOvr>
  <p:transition spd="slow" advClick="0" advTm="0"/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0670DB0-F22C-47C6-A118-FCD7BB103B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57" r="12653"/>
          <a:stretch/>
        </p:blipFill>
        <p:spPr>
          <a:xfrm>
            <a:off x="0" y="-30531"/>
            <a:ext cx="9144000" cy="629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98037"/>
      </p:ext>
    </p:extLst>
  </p:cSld>
  <p:clrMapOvr>
    <a:masterClrMapping/>
  </p:clrMapOvr>
  <p:transition spd="slow" advClick="0" advTm="0"/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E737077-A381-45BA-8FC5-FEFAAF9D4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551"/>
          <a:stretch/>
        </p:blipFill>
        <p:spPr>
          <a:xfrm>
            <a:off x="-18566" y="-1"/>
            <a:ext cx="9162566" cy="62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40841"/>
      </p:ext>
    </p:extLst>
  </p:cSld>
  <p:clrMapOvr>
    <a:masterClrMapping/>
  </p:clrMapOvr>
  <p:transition spd="slow" advClick="0" advTm="0"/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2CCE168-F8CC-4D97-AD73-E9679823BD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3" r="12449"/>
          <a:stretch/>
        </p:blipFill>
        <p:spPr>
          <a:xfrm>
            <a:off x="0" y="0"/>
            <a:ext cx="9144000" cy="627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61308"/>
      </p:ext>
    </p:extLst>
  </p:cSld>
  <p:clrMapOvr>
    <a:masterClrMapping/>
  </p:clrMapOvr>
  <p:transition spd="slow" advClick="0" advTm="0"/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3B39979-1714-4029-A11B-92BE938CB9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2653"/>
          <a:stretch/>
        </p:blipFill>
        <p:spPr>
          <a:xfrm>
            <a:off x="0" y="0"/>
            <a:ext cx="9144000" cy="627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82585"/>
      </p:ext>
    </p:extLst>
  </p:cSld>
  <p:clrMapOvr>
    <a:masterClrMapping/>
  </p:clrMapOvr>
  <p:transition spd="slow" advClick="0" advTm="0"/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4E6ECB5-F0E6-4B8E-89B0-8C4035702C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36" r="12551"/>
          <a:stretch/>
        </p:blipFill>
        <p:spPr>
          <a:xfrm>
            <a:off x="0" y="-1"/>
            <a:ext cx="9144000" cy="62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94671"/>
      </p:ext>
    </p:extLst>
  </p:cSld>
  <p:clrMapOvr>
    <a:masterClrMapping/>
  </p:clrMapOvr>
  <p:transition spd="slow" advClick="0" advTm="0"/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433DC1D-18F1-437E-8010-F8AAE71CB7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63" r="12449"/>
          <a:stretch/>
        </p:blipFill>
        <p:spPr>
          <a:xfrm>
            <a:off x="0" y="0"/>
            <a:ext cx="9144000" cy="62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25087"/>
      </p:ext>
    </p:extLst>
  </p:cSld>
  <p:clrMapOvr>
    <a:masterClrMapping/>
  </p:clrMapOvr>
  <p:transition spd="slow" advClick="0" advTm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956FDD55-B435-4839-A2C1-53D00BBC15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835588" name="Oval 4">
            <a:extLst>
              <a:ext uri="{FF2B5EF4-FFF2-40B4-BE49-F238E27FC236}">
                <a16:creationId xmlns:a16="http://schemas.microsoft.com/office/drawing/2014/main" id="{B6BBE559-E7CF-4CAE-B7AF-516B0F5499E7}"/>
              </a:ext>
            </a:extLst>
          </p:cNvPr>
          <p:cNvSpPr>
            <a:spLocks noChangeArrowheads="1"/>
          </p:cNvSpPr>
          <p:nvPr/>
        </p:nvSpPr>
        <p:spPr bwMode="auto">
          <a:xfrm rot="761721">
            <a:off x="4487173" y="2085455"/>
            <a:ext cx="2519362" cy="1201738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/>
            <a:r>
              <a:rPr kumimoji="1"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生活文化</a:t>
            </a:r>
            <a:endParaRPr kumimoji="1" lang="en-US" altLang="zh-TW" sz="3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1"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再評價</a:t>
            </a:r>
          </a:p>
        </p:txBody>
      </p:sp>
      <p:sp>
        <p:nvSpPr>
          <p:cNvPr id="835589" name="Line 5">
            <a:extLst>
              <a:ext uri="{FF2B5EF4-FFF2-40B4-BE49-F238E27FC236}">
                <a16:creationId xmlns:a16="http://schemas.microsoft.com/office/drawing/2014/main" id="{9B049305-4051-4830-BA87-D71587308CF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81739" y="3350310"/>
            <a:ext cx="215408" cy="380787"/>
          </a:xfrm>
          <a:prstGeom prst="line">
            <a:avLst/>
          </a:prstGeom>
          <a:noFill/>
          <a:ln w="76200">
            <a:solidFill>
              <a:srgbClr val="7DDD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35590" name="Line 6">
            <a:extLst>
              <a:ext uri="{FF2B5EF4-FFF2-40B4-BE49-F238E27FC236}">
                <a16:creationId xmlns:a16="http://schemas.microsoft.com/office/drawing/2014/main" id="{8ADD5FF3-7EAD-4234-81D4-8E0EC2EE5D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35255" y="3301167"/>
            <a:ext cx="320089" cy="348548"/>
          </a:xfrm>
          <a:prstGeom prst="line">
            <a:avLst/>
          </a:prstGeom>
          <a:noFill/>
          <a:ln w="76200">
            <a:solidFill>
              <a:srgbClr val="FF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35591" name="Oval 7">
            <a:extLst>
              <a:ext uri="{FF2B5EF4-FFF2-40B4-BE49-F238E27FC236}">
                <a16:creationId xmlns:a16="http://schemas.microsoft.com/office/drawing/2014/main" id="{0D6B85E4-9BBC-400C-B028-F2F1EAEFD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39" y="3631002"/>
            <a:ext cx="3485480" cy="103896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/>
            <a:r>
              <a:rPr kumimoji="1"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代表「光」的標誌  </a:t>
            </a:r>
            <a:endParaRPr kumimoji="1"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1"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象徵「價值」的圖象</a:t>
            </a:r>
          </a:p>
        </p:txBody>
      </p:sp>
      <p:sp>
        <p:nvSpPr>
          <p:cNvPr id="835592" name="AutoShape 8">
            <a:extLst>
              <a:ext uri="{FF2B5EF4-FFF2-40B4-BE49-F238E27FC236}">
                <a16:creationId xmlns:a16="http://schemas.microsoft.com/office/drawing/2014/main" id="{2BF45100-324E-49E2-9041-504DD8031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811" y="5166812"/>
            <a:ext cx="5290451" cy="1238291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/>
            <a:r>
              <a:rPr kumimoji="1"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扮演向內及對外宣傳的角色</a:t>
            </a:r>
          </a:p>
        </p:txBody>
      </p:sp>
      <p:sp>
        <p:nvSpPr>
          <p:cNvPr id="835593" name="Line 9">
            <a:extLst>
              <a:ext uri="{FF2B5EF4-FFF2-40B4-BE49-F238E27FC236}">
                <a16:creationId xmlns:a16="http://schemas.microsoft.com/office/drawing/2014/main" id="{68338B04-4E10-4A43-B7EB-780C06CFF6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76058" y="4706881"/>
            <a:ext cx="9330" cy="610790"/>
          </a:xfrm>
          <a:prstGeom prst="line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6316F70A-DC64-486A-8B3A-A01AA0182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" y="915611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社區總體營造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835587" name="Oval 3">
            <a:extLst>
              <a:ext uri="{FF2B5EF4-FFF2-40B4-BE49-F238E27FC236}">
                <a16:creationId xmlns:a16="http://schemas.microsoft.com/office/drawing/2014/main" id="{97D0C6C2-8AA9-4612-8D32-34C2329BC22D}"/>
              </a:ext>
            </a:extLst>
          </p:cNvPr>
          <p:cNvSpPr>
            <a:spLocks noChangeArrowheads="1"/>
          </p:cNvSpPr>
          <p:nvPr/>
        </p:nvSpPr>
        <p:spPr bwMode="auto">
          <a:xfrm rot="-674855">
            <a:off x="1954205" y="2039544"/>
            <a:ext cx="2519363" cy="1201738"/>
          </a:xfrm>
          <a:prstGeom prst="ellipse">
            <a:avLst/>
          </a:prstGeom>
          <a:solidFill>
            <a:srgbClr val="3BCCFF"/>
          </a:soli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 eaLnBrk="1" hangingPunct="1"/>
            <a:r>
              <a:rPr kumimoji="1"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區域資源</a:t>
            </a:r>
            <a:endParaRPr kumimoji="1" lang="en-US" altLang="zh-TW" sz="3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/>
            <a:r>
              <a:rPr kumimoji="1"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總體檢</a:t>
            </a:r>
          </a:p>
        </p:txBody>
      </p:sp>
      <p:sp>
        <p:nvSpPr>
          <p:cNvPr id="15" name="箭號: 向上 14">
            <a:extLst>
              <a:ext uri="{FF2B5EF4-FFF2-40B4-BE49-F238E27FC236}">
                <a16:creationId xmlns:a16="http://schemas.microsoft.com/office/drawing/2014/main" id="{C3204A09-E234-49D8-A03B-2F7B40933114}"/>
              </a:ext>
            </a:extLst>
          </p:cNvPr>
          <p:cNvSpPr/>
          <p:nvPr/>
        </p:nvSpPr>
        <p:spPr>
          <a:xfrm>
            <a:off x="0" y="27214"/>
            <a:ext cx="9061450" cy="6377889"/>
          </a:xfrm>
          <a:prstGeom prst="upArrow">
            <a:avLst/>
          </a:prstGeom>
          <a:solidFill>
            <a:srgbClr val="E7E6E6">
              <a:alpha val="69804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5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en-US" altLang="zh-TW" sz="5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5800"/>
              </a:lnSpc>
            </a:pPr>
            <a:r>
              <a:rPr lang="zh-TW" altLang="en-US" sz="5600" b="1" dirty="0">
                <a:solidFill>
                  <a:srgbClr val="683F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重新認識自己</a:t>
            </a:r>
            <a:endParaRPr lang="en-US" altLang="zh-TW" sz="5600" b="1" dirty="0">
              <a:solidFill>
                <a:srgbClr val="683F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5800"/>
              </a:lnSpc>
            </a:pPr>
            <a:r>
              <a:rPr lang="zh-TW" altLang="en-US" sz="5600" b="1" dirty="0">
                <a:solidFill>
                  <a:srgbClr val="683F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全村動起來</a:t>
            </a:r>
          </a:p>
        </p:txBody>
      </p:sp>
    </p:spTree>
    <p:extLst>
      <p:ext uri="{BB962C8B-B14F-4D97-AF65-F5344CB8AC3E}">
        <p14:creationId xmlns:p14="http://schemas.microsoft.com/office/powerpoint/2010/main" val="426249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355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355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355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355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355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355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35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588" grpId="0" animBg="1"/>
      <p:bldP spid="835591" grpId="0" animBg="1"/>
      <p:bldP spid="835592" grpId="0" animBg="1"/>
      <p:bldP spid="835587" grpId="0" animBg="1"/>
      <p:bldP spid="15" grpId="0" animBg="1"/>
    </p:bldLst>
  </p:timing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ECCD367-D582-4A1E-A363-F3F23CE726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51" r="12959"/>
          <a:stretch/>
        </p:blipFill>
        <p:spPr>
          <a:xfrm>
            <a:off x="0" y="-1"/>
            <a:ext cx="9144000" cy="62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54919"/>
      </p:ext>
    </p:extLst>
  </p:cSld>
  <p:clrMapOvr>
    <a:masterClrMapping/>
  </p:clrMapOvr>
  <p:transition spd="slow" advClick="0" advTm="0"/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C37CF40-4D79-491C-A6D9-C201866A7A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51" r="12449"/>
          <a:stretch/>
        </p:blipFill>
        <p:spPr>
          <a:xfrm>
            <a:off x="0" y="0"/>
            <a:ext cx="9144000" cy="62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10541"/>
      </p:ext>
    </p:extLst>
  </p:cSld>
  <p:clrMapOvr>
    <a:masterClrMapping/>
  </p:clrMapOvr>
  <p:transition spd="slow" advClick="0" advTm="0"/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85A2454-DB93-482B-9289-F4CD6FF3F5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3" r="12449"/>
          <a:stretch/>
        </p:blipFill>
        <p:spPr>
          <a:xfrm>
            <a:off x="0" y="0"/>
            <a:ext cx="9143999" cy="631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47757"/>
      </p:ext>
    </p:extLst>
  </p:cSld>
  <p:clrMapOvr>
    <a:masterClrMapping/>
  </p:clrMapOvr>
  <p:transition spd="slow" advClick="0" advTm="0"/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466173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7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專題研究</a:t>
            </a:r>
            <a:r>
              <a:rPr kumimoji="1" lang="en-US" altLang="zh-TW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TK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50B3DC2-9485-4EE7-91D3-46FE11CF9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915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13739"/>
      </p:ext>
    </p:extLst>
  </p:cSld>
  <p:clrMapOvr>
    <a:masterClrMapping/>
  </p:clrMapOvr>
  <p:transition spd="slow" advClick="0" advTm="0"/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466173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7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專題研究</a:t>
            </a:r>
            <a:r>
              <a:rPr kumimoji="1" lang="en-US" altLang="zh-TW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TK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9509FFB-F12C-49F9-9732-1E76A85D5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15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22957"/>
      </p:ext>
    </p:extLst>
  </p:cSld>
  <p:clrMapOvr>
    <a:masterClrMapping/>
  </p:clrMapOvr>
  <p:transition spd="slow" advClick="0" advTm="0"/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466173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7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專題研究</a:t>
            </a:r>
            <a:r>
              <a:rPr kumimoji="1" lang="en-US" altLang="zh-TW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TK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CCA9852-94E9-4CCC-B18E-C241994C6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15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28274"/>
      </p:ext>
    </p:extLst>
  </p:cSld>
  <p:clrMapOvr>
    <a:masterClrMapping/>
  </p:clrMapOvr>
  <p:transition spd="slow" advClick="0" advTm="0"/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466173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7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專題研究</a:t>
            </a:r>
            <a:r>
              <a:rPr kumimoji="1" lang="en-US" altLang="zh-TW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TK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DF0A51E-DDA5-4F03-873C-C75747EDA6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15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22745"/>
      </p:ext>
    </p:extLst>
  </p:cSld>
  <p:clrMapOvr>
    <a:masterClrMapping/>
  </p:clrMapOvr>
  <p:transition spd="slow" advClick="0" advTm="0"/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466173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7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專題研究</a:t>
            </a:r>
            <a:r>
              <a:rPr kumimoji="1" lang="en-US" altLang="zh-TW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TK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A5F5227-A3FB-4393-95F5-1B1AD3A069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915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73285"/>
      </p:ext>
    </p:extLst>
  </p:cSld>
  <p:clrMapOvr>
    <a:masterClrMapping/>
  </p:clrMapOvr>
  <p:transition spd="slow" advClick="0" advTm="0"/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466173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7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專題研究</a:t>
            </a:r>
            <a:r>
              <a:rPr kumimoji="1" lang="en-US" altLang="zh-TW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TK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E0FCB878-132A-4366-B681-6160183E1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15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90468"/>
      </p:ext>
    </p:extLst>
  </p:cSld>
  <p:clrMapOvr>
    <a:masterClrMapping/>
  </p:clrMapOvr>
  <p:transition spd="slow" advClick="0" advTm="0"/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466173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7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專題研究</a:t>
            </a:r>
            <a:r>
              <a:rPr kumimoji="1" lang="en-US" altLang="zh-TW" sz="6000" b="1" i="0" u="none" strike="noStrike" kern="1200" cap="none" spc="50" normalizeH="0" baseline="0" noProof="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TK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E107147-C1CE-4F0B-AAF0-845097655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15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61471"/>
      </p:ext>
    </p:extLst>
  </p:cSld>
  <p:clrMapOvr>
    <a:masterClrMapping/>
  </p:clrMapOvr>
  <p:transition spd="slow" advClick="0" advTm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E4CB82E9-F6EC-4874-8CCA-91C2CE2D0F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46086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C44BFEA-A7CD-45DD-B3C9-72CFFE253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36545"/>
            <a:ext cx="8064500" cy="3663430"/>
          </a:xfrm>
          <a:prstGeom prst="rect">
            <a:avLst/>
          </a:prstGeom>
          <a:noFill/>
          <a:ln w="30480" algn="ctr">
            <a:noFill/>
            <a:miter lim="800000"/>
            <a:headEnd/>
            <a:tailEnd/>
          </a:ln>
        </p:spPr>
        <p:txBody>
          <a:bodyPr tIns="36000" bIns="36000">
            <a:spAutoFit/>
          </a:bodyPr>
          <a:lstStyle/>
          <a:p>
            <a:pPr algn="ctr" eaLnBrk="1" hangingPunct="1">
              <a:lnSpc>
                <a:spcPts val="14000"/>
              </a:lnSpc>
              <a:defRPr/>
            </a:pPr>
            <a:r>
              <a:rPr lang="zh-TW" altLang="en-US" sz="1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用議題</a:t>
            </a:r>
            <a:endParaRPr lang="en-US" altLang="zh-TW" sz="1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lnSpc>
                <a:spcPts val="14000"/>
              </a:lnSpc>
              <a:defRPr/>
            </a:pPr>
            <a:r>
              <a:rPr lang="zh-TW" altLang="en-US" sz="1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成一體</a:t>
            </a:r>
            <a:endParaRPr lang="en-US" altLang="zh-TW" sz="1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93BFBEE9-A8EC-4B30-B9FD-E32ABA7D6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9" y="1036382"/>
            <a:ext cx="4985328" cy="1508994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dist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社區總體營造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dist" eaLnBrk="1" hangingPunct="1">
              <a:lnSpc>
                <a:spcPts val="3600"/>
              </a:lnSpc>
              <a:defRPr/>
            </a:pPr>
            <a:r>
              <a:rPr lang="en-US" altLang="zh-TW" sz="2800" dirty="0"/>
              <a:t>Community Development</a:t>
            </a:r>
            <a:endParaRPr lang="en-US" altLang="zh-TW" sz="28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5AD5D07C-B47E-40E0-8915-18E76C251901}"/>
              </a:ext>
            </a:extLst>
          </p:cNvPr>
          <p:cNvSpPr/>
          <p:nvPr/>
        </p:nvSpPr>
        <p:spPr>
          <a:xfrm rot="10800000">
            <a:off x="4773796" y="4517464"/>
            <a:ext cx="2000567" cy="184289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502F331B-7167-4AA9-8B00-85389B4E1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4363" y="4668260"/>
            <a:ext cx="2369637" cy="1457698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3600"/>
              </a:lnSpc>
              <a:defRPr/>
            </a:pPr>
            <a:r>
              <a:rPr lang="zh-TW" altLang="en-US" sz="3200" spc="50" dirty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生活共同體</a:t>
            </a:r>
            <a:endParaRPr lang="en-US" altLang="zh-TW" sz="3200" spc="50" dirty="0">
              <a:ln w="1143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eaLnBrk="1" hangingPunct="1">
              <a:lnSpc>
                <a:spcPts val="3600"/>
              </a:lnSpc>
              <a:defRPr/>
            </a:pPr>
            <a:r>
              <a:rPr lang="zh-TW" altLang="en-US" sz="3200" spc="50" dirty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命運共同體</a:t>
            </a:r>
            <a:endParaRPr lang="en-US" altLang="zh-TW" sz="3200" spc="50" dirty="0">
              <a:ln w="1143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eaLnBrk="1" hangingPunct="1">
              <a:lnSpc>
                <a:spcPts val="3600"/>
              </a:lnSpc>
              <a:defRPr/>
            </a:pPr>
            <a:r>
              <a:rPr lang="zh-TW" altLang="en-US" sz="3200" spc="50" dirty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學習共同體</a:t>
            </a:r>
            <a:endParaRPr lang="en-US" altLang="zh-TW" sz="3200" spc="50" dirty="0">
              <a:ln w="1143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950134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</p:bldLst>
  </p:timing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82CB19A6-8C96-4438-8416-C3A021117B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61040" y="1371600"/>
            <a:ext cx="761747" cy="82926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zh-TW" altLang="en-US" sz="4400" cap="all" spc="5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魏碑簡" pitchFamily="2" charset="-120"/>
                <a:ea typeface="王漢宗中魏碑簡" pitchFamily="2" charset="-120"/>
                <a:cs typeface="+mj-cs"/>
              </a:rPr>
              <a:t> 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60156" y="369114"/>
            <a:ext cx="4311844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TKTK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 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TYK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C270162-F58A-4409-A573-F1A0437A64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06" t="15805" r="9898" b="6009"/>
          <a:stretch/>
        </p:blipFill>
        <p:spPr>
          <a:xfrm>
            <a:off x="0" y="1371600"/>
            <a:ext cx="9143999" cy="50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4485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EF916CA-0768-4DF6-986F-38CB757C0E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63" r="13061" b="7824"/>
          <a:stretch/>
        </p:blipFill>
        <p:spPr>
          <a:xfrm>
            <a:off x="0" y="0"/>
            <a:ext cx="9041363" cy="635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22269"/>
      </p:ext>
    </p:extLst>
  </p:cSld>
  <p:clrMapOvr>
    <a:masterClrMapping/>
  </p:clrMapOvr>
  <p:transition spd="slow" advClick="0" advTm="0"/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C9174E1-2D96-45B4-8232-C7826FB3C9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 r="13163" b="9093"/>
          <a:stretch/>
        </p:blipFill>
        <p:spPr>
          <a:xfrm>
            <a:off x="0" y="67161"/>
            <a:ext cx="8824339" cy="609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68202"/>
      </p:ext>
    </p:extLst>
  </p:cSld>
  <p:clrMapOvr>
    <a:masterClrMapping/>
  </p:clrMapOvr>
  <p:transition spd="slow" advClick="0" advTm="0"/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BC182E1-198B-47E6-9386-15FB0D99E3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61" r="12551" b="10000"/>
          <a:stretch/>
        </p:blipFill>
        <p:spPr>
          <a:xfrm>
            <a:off x="0" y="-1"/>
            <a:ext cx="9144000" cy="622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07427"/>
      </p:ext>
    </p:extLst>
  </p:cSld>
  <p:clrMapOvr>
    <a:masterClrMapping/>
  </p:clrMapOvr>
  <p:transition spd="slow" advClick="0" advTm="0"/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70D62D-4EC3-4B2D-8597-94571562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15A1330-E2B7-44AD-891F-73C50F2DC7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3" r="12653" b="6916"/>
          <a:stretch/>
        </p:blipFill>
        <p:spPr>
          <a:xfrm>
            <a:off x="-1" y="-1"/>
            <a:ext cx="9143999" cy="640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02423"/>
      </p:ext>
    </p:extLst>
  </p:cSld>
  <p:clrMapOvr>
    <a:masterClrMapping/>
  </p:clrMapOvr>
  <p:transition spd="slow" advClick="0" advTm="0"/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4BC19FB-C3E0-4AE1-889B-9C4704635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99B3C3EB-9901-4BE8-9039-081152073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196930"/>
            <a:ext cx="5906278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不會的怎麼辦？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3FAE90B-DAEA-47F5-893E-17C9F796AD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776" t="27415" r="30204" b="35578"/>
          <a:stretch/>
        </p:blipFill>
        <p:spPr>
          <a:xfrm>
            <a:off x="0" y="1540467"/>
            <a:ext cx="9144000" cy="464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88612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3" y="211269"/>
            <a:ext cx="679632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7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000" b="1" spc="5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6000" b="1" spc="50" dirty="0">
                <a:ln w="1143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學年暑期備課</a:t>
            </a:r>
            <a:endParaRPr kumimoji="1" lang="en-US" altLang="zh-TW" sz="6000" b="1" i="0" u="none" strike="noStrike" kern="1200" cap="none" spc="50" normalizeH="0" baseline="0" noProof="0" dirty="0">
              <a:ln w="11430"/>
              <a:solidFill>
                <a:prstClr val="black">
                  <a:lumMod val="75000"/>
                  <a:lumOff val="25000"/>
                </a:prst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0BF0D568-27C7-43BE-B147-70011ED9F1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7" b="13515"/>
          <a:stretch/>
        </p:blipFill>
        <p:spPr bwMode="auto">
          <a:xfrm>
            <a:off x="9832" y="1402797"/>
            <a:ext cx="9144000" cy="491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2EA2A383-67B3-4F01-B55E-BE94395AF4BC}"/>
              </a:ext>
            </a:extLst>
          </p:cNvPr>
          <p:cNvCxnSpPr>
            <a:cxnSpLocks/>
          </p:cNvCxnSpPr>
          <p:nvPr/>
        </p:nvCxnSpPr>
        <p:spPr>
          <a:xfrm>
            <a:off x="2290918" y="2674374"/>
            <a:ext cx="4011559" cy="7865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6287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36FDE437-3508-4AE8-B282-B1F97C7E4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099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5"/>
            <a:ext cx="6400800" cy="17526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101" name="Picture 6" descr="DSC_76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" r="-40"/>
          <a:stretch>
            <a:fillRect/>
          </a:stretch>
        </p:blipFill>
        <p:spPr bwMode="auto">
          <a:xfrm>
            <a:off x="-3175" y="-28575"/>
            <a:ext cx="9150350" cy="649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-7764" y="338534"/>
            <a:ext cx="9144000" cy="10191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78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無圍牆學校    不設限學習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DD80FE2-149F-4A14-BBC5-0F85C97BF0BA}"/>
              </a:ext>
            </a:extLst>
          </p:cNvPr>
          <p:cNvSpPr txBox="1"/>
          <p:nvPr/>
        </p:nvSpPr>
        <p:spPr>
          <a:xfrm>
            <a:off x="7597365" y="6145690"/>
            <a:ext cx="13244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THE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ONE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校長學校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D335243-E284-41E2-B734-2006E36A81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692" y="5032529"/>
            <a:ext cx="1095747" cy="109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090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52665AB-4A54-41CE-8B5A-8AD832022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6" r="12680"/>
          <a:stretch/>
        </p:blipFill>
        <p:spPr>
          <a:xfrm>
            <a:off x="0" y="-56992"/>
            <a:ext cx="9144000" cy="6914992"/>
          </a:xfrm>
          <a:prstGeom prst="rect">
            <a:avLst/>
          </a:prstGeom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2C5BC3AB-3FA6-4C6B-9A42-F5A0B3E71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621" y="1569595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團隊建構的歷程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3078" name="Picture 6" descr="「不合作」的圖片搜尋結果">
            <a:extLst>
              <a:ext uri="{FF2B5EF4-FFF2-40B4-BE49-F238E27FC236}">
                <a16:creationId xmlns:a16="http://schemas.microsoft.com/office/drawing/2014/main" id="{E27509CA-AA64-4AC7-A93F-D12400A69D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" t="18028" r="2797" b="5529"/>
          <a:stretch/>
        </p:blipFill>
        <p:spPr bwMode="auto">
          <a:xfrm>
            <a:off x="4683969" y="3004457"/>
            <a:ext cx="4460033" cy="33383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「不合作」的圖片搜尋結果">
            <a:extLst>
              <a:ext uri="{FF2B5EF4-FFF2-40B4-BE49-F238E27FC236}">
                <a16:creationId xmlns:a16="http://schemas.microsoft.com/office/drawing/2014/main" id="{527EA235-17F1-4FE8-BF0C-F2DAC0735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4457"/>
            <a:ext cx="4460033" cy="33383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向右箭號 2">
            <a:extLst>
              <a:ext uri="{FF2B5EF4-FFF2-40B4-BE49-F238E27FC236}">
                <a16:creationId xmlns:a16="http://schemas.microsoft.com/office/drawing/2014/main" id="{104E9A58-D586-4B1D-A054-BF097D7DC700}"/>
              </a:ext>
            </a:extLst>
          </p:cNvPr>
          <p:cNvSpPr/>
          <p:nvPr/>
        </p:nvSpPr>
        <p:spPr>
          <a:xfrm>
            <a:off x="3090041" y="3606290"/>
            <a:ext cx="2679996" cy="2471460"/>
          </a:xfrm>
          <a:prstGeom prst="rightArrow">
            <a:avLst/>
          </a:prstGeom>
          <a:solidFill>
            <a:srgbClr val="FF0066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  <a:defRPr/>
            </a:pPr>
            <a:r>
              <a:rPr kumimoji="1"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校訂課程</a:t>
            </a:r>
            <a:endParaRPr kumimoji="1"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>
              <a:lnSpc>
                <a:spcPts val="4400"/>
              </a:lnSpc>
              <a:defRPr/>
            </a:pPr>
            <a:r>
              <a:rPr kumimoji="1"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公開授課</a:t>
            </a:r>
            <a:endParaRPr kumimoji="1"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183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E6E2A42-49CA-4ADC-A382-722A34FBA8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2" name="Picture 2" descr="土壤益菌可抗憂鬱、活化腦細胞- 康健雜誌">
            <a:extLst>
              <a:ext uri="{FF2B5EF4-FFF2-40B4-BE49-F238E27FC236}">
                <a16:creationId xmlns:a16="http://schemas.microsoft.com/office/drawing/2014/main" id="{EA2EF97C-C477-4BFE-B29F-F9DF39BFC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"/>
          <a:stretch/>
        </p:blipFill>
        <p:spPr bwMode="auto">
          <a:xfrm>
            <a:off x="0" y="1405837"/>
            <a:ext cx="9144000" cy="491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02378" y="287814"/>
            <a:ext cx="697230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社造與課發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箭號: 五邊形 4">
            <a:extLst>
              <a:ext uri="{FF2B5EF4-FFF2-40B4-BE49-F238E27FC236}">
                <a16:creationId xmlns:a16="http://schemas.microsoft.com/office/drawing/2014/main" id="{4FF71E72-3BE1-4CCB-94FB-160A2D41B3C4}"/>
              </a:ext>
            </a:extLst>
          </p:cNvPr>
          <p:cNvSpPr/>
          <p:nvPr/>
        </p:nvSpPr>
        <p:spPr>
          <a:xfrm>
            <a:off x="251667" y="1969305"/>
            <a:ext cx="2370234" cy="858416"/>
          </a:xfrm>
          <a:prstGeom prst="homePlate">
            <a:avLst/>
          </a:prstGeom>
          <a:solidFill>
            <a:srgbClr val="D81689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空間改造</a:t>
            </a: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A911E75B-6527-4F39-A51F-5C108BB22DCA}"/>
              </a:ext>
            </a:extLst>
          </p:cNvPr>
          <p:cNvSpPr/>
          <p:nvPr/>
        </p:nvSpPr>
        <p:spPr>
          <a:xfrm>
            <a:off x="251667" y="3257058"/>
            <a:ext cx="2370234" cy="858416"/>
          </a:xfrm>
          <a:prstGeom prst="homePlate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公共參與</a:t>
            </a: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897BC276-CD4D-4C9F-8966-FC4CEF13A946}"/>
              </a:ext>
            </a:extLst>
          </p:cNvPr>
          <p:cNvSpPr/>
          <p:nvPr/>
        </p:nvSpPr>
        <p:spPr>
          <a:xfrm>
            <a:off x="251667" y="4865152"/>
            <a:ext cx="2370234" cy="858416"/>
          </a:xfrm>
          <a:prstGeom prst="homePlat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地域振興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C5B1941-3351-4202-A889-C65AB036412A}"/>
              </a:ext>
            </a:extLst>
          </p:cNvPr>
          <p:cNvSpPr/>
          <p:nvPr/>
        </p:nvSpPr>
        <p:spPr>
          <a:xfrm>
            <a:off x="2485089" y="1926047"/>
            <a:ext cx="6517512" cy="944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200"/>
              </a:lnSpc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建構學校課程地圖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D78543E-FD78-4FD8-949E-011718EEAC19}"/>
              </a:ext>
            </a:extLst>
          </p:cNvPr>
          <p:cNvSpPr/>
          <p:nvPr/>
        </p:nvSpPr>
        <p:spPr>
          <a:xfrm>
            <a:off x="2485089" y="3300315"/>
            <a:ext cx="6517512" cy="944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200"/>
              </a:lnSpc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發展教師專業社群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62C0793-3A2F-465B-9289-E5572AC4D384}"/>
              </a:ext>
            </a:extLst>
          </p:cNvPr>
          <p:cNvSpPr/>
          <p:nvPr/>
        </p:nvSpPr>
        <p:spPr>
          <a:xfrm>
            <a:off x="2485089" y="4810786"/>
            <a:ext cx="6517512" cy="944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200"/>
              </a:lnSpc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營造幸福共好學校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8830973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13" grpId="0" animBg="1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A0C7619A-135C-421B-90C9-C13D5EDEBB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14882" y="-26962"/>
            <a:ext cx="9158882" cy="691022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7073E0E-E375-4F3C-9461-A62B973EB0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91" t="21504" r="8781" b="2542"/>
          <a:stretch/>
        </p:blipFill>
        <p:spPr>
          <a:xfrm>
            <a:off x="134721" y="3038763"/>
            <a:ext cx="4434984" cy="31644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BFC51A7-ACAA-4EB0-B712-89492AC97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20316" r="23067" b="20091"/>
          <a:stretch>
            <a:fillRect/>
          </a:stretch>
        </p:blipFill>
        <p:spPr bwMode="auto">
          <a:xfrm>
            <a:off x="4779494" y="3038763"/>
            <a:ext cx="4154716" cy="316448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BBEF4382-B034-4441-A72D-BF94B719D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" y="1554584"/>
            <a:ext cx="725703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魚與釣竿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A84EA3F-567E-452F-9D89-1CC3CF276C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91" t="21504" r="8781" b="2542"/>
          <a:stretch/>
        </p:blipFill>
        <p:spPr>
          <a:xfrm>
            <a:off x="-14882" y="-26962"/>
            <a:ext cx="9148588" cy="6527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1745F04-7E9F-4DAA-A0EB-20CCD6DB6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20316" r="23067" b="20091"/>
          <a:stretch>
            <a:fillRect/>
          </a:stretch>
        </p:blipFill>
        <p:spPr bwMode="auto">
          <a:xfrm>
            <a:off x="-14882" y="0"/>
            <a:ext cx="9169173" cy="647923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2A714A9-01D5-4766-83A8-6DC591F429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552" r="13618" b="7353"/>
          <a:stretch/>
        </p:blipFill>
        <p:spPr>
          <a:xfrm>
            <a:off x="6547" y="0"/>
            <a:ext cx="9137451" cy="64895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69288E8-ED4D-45C5-A9A3-071BCF86C8DF}"/>
              </a:ext>
            </a:extLst>
          </p:cNvPr>
          <p:cNvSpPr/>
          <p:nvPr/>
        </p:nvSpPr>
        <p:spPr>
          <a:xfrm>
            <a:off x="-2" y="2930461"/>
            <a:ext cx="9144000" cy="2776970"/>
          </a:xfrm>
          <a:prstGeom prst="rect">
            <a:avLst/>
          </a:prstGeom>
          <a:solidFill>
            <a:srgbClr val="C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學校永續前進的</a:t>
            </a:r>
            <a:endParaRPr lang="en-US" altLang="zh-TW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心動力</a:t>
            </a:r>
            <a:endParaRPr lang="en-US" altLang="zh-TW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0161340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6B19B6F-6C38-49EC-8969-3AB2A8A6A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0"/>
            <a:ext cx="9144000" cy="6910223"/>
          </a:xfrm>
          <a:prstGeom prst="rect">
            <a:avLst/>
          </a:prstGeom>
        </p:spPr>
      </p:pic>
      <p:sp>
        <p:nvSpPr>
          <p:cNvPr id="46086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C44BFEA-A7CD-45DD-B3C9-72CFFE253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852738"/>
            <a:ext cx="8064500" cy="3560838"/>
          </a:xfrm>
          <a:prstGeom prst="rect">
            <a:avLst/>
          </a:prstGeom>
          <a:noFill/>
          <a:ln w="30480" algn="ctr">
            <a:noFill/>
            <a:miter lim="800000"/>
            <a:headEnd/>
            <a:tailEnd/>
          </a:ln>
        </p:spPr>
        <p:txBody>
          <a:bodyPr tIns="36000" bIns="36000">
            <a:spAutoFit/>
          </a:bodyPr>
          <a:lstStyle/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環境改善  民智提昇</a:t>
            </a:r>
            <a:endParaRPr lang="en-US" altLang="zh-TW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lnSpc>
                <a:spcPts val="6000"/>
              </a:lnSpc>
              <a:defRPr/>
            </a:pPr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創造一個議題促進集體成長</a:t>
            </a:r>
            <a:endParaRPr lang="en-US" altLang="zh-TW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eaLnBrk="1" hangingPunct="1">
              <a:lnSpc>
                <a:spcPts val="6000"/>
              </a:lnSpc>
              <a:defRPr/>
            </a:pPr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提升公共參與的興趣與能力</a:t>
            </a:r>
            <a:endParaRPr lang="en-US" altLang="zh-TW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其實就是  終身學習</a:t>
            </a:r>
            <a:endParaRPr lang="en-US" altLang="zh-TW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93BFBEE9-A8EC-4B30-B9FD-E32ABA7D6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9" y="1036382"/>
            <a:ext cx="4985328" cy="1508994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dist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社區總體營造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dist" eaLnBrk="1" hangingPunct="1">
              <a:lnSpc>
                <a:spcPts val="3600"/>
              </a:lnSpc>
              <a:defRPr/>
            </a:pPr>
            <a:r>
              <a:rPr lang="en-US" altLang="zh-TW" sz="2800" dirty="0"/>
              <a:t>Community Development</a:t>
            </a:r>
            <a:endParaRPr lang="en-US" altLang="zh-TW" sz="28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378110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C15BE99-7C7B-4D6C-A22F-A878529713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1023" y="975111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社區總體營造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F139089-3AF5-49D8-820B-74D504D34FA7}"/>
              </a:ext>
            </a:extLst>
          </p:cNvPr>
          <p:cNvSpPr/>
          <p:nvPr/>
        </p:nvSpPr>
        <p:spPr>
          <a:xfrm>
            <a:off x="3520571" y="2774346"/>
            <a:ext cx="5457539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以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全體居民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為主角，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自發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性地從確認社區的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問題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與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資源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開始，共同塑造地方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獨特文化臉譜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的過程。</a:t>
            </a:r>
          </a:p>
          <a:p>
            <a:pPr marL="457200" indent="-457200" fontAlgn="base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當全村的人對村子的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問題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與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資源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都有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共識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時，才算是已經站在社區營造的</a:t>
            </a:r>
            <a:r>
              <a:rPr lang="zh-TW" altLang="en-US" sz="2800" b="1" dirty="0">
                <a:solidFill>
                  <a:srgbClr val="FFFF00"/>
                </a:solidFill>
                <a:latin typeface="+mj-ea"/>
                <a:ea typeface="+mj-ea"/>
              </a:rPr>
              <a:t>起跑點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。</a:t>
            </a:r>
          </a:p>
        </p:txBody>
      </p:sp>
      <p:pic>
        <p:nvPicPr>
          <p:cNvPr id="6" name="Picture 10" descr="miyazaki">
            <a:extLst>
              <a:ext uri="{FF2B5EF4-FFF2-40B4-BE49-F238E27FC236}">
                <a16:creationId xmlns:a16="http://schemas.microsoft.com/office/drawing/2014/main" id="{ACDD86B9-4AAC-4C3D-9C94-50CBA5290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62" y="2790158"/>
            <a:ext cx="2674088" cy="279887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8C0A2E89-1824-428D-9E4C-7245A12550C1}"/>
              </a:ext>
            </a:extLst>
          </p:cNvPr>
          <p:cNvSpPr txBox="1"/>
          <p:nvPr/>
        </p:nvSpPr>
        <p:spPr>
          <a:xfrm>
            <a:off x="372377" y="5698223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日本千葉大學  宮崎清教授</a:t>
            </a:r>
          </a:p>
        </p:txBody>
      </p:sp>
    </p:spTree>
    <p:extLst>
      <p:ext uri="{BB962C8B-B14F-4D97-AF65-F5344CB8AC3E}">
        <p14:creationId xmlns:p14="http://schemas.microsoft.com/office/powerpoint/2010/main" val="202714992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022DC17-3277-486E-AC02-4E079DEDE2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0"/>
            <a:ext cx="9144000" cy="6910223"/>
          </a:xfrm>
          <a:prstGeom prst="rect">
            <a:avLst/>
          </a:prstGeom>
        </p:spPr>
      </p:pic>
      <p:sp>
        <p:nvSpPr>
          <p:cNvPr id="77827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7175" name="Text Box 26"/>
          <p:cNvSpPr txBox="1">
            <a:spLocks noChangeArrowheads="1"/>
          </p:cNvSpPr>
          <p:nvPr/>
        </p:nvSpPr>
        <p:spPr bwMode="auto">
          <a:xfrm>
            <a:off x="0" y="3134962"/>
            <a:ext cx="9144000" cy="265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10000"/>
              </a:lnSpc>
              <a:defRPr/>
            </a:pPr>
            <a:r>
              <a:rPr lang="zh-TW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重新認識學校的過程</a:t>
            </a:r>
            <a:endParaRPr lang="en-US" altLang="zh-TW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eaLnBrk="1" hangingPunct="1">
              <a:lnSpc>
                <a:spcPts val="10000"/>
              </a:lnSpc>
              <a:defRPr/>
            </a:pPr>
            <a:r>
              <a:rPr lang="zh-TW" alt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自發互動共好</a:t>
            </a:r>
            <a:r>
              <a:rPr lang="zh-TW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的歷程</a:t>
            </a:r>
            <a:endParaRPr lang="en-US" altLang="zh-TW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42888" y="1554584"/>
            <a:ext cx="6865938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SWOT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分析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831875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975EBEA-3308-4D24-ABC1-37981CC69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90118" name="Picture 8" descr="https://lh6.googleusercontent.com/-0z3URqFyOwY/VMikaggNuEI/AAAAAAADFO0/BLzLnoAyzT8/w958-h639-no/IMG_415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0"/>
          <a:stretch/>
        </p:blipFill>
        <p:spPr bwMode="auto">
          <a:xfrm>
            <a:off x="-7939" y="1376516"/>
            <a:ext cx="9151938" cy="494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F512524D-4EF6-4DD6-8973-EAE5043CB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5" y="326882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社群文化的發展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8" name="Text Box 33">
            <a:extLst>
              <a:ext uri="{FF2B5EF4-FFF2-40B4-BE49-F238E27FC236}">
                <a16:creationId xmlns:a16="http://schemas.microsoft.com/office/drawing/2014/main" id="{5C332494-1F1C-42ED-B99C-7AB670CBA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8" y="4836692"/>
            <a:ext cx="9144000" cy="128958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空間、機制、議題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710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71E67E5-8A52-4EC9-B63E-9AE10FF79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15716" y="202401"/>
            <a:ext cx="6944842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主題講座一</a:t>
            </a: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D81F0779-A799-43AB-B751-1FFD1054F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212" y="5095567"/>
            <a:ext cx="7338039" cy="8983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dist" eaLnBrk="1" hangingPunct="1">
              <a:lnSpc>
                <a:spcPct val="120000"/>
              </a:lnSpc>
              <a:defRPr/>
            </a:pPr>
            <a:r>
              <a:rPr lang="zh-TW" altLang="en-US" sz="48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給校長的設計課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7979E2-915A-48A4-9882-66210D64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" y="1365622"/>
            <a:ext cx="9140824" cy="387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DC3B7568-5A75-4899-8C61-D1374658DB28}"/>
              </a:ext>
            </a:extLst>
          </p:cNvPr>
          <p:cNvSpPr txBox="1"/>
          <p:nvPr/>
        </p:nvSpPr>
        <p:spPr>
          <a:xfrm>
            <a:off x="1127536" y="5819135"/>
            <a:ext cx="7338039" cy="62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ts val="4400"/>
              </a:lnSpc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雜學校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蘇仰志校長</a:t>
            </a:r>
          </a:p>
        </p:txBody>
      </p:sp>
    </p:spTree>
    <p:extLst>
      <p:ext uri="{BB962C8B-B14F-4D97-AF65-F5344CB8AC3E}">
        <p14:creationId xmlns:p14="http://schemas.microsoft.com/office/powerpoint/2010/main" val="28676534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71E67E5-8A52-4EC9-B63E-9AE10FF79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15716" y="292866"/>
            <a:ext cx="6944842" cy="9991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桃樹下的學校</a:t>
            </a:r>
          </a:p>
        </p:txBody>
      </p:sp>
      <p:pic>
        <p:nvPicPr>
          <p:cNvPr id="10" name="Picture 20" descr="C:\103\103圖像\01.新鮮桃樂地\桃子腳光影\鐵定校名銜\20150319_074042.jpg">
            <a:extLst>
              <a:ext uri="{FF2B5EF4-FFF2-40B4-BE49-F238E27FC236}">
                <a16:creationId xmlns:a16="http://schemas.microsoft.com/office/drawing/2014/main" id="{834A154D-1906-4F2B-9C04-2D87CDAB72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1"/>
          <a:stretch/>
        </p:blipFill>
        <p:spPr bwMode="auto">
          <a:xfrm>
            <a:off x="0" y="1519951"/>
            <a:ext cx="9144000" cy="4814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6">
            <a:extLst>
              <a:ext uri="{FF2B5EF4-FFF2-40B4-BE49-F238E27FC236}">
                <a16:creationId xmlns:a16="http://schemas.microsoft.com/office/drawing/2014/main" id="{D81F0779-A799-43AB-B751-1FFD1054F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7" y="5672996"/>
            <a:ext cx="9147175" cy="797654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zh-TW" altLang="en-US" sz="4200" b="1" spc="50" dirty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以古地名為名，延續土地的愛與力量</a:t>
            </a:r>
          </a:p>
        </p:txBody>
      </p:sp>
    </p:spTree>
    <p:extLst>
      <p:ext uri="{BB962C8B-B14F-4D97-AF65-F5344CB8AC3E}">
        <p14:creationId xmlns:p14="http://schemas.microsoft.com/office/powerpoint/2010/main" val="302652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25" name="Picture 2" descr="ربما تحتوي الصورة على: ‏‏‏‏جبل‏، ‏‏سماء‏، ‏نشاطات في أماكن مفتوحة‏‏‏ و‏طبيعة‏‏‏">
            <a:extLst>
              <a:ext uri="{FF2B5EF4-FFF2-40B4-BE49-F238E27FC236}">
                <a16:creationId xmlns:a16="http://schemas.microsoft.com/office/drawing/2014/main" id="{16279529-A9F2-4504-B595-6A39F20C0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316824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15" name="橢圓 14">
            <a:extLst>
              <a:ext uri="{FF2B5EF4-FFF2-40B4-BE49-F238E27FC236}">
                <a16:creationId xmlns:a16="http://schemas.microsoft.com/office/drawing/2014/main" id="{4D5BD928-621B-431F-92BC-39E7F5431C94}"/>
              </a:ext>
            </a:extLst>
          </p:cNvPr>
          <p:cNvSpPr/>
          <p:nvPr/>
        </p:nvSpPr>
        <p:spPr>
          <a:xfrm rot="20500267">
            <a:off x="-451080" y="2512622"/>
            <a:ext cx="6740863" cy="1755070"/>
          </a:xfrm>
          <a:prstGeom prst="ellipse">
            <a:avLst/>
          </a:prstGeom>
          <a:solidFill>
            <a:schemeClr val="accent5">
              <a:lumMod val="50000"/>
              <a:alpha val="60000"/>
            </a:schemeClr>
          </a:solidFill>
          <a:ln w="762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                 </a:t>
            </a:r>
            <a:endParaRPr lang="en-US" altLang="zh-TW" sz="3200" b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92AD3E85-CAB7-4AE0-BEF6-2754E8E9962A}"/>
              </a:ext>
            </a:extLst>
          </p:cNvPr>
          <p:cNvSpPr/>
          <p:nvPr/>
        </p:nvSpPr>
        <p:spPr>
          <a:xfrm>
            <a:off x="170933" y="4775388"/>
            <a:ext cx="1819470" cy="58537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樹林收費站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90F0EB1D-A427-4C0E-BB95-6E475251B6F2}"/>
              </a:ext>
            </a:extLst>
          </p:cNvPr>
          <p:cNvSpPr/>
          <p:nvPr/>
        </p:nvSpPr>
        <p:spPr>
          <a:xfrm>
            <a:off x="-2675753" y="2995847"/>
            <a:ext cx="12347371" cy="6243552"/>
          </a:xfrm>
          <a:prstGeom prst="ellipse">
            <a:avLst/>
          </a:prstGeom>
          <a:noFill/>
          <a:ln w="7620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                 </a:t>
            </a:r>
            <a:r>
              <a:rPr lang="zh-TW" altLang="en-US" sz="8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柑園</a:t>
            </a:r>
            <a:endParaRPr lang="en-US" altLang="zh-TW" sz="8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C7861804-B036-4EB2-88B2-F9E871E4CDB1}"/>
              </a:ext>
            </a:extLst>
          </p:cNvPr>
          <p:cNvSpPr/>
          <p:nvPr/>
        </p:nvSpPr>
        <p:spPr>
          <a:xfrm>
            <a:off x="-38935" y="3362630"/>
            <a:ext cx="3820525" cy="913390"/>
          </a:xfrm>
          <a:prstGeom prst="ellipse">
            <a:avLst/>
          </a:prstGeom>
          <a:noFill/>
          <a:ln w="76200">
            <a:solidFill>
              <a:srgbClr val="FF006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                 </a:t>
            </a:r>
            <a:r>
              <a:rPr lang="zh-TW" altLang="en-US" sz="6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桃子腳</a:t>
            </a:r>
            <a:endParaRPr lang="en-US" altLang="zh-TW" sz="60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E0D3F79B-FA44-48E8-B834-99DCA0D77621}"/>
              </a:ext>
            </a:extLst>
          </p:cNvPr>
          <p:cNvSpPr/>
          <p:nvPr/>
        </p:nvSpPr>
        <p:spPr>
          <a:xfrm>
            <a:off x="3349256" y="2245022"/>
            <a:ext cx="2658083" cy="913390"/>
          </a:xfrm>
          <a:prstGeom prst="ellipse">
            <a:avLst/>
          </a:prstGeom>
          <a:noFill/>
          <a:ln w="762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                 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臺北大學</a:t>
            </a:r>
            <a:endParaRPr lang="en-US" altLang="zh-TW" sz="3200" b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19776026-D5AD-4A4B-BDE1-9C2A6EB0B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1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箭號: 向下 12">
            <a:extLst>
              <a:ext uri="{FF2B5EF4-FFF2-40B4-BE49-F238E27FC236}">
                <a16:creationId xmlns:a16="http://schemas.microsoft.com/office/drawing/2014/main" id="{68D21A9A-F25E-4D7A-A7D4-E5D69F17D499}"/>
              </a:ext>
            </a:extLst>
          </p:cNvPr>
          <p:cNvSpPr/>
          <p:nvPr/>
        </p:nvSpPr>
        <p:spPr>
          <a:xfrm>
            <a:off x="3819330" y="2286653"/>
            <a:ext cx="1091682" cy="1743517"/>
          </a:xfrm>
          <a:prstGeom prst="downArrow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桃子腳</a:t>
            </a:r>
          </a:p>
        </p:txBody>
      </p:sp>
      <p:sp>
        <p:nvSpPr>
          <p:cNvPr id="14" name="箭號: 向下 13">
            <a:extLst>
              <a:ext uri="{FF2B5EF4-FFF2-40B4-BE49-F238E27FC236}">
                <a16:creationId xmlns:a16="http://schemas.microsoft.com/office/drawing/2014/main" id="{E170F565-FF0D-4484-AFEA-8007100209AF}"/>
              </a:ext>
            </a:extLst>
          </p:cNvPr>
          <p:cNvSpPr/>
          <p:nvPr/>
        </p:nvSpPr>
        <p:spPr>
          <a:xfrm>
            <a:off x="7881385" y="3634927"/>
            <a:ext cx="1091682" cy="1743517"/>
          </a:xfrm>
          <a:prstGeom prst="downArrow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柑園國中</a:t>
            </a: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5DE17FFE-DB57-425B-BB39-2F4B8186E98D}"/>
              </a:ext>
            </a:extLst>
          </p:cNvPr>
          <p:cNvSpPr/>
          <p:nvPr/>
        </p:nvSpPr>
        <p:spPr>
          <a:xfrm>
            <a:off x="7439816" y="5402424"/>
            <a:ext cx="1574191" cy="914400"/>
          </a:xfrm>
          <a:prstGeom prst="ellipse">
            <a:avLst/>
          </a:prstGeom>
          <a:solidFill>
            <a:srgbClr val="ED7D31">
              <a:alpha val="50196"/>
            </a:srgbClr>
          </a:solidFill>
          <a:ln w="571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九年一貫</a:t>
            </a: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46F8FDF5-F83C-4AD4-8E5E-93E87A389F4F}"/>
              </a:ext>
            </a:extLst>
          </p:cNvPr>
          <p:cNvSpPr/>
          <p:nvPr/>
        </p:nvSpPr>
        <p:spPr>
          <a:xfrm>
            <a:off x="3511607" y="4049485"/>
            <a:ext cx="1756617" cy="914400"/>
          </a:xfrm>
          <a:prstGeom prst="ellipse">
            <a:avLst/>
          </a:prstGeom>
          <a:solidFill>
            <a:srgbClr val="FF0066">
              <a:alpha val="30196"/>
            </a:srgbClr>
          </a:solidFill>
          <a:ln w="571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12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年國教</a:t>
            </a:r>
          </a:p>
        </p:txBody>
      </p:sp>
    </p:spTree>
    <p:extLst>
      <p:ext uri="{BB962C8B-B14F-4D97-AF65-F5344CB8AC3E}">
        <p14:creationId xmlns:p14="http://schemas.microsoft.com/office/powerpoint/2010/main" val="181047006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8" grpId="0" animBg="1"/>
      <p:bldP spid="12" grpId="0" animBg="1"/>
      <p:bldP spid="9" grpId="0" animBg="1"/>
      <p:bldP spid="10" grpId="0" animBg="1"/>
      <p:bldP spid="13" grpId="0" animBg="1"/>
      <p:bldP spid="14" grpId="0" animBg="1"/>
      <p:bldP spid="2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B16EBC1-5812-4158-A595-24A210843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195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5"/>
            <a:ext cx="6400800" cy="17526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197" name="Picture 2" descr="目前顯示的是「105-1115-校景03.JPG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413" b="360"/>
          <a:stretch>
            <a:fillRect/>
          </a:stretch>
        </p:blipFill>
        <p:spPr bwMode="auto">
          <a:xfrm>
            <a:off x="0" y="-1"/>
            <a:ext cx="9144000" cy="647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橢圓 8">
            <a:extLst>
              <a:ext uri="{FF2B5EF4-FFF2-40B4-BE49-F238E27FC236}">
                <a16:creationId xmlns:a16="http://schemas.microsoft.com/office/drawing/2014/main" id="{80B9E51E-2CF1-49EE-9E53-90733C6412E7}"/>
              </a:ext>
            </a:extLst>
          </p:cNvPr>
          <p:cNvSpPr/>
          <p:nvPr/>
        </p:nvSpPr>
        <p:spPr>
          <a:xfrm>
            <a:off x="4733620" y="4729884"/>
            <a:ext cx="517237" cy="457200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A3D2E014-53C8-4E1C-B6E4-955C704A0417}"/>
              </a:ext>
            </a:extLst>
          </p:cNvPr>
          <p:cNvSpPr/>
          <p:nvPr/>
        </p:nvSpPr>
        <p:spPr>
          <a:xfrm>
            <a:off x="6293424" y="4691134"/>
            <a:ext cx="517237" cy="4572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輔</a:t>
            </a: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A294C5AA-A315-433D-9209-80E87EAF713C}"/>
              </a:ext>
            </a:extLst>
          </p:cNvPr>
          <p:cNvSpPr/>
          <p:nvPr/>
        </p:nvSpPr>
        <p:spPr>
          <a:xfrm>
            <a:off x="6776045" y="4729884"/>
            <a:ext cx="517237" cy="457200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研</a:t>
            </a: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13A1D28E-2841-4664-9347-03903D999B99}"/>
              </a:ext>
            </a:extLst>
          </p:cNvPr>
          <p:cNvSpPr/>
          <p:nvPr/>
        </p:nvSpPr>
        <p:spPr>
          <a:xfrm>
            <a:off x="5250857" y="4721737"/>
            <a:ext cx="517237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教</a:t>
            </a: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74E181A4-5520-4A46-B9A3-345BC5577902}"/>
              </a:ext>
            </a:extLst>
          </p:cNvPr>
          <p:cNvSpPr/>
          <p:nvPr/>
        </p:nvSpPr>
        <p:spPr>
          <a:xfrm>
            <a:off x="7295577" y="4709319"/>
            <a:ext cx="517237" cy="457200"/>
          </a:xfrm>
          <a:prstGeom prst="ellipse">
            <a:avLst/>
          </a:prstGeom>
          <a:solidFill>
            <a:srgbClr val="580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總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35A6A178-DC52-4A47-B7E2-A5D67D1EF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28" y="238889"/>
            <a:ext cx="6108481" cy="98025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F10F8B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相逢桃子腳</a:t>
            </a:r>
            <a:r>
              <a:rPr lang="en-US" altLang="zh-TW" sz="6000" b="1" spc="50" dirty="0">
                <a:ln w="11430"/>
                <a:solidFill>
                  <a:srgbClr val="F10F8B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en-US" altLang="zh-TW" sz="4000" b="1" spc="50" dirty="0">
                <a:ln w="11430"/>
                <a:solidFill>
                  <a:srgbClr val="F10F8B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98</a:t>
            </a:r>
            <a:r>
              <a:rPr lang="zh-TW" altLang="en-US" sz="4000" b="1" spc="50" dirty="0">
                <a:ln w="11430"/>
                <a:solidFill>
                  <a:srgbClr val="F10F8B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學年</a:t>
            </a:r>
            <a:endParaRPr lang="en-US" altLang="zh-TW" sz="4000" b="1" spc="50" dirty="0">
              <a:ln w="11430"/>
              <a:solidFill>
                <a:srgbClr val="F10F8B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5830DF0F-1432-4B7A-BE8A-7C49F911FB85}"/>
              </a:ext>
            </a:extLst>
          </p:cNvPr>
          <p:cNvSpPr/>
          <p:nvPr/>
        </p:nvSpPr>
        <p:spPr>
          <a:xfrm>
            <a:off x="5735773" y="4707876"/>
            <a:ext cx="517237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人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EF874B6-3AB9-4E91-B1FF-E437164F8F28}"/>
              </a:ext>
            </a:extLst>
          </p:cNvPr>
          <p:cNvSpPr/>
          <p:nvPr/>
        </p:nvSpPr>
        <p:spPr>
          <a:xfrm>
            <a:off x="139700" y="2795587"/>
            <a:ext cx="8845550" cy="1266825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6600" b="1" dirty="0">
                <a:solidFill>
                  <a:srgbClr val="FB05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空間也是關鍵因素</a:t>
            </a:r>
          </a:p>
        </p:txBody>
      </p:sp>
    </p:spTree>
    <p:extLst>
      <p:ext uri="{BB962C8B-B14F-4D97-AF65-F5344CB8AC3E}">
        <p14:creationId xmlns:p14="http://schemas.microsoft.com/office/powerpoint/2010/main" val="115411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15" grpId="0" animBg="1"/>
      <p:bldP spid="11" grpId="0" animBg="1"/>
      <p:bldP spid="16" grpId="0" animBg="1"/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9D886BC-9FA7-4695-8A40-FB4538642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195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5"/>
            <a:ext cx="6400800" cy="17526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197" name="Picture 2" descr="目前顯示的是「105-1115-校景03.JPG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16574" r="6413" b="360"/>
          <a:stretch>
            <a:fillRect/>
          </a:stretch>
        </p:blipFill>
        <p:spPr bwMode="auto">
          <a:xfrm>
            <a:off x="0" y="-1"/>
            <a:ext cx="9144000" cy="647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橢圓 8">
            <a:extLst>
              <a:ext uri="{FF2B5EF4-FFF2-40B4-BE49-F238E27FC236}">
                <a16:creationId xmlns:a16="http://schemas.microsoft.com/office/drawing/2014/main" id="{80B9E51E-2CF1-49EE-9E53-90733C6412E7}"/>
              </a:ext>
            </a:extLst>
          </p:cNvPr>
          <p:cNvSpPr/>
          <p:nvPr/>
        </p:nvSpPr>
        <p:spPr>
          <a:xfrm>
            <a:off x="5623790" y="2919412"/>
            <a:ext cx="517237" cy="457200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A3D2E014-53C8-4E1C-B6E4-955C704A0417}"/>
              </a:ext>
            </a:extLst>
          </p:cNvPr>
          <p:cNvSpPr/>
          <p:nvPr/>
        </p:nvSpPr>
        <p:spPr>
          <a:xfrm>
            <a:off x="4505035" y="2462213"/>
            <a:ext cx="517237" cy="4572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輔</a:t>
            </a: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A294C5AA-A315-433D-9209-80E87EAF713C}"/>
              </a:ext>
            </a:extLst>
          </p:cNvPr>
          <p:cNvSpPr/>
          <p:nvPr/>
        </p:nvSpPr>
        <p:spPr>
          <a:xfrm>
            <a:off x="6589006" y="4709319"/>
            <a:ext cx="517237" cy="457200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研</a:t>
            </a: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13A1D28E-2841-4664-9347-03903D999B99}"/>
              </a:ext>
            </a:extLst>
          </p:cNvPr>
          <p:cNvSpPr/>
          <p:nvPr/>
        </p:nvSpPr>
        <p:spPr>
          <a:xfrm>
            <a:off x="2896177" y="2937020"/>
            <a:ext cx="517237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教</a:t>
            </a: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74E181A4-5520-4A46-B9A3-345BC5577902}"/>
              </a:ext>
            </a:extLst>
          </p:cNvPr>
          <p:cNvSpPr/>
          <p:nvPr/>
        </p:nvSpPr>
        <p:spPr>
          <a:xfrm>
            <a:off x="5385969" y="4709319"/>
            <a:ext cx="517237" cy="457200"/>
          </a:xfrm>
          <a:prstGeom prst="ellipse">
            <a:avLst/>
          </a:prstGeom>
          <a:solidFill>
            <a:srgbClr val="580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總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35A6A178-DC52-4A47-B7E2-A5D67D1EF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28" y="238889"/>
            <a:ext cx="6108481" cy="98025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F10F8B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再造桃子腳</a:t>
            </a:r>
            <a:r>
              <a:rPr lang="en-US" altLang="zh-TW" sz="6000" b="1" spc="50" dirty="0">
                <a:ln w="11430"/>
                <a:solidFill>
                  <a:srgbClr val="F10F8B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en-US" altLang="zh-TW" sz="4000" b="1" spc="50" dirty="0">
                <a:ln w="11430"/>
                <a:solidFill>
                  <a:srgbClr val="F10F8B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98</a:t>
            </a:r>
            <a:r>
              <a:rPr lang="zh-TW" altLang="en-US" sz="4000" b="1" spc="50" dirty="0">
                <a:ln w="11430"/>
                <a:solidFill>
                  <a:srgbClr val="F10F8B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下</a:t>
            </a:r>
            <a:endParaRPr lang="en-US" altLang="zh-TW" sz="4000" b="1" spc="50" dirty="0">
              <a:ln w="11430"/>
              <a:solidFill>
                <a:srgbClr val="F10F8B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76B2CD67-6D40-4362-A3D4-7CA233E684C9}"/>
              </a:ext>
            </a:extLst>
          </p:cNvPr>
          <p:cNvSpPr/>
          <p:nvPr/>
        </p:nvSpPr>
        <p:spPr>
          <a:xfrm>
            <a:off x="5979419" y="4709319"/>
            <a:ext cx="517237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294442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15" grpId="0" animBg="1"/>
      <p:bldP spid="11" grpId="0" animBg="1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1CFAF795-14B7-4751-B8EA-2550AF1E4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" y="0"/>
            <a:ext cx="9154160" cy="6858000"/>
          </a:xfrm>
          <a:prstGeom prst="rect">
            <a:avLst/>
          </a:prstGeom>
        </p:spPr>
      </p:pic>
      <p:pic>
        <p:nvPicPr>
          <p:cNvPr id="4" name="圖片 3" descr="一張含有 建築物, 室外, 天空, 草 的圖片&#10;&#10;描述是以非常高的可信度產生">
            <a:extLst>
              <a:ext uri="{FF2B5EF4-FFF2-40B4-BE49-F238E27FC236}">
                <a16:creationId xmlns:a16="http://schemas.microsoft.com/office/drawing/2014/main" id="{DA31A193-EF9B-4CCE-9001-2B0BA87436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7313"/>
            <a:ext cx="9144000" cy="5143500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535F0D8D-2C0F-438B-8AF2-DA28D53DE7DA}"/>
              </a:ext>
            </a:extLst>
          </p:cNvPr>
          <p:cNvSpPr/>
          <p:nvPr/>
        </p:nvSpPr>
        <p:spPr>
          <a:xfrm>
            <a:off x="5701408" y="4637343"/>
            <a:ext cx="1163113" cy="574042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行政</a:t>
            </a: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716F4D57-7E06-4F59-BB04-82295E7A9C77}"/>
              </a:ext>
            </a:extLst>
          </p:cNvPr>
          <p:cNvSpPr/>
          <p:nvPr/>
        </p:nvSpPr>
        <p:spPr>
          <a:xfrm>
            <a:off x="2740605" y="2656896"/>
            <a:ext cx="2308217" cy="574042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教師辦公室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65D9E7C6-2F32-43F0-8FFB-557CB44CF511}"/>
              </a:ext>
            </a:extLst>
          </p:cNvPr>
          <p:cNvSpPr/>
          <p:nvPr/>
        </p:nvSpPr>
        <p:spPr>
          <a:xfrm>
            <a:off x="3176015" y="3795446"/>
            <a:ext cx="1872807" cy="574042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圖書館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B2BDF432-279B-42F8-A5C7-5C985A600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28" y="238889"/>
            <a:ext cx="4058932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環境造人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745226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59C099D6-241D-4F3F-A44D-E05BEB36D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" y="0"/>
            <a:ext cx="9154160" cy="6858000"/>
          </a:xfrm>
          <a:prstGeom prst="rect">
            <a:avLst/>
          </a:prstGeom>
        </p:spPr>
      </p:pic>
      <p:pic>
        <p:nvPicPr>
          <p:cNvPr id="4" name="圖片 3" descr="一張含有 玩具, 樂高 的圖片&#10;&#10;描述是以非常高的可信度產生">
            <a:extLst>
              <a:ext uri="{FF2B5EF4-FFF2-40B4-BE49-F238E27FC236}">
                <a16:creationId xmlns:a16="http://schemas.microsoft.com/office/drawing/2014/main" id="{8730221E-6DE7-4090-83D4-51F1C4D7CC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8038"/>
            <a:ext cx="9144000" cy="4902506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B3A2E118-9DE4-4581-9CB8-F99C14330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28" y="238889"/>
            <a:ext cx="5989332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以空間換取時間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" name="圖說文字: 折線 1">
            <a:extLst>
              <a:ext uri="{FF2B5EF4-FFF2-40B4-BE49-F238E27FC236}">
                <a16:creationId xmlns:a16="http://schemas.microsoft.com/office/drawing/2014/main" id="{5A05320F-C32A-4CB6-9726-BB1BD9EA0ADA}"/>
              </a:ext>
            </a:extLst>
          </p:cNvPr>
          <p:cNvSpPr/>
          <p:nvPr/>
        </p:nvSpPr>
        <p:spPr>
          <a:xfrm>
            <a:off x="7102765" y="1727200"/>
            <a:ext cx="1819562" cy="86203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79583"/>
              <a:gd name="adj6" fmla="val -106704"/>
            </a:avLst>
          </a:prstGeom>
          <a:solidFill>
            <a:srgbClr val="00B0F0"/>
          </a:solidFill>
          <a:ln w="76200">
            <a:solidFill>
              <a:srgbClr val="F10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導師專任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大辦公室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3140015B-25DB-4366-8991-197F6667AA8C}"/>
              </a:ext>
            </a:extLst>
          </p:cNvPr>
          <p:cNvSpPr/>
          <p:nvPr/>
        </p:nvSpPr>
        <p:spPr>
          <a:xfrm>
            <a:off x="2401454" y="2132030"/>
            <a:ext cx="517237" cy="457200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BF8E3002-169F-4196-AABB-3AAB316969BB}"/>
              </a:ext>
            </a:extLst>
          </p:cNvPr>
          <p:cNvSpPr/>
          <p:nvPr/>
        </p:nvSpPr>
        <p:spPr>
          <a:xfrm>
            <a:off x="4572000" y="3680691"/>
            <a:ext cx="517237" cy="457200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83E98507-3AB6-4D42-A537-7D55D4C1B776}"/>
              </a:ext>
            </a:extLst>
          </p:cNvPr>
          <p:cNvSpPr/>
          <p:nvPr/>
        </p:nvSpPr>
        <p:spPr>
          <a:xfrm>
            <a:off x="3384812" y="4942762"/>
            <a:ext cx="517237" cy="457200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F81DBDC0-3544-40D8-BAC6-ED6EB9287D8E}"/>
              </a:ext>
            </a:extLst>
          </p:cNvPr>
          <p:cNvSpPr/>
          <p:nvPr/>
        </p:nvSpPr>
        <p:spPr>
          <a:xfrm>
            <a:off x="3126193" y="3963879"/>
            <a:ext cx="517237" cy="457200"/>
          </a:xfrm>
          <a:prstGeom prst="ellipse">
            <a:avLst/>
          </a:prstGeom>
          <a:solidFill>
            <a:srgbClr val="EB1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圖說文字: 折線 13">
            <a:extLst>
              <a:ext uri="{FF2B5EF4-FFF2-40B4-BE49-F238E27FC236}">
                <a16:creationId xmlns:a16="http://schemas.microsoft.com/office/drawing/2014/main" id="{2AFA6F34-9201-4371-98A2-3D913062CE4D}"/>
              </a:ext>
            </a:extLst>
          </p:cNvPr>
          <p:cNvSpPr/>
          <p:nvPr/>
        </p:nvSpPr>
        <p:spPr>
          <a:xfrm>
            <a:off x="7379854" y="5559147"/>
            <a:ext cx="1131202" cy="58102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9495"/>
              <a:gd name="adj6" fmla="val -176526"/>
            </a:avLst>
          </a:prstGeom>
          <a:solidFill>
            <a:srgbClr val="00B0F0"/>
          </a:solidFill>
          <a:ln w="76200">
            <a:solidFill>
              <a:srgbClr val="F10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研究室</a:t>
            </a:r>
          </a:p>
        </p:txBody>
      </p:sp>
      <p:pic>
        <p:nvPicPr>
          <p:cNvPr id="16" name="Picture 3" descr="C:\104\104桃子腳\02處室業務\02小學教導處\03訓育\大富翁\tn_研發4.jpg">
            <a:extLst>
              <a:ext uri="{FF2B5EF4-FFF2-40B4-BE49-F238E27FC236}">
                <a16:creationId xmlns:a16="http://schemas.microsoft.com/office/drawing/2014/main" id="{40C29DCD-59CF-47EC-8BBD-1728EF6C6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28" y="1495062"/>
            <a:ext cx="5408059" cy="302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E8460A9E-33BB-438D-A8A6-F618B28BA5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t="13788" b="10048"/>
          <a:stretch/>
        </p:blipFill>
        <p:spPr bwMode="auto">
          <a:xfrm>
            <a:off x="3968425" y="3429000"/>
            <a:ext cx="5055489" cy="288683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3689C8D-FC42-41B1-B62E-112DE264F6D9}"/>
              </a:ext>
            </a:extLst>
          </p:cNvPr>
          <p:cNvSpPr txBox="1"/>
          <p:nvPr/>
        </p:nvSpPr>
        <p:spPr>
          <a:xfrm>
            <a:off x="116828" y="5294342"/>
            <a:ext cx="3057247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圓桌勝過馬蹄型</a:t>
            </a:r>
          </a:p>
        </p:txBody>
      </p:sp>
    </p:spTree>
    <p:extLst>
      <p:ext uri="{BB962C8B-B14F-4D97-AF65-F5344CB8AC3E}">
        <p14:creationId xmlns:p14="http://schemas.microsoft.com/office/powerpoint/2010/main" val="1026016591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  <p:bldP spid="12" grpId="0" animBg="1"/>
      <p:bldP spid="13" grpId="0" animBg="1"/>
      <p:bldP spid="14" grpId="0" animBg="1"/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A330C68-9650-41E8-836D-76B33FE10A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6" name="Picture 36" descr="https://lh3.googleusercontent.com/hI4p-xXgVYBQflfdnyC6EJiuVVJ6a_Ey6oIGMModHSmoMW-5XdE92U3pPl7-m7VzRWKmjT1zaNfYVArawjQmlGUMXGSL-XASushogu_ms57w8Kzs7uswC0-gAsYSDYVAPhckDU1RzB7_brckjKr4PjCkn4dUITk8Zju3iC90-wpt4tU8UJMAMQOCUrd3ZnEk3vwwL3H0MedV6c0hKEyp7i8IGgSQi7KR7K-HP1aKqQ6qKIxUHN-crXjSxJN4zna5yzMJPs27jicr154GovwDvG-JNnTxSjdjjVC3Sb_7gBau_zlRh9tSK5SbnpQ7m_lIEis9F6iUhV6nojEruaRZ-kDv_VB_-4HM86EX8z476noI5SgkE5m2-hBu1FhzkCT3M2kB07JRLVRKIcSFQmeiAUZg7UpNMc1Q11jk7rNh8mffp6qDe1SLS3XytGaQQm7YbbMI2Cj8BxtuReMpns7hCWzUyWiRa66QFqereoZ2txtp1lFiE9cgNxAfMLrGgT-WyRj4ob4vaCtawOUVew4LzRT1EsKfQbB6XcvclWGQZx36I3dXG7o4QR6YdP03YdHTKIFT3yz4NAhPmGgaWLJAmX-qneKKP7O6llbe3odjd7gabRZv-ctD_WfHdSraqQ941piQg3dVUt5kbJGAgpDCyDkCHZ6uJwIBcKo1h_L0lS8wYjUe68m4c9aaKCt9cayeeZTaMJ8PDHW7nA3Gz5BCvZ8sgnPX28yIvpc27w=w1206-h904-no">
            <a:extLst>
              <a:ext uri="{FF2B5EF4-FFF2-40B4-BE49-F238E27FC236}">
                <a16:creationId xmlns:a16="http://schemas.microsoft.com/office/drawing/2014/main" id="{40BC4713-ED69-42AA-A730-F2DA4D870B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1"/>
          <a:stretch/>
        </p:blipFill>
        <p:spPr bwMode="auto">
          <a:xfrm>
            <a:off x="0" y="1"/>
            <a:ext cx="9144000" cy="633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DE38CA78-525B-4FF6-9D42-B32F7967AB8E}"/>
              </a:ext>
            </a:extLst>
          </p:cNvPr>
          <p:cNvSpPr txBox="1"/>
          <p:nvPr/>
        </p:nvSpPr>
        <p:spPr>
          <a:xfrm>
            <a:off x="0" y="5547428"/>
            <a:ext cx="9143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人事時地物的和諧互動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FFF7C987-5686-4396-A3A5-159B9E699141}"/>
              </a:ext>
            </a:extLst>
          </p:cNvPr>
          <p:cNvSpPr/>
          <p:nvPr/>
        </p:nvSpPr>
        <p:spPr>
          <a:xfrm>
            <a:off x="2217906" y="2217906"/>
            <a:ext cx="4533090" cy="3317132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11A83B6-9342-43FA-B85B-8271BDF092D1}"/>
              </a:ext>
            </a:extLst>
          </p:cNvPr>
          <p:cNvSpPr/>
          <p:nvPr/>
        </p:nvSpPr>
        <p:spPr>
          <a:xfrm>
            <a:off x="8429639" y="3166916"/>
            <a:ext cx="597877" cy="1487146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討論區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3BAD9BE-6477-4ADA-A106-A4F39ADD459E}"/>
              </a:ext>
            </a:extLst>
          </p:cNvPr>
          <p:cNvSpPr/>
          <p:nvPr/>
        </p:nvSpPr>
        <p:spPr>
          <a:xfrm>
            <a:off x="8429639" y="1662808"/>
            <a:ext cx="597877" cy="1487146"/>
          </a:xfrm>
          <a:prstGeom prst="rect">
            <a:avLst/>
          </a:prstGeom>
          <a:solidFill>
            <a:srgbClr val="EF67B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休憩區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0D85486-B1D3-4091-A602-4C1E7DF72962}"/>
              </a:ext>
            </a:extLst>
          </p:cNvPr>
          <p:cNvSpPr/>
          <p:nvPr/>
        </p:nvSpPr>
        <p:spPr>
          <a:xfrm>
            <a:off x="8429638" y="167181"/>
            <a:ext cx="597877" cy="1487146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工作區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8DC90A5-165F-436E-A501-853F0EDA54BE}"/>
              </a:ext>
            </a:extLst>
          </p:cNvPr>
          <p:cNvSpPr/>
          <p:nvPr/>
        </p:nvSpPr>
        <p:spPr>
          <a:xfrm>
            <a:off x="8429638" y="4666452"/>
            <a:ext cx="597877" cy="14871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茶水區</a:t>
            </a: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C13560F6-C955-41C9-B9FC-AF1B3D4E852A}"/>
              </a:ext>
            </a:extLst>
          </p:cNvPr>
          <p:cNvSpPr/>
          <p:nvPr/>
        </p:nvSpPr>
        <p:spPr>
          <a:xfrm rot="221423">
            <a:off x="5303087" y="1581662"/>
            <a:ext cx="2532184" cy="743998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4D3827B2-FCDD-4386-A4E2-B3FAEB78621E}"/>
              </a:ext>
            </a:extLst>
          </p:cNvPr>
          <p:cNvSpPr/>
          <p:nvPr/>
        </p:nvSpPr>
        <p:spPr>
          <a:xfrm>
            <a:off x="4393058" y="1215108"/>
            <a:ext cx="888709" cy="738553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A552C5DF-A5AF-4162-B5B3-601C5169FB2E}"/>
              </a:ext>
            </a:extLst>
          </p:cNvPr>
          <p:cNvSpPr/>
          <p:nvPr/>
        </p:nvSpPr>
        <p:spPr>
          <a:xfrm>
            <a:off x="3305483" y="1131664"/>
            <a:ext cx="888709" cy="738553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1579083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975EBEA-3308-4D24-ABC1-37981CC69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90118" name="Picture 8" descr="https://lh6.googleusercontent.com/-0z3URqFyOwY/VMikaggNuEI/AAAAAAADFO0/BLzLnoAyzT8/w958-h639-no/IMG_415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0"/>
          <a:stretch/>
        </p:blipFill>
        <p:spPr bwMode="auto">
          <a:xfrm>
            <a:off x="-7939" y="1376516"/>
            <a:ext cx="9151938" cy="494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F512524D-4EF6-4DD6-8973-EAE5043CB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5" y="326882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社群文化的發展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8" name="Text Box 33">
            <a:extLst>
              <a:ext uri="{FF2B5EF4-FFF2-40B4-BE49-F238E27FC236}">
                <a16:creationId xmlns:a16="http://schemas.microsoft.com/office/drawing/2014/main" id="{5C332494-1F1C-42ED-B99C-7AB670CBA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8" y="4836692"/>
            <a:ext cx="9144000" cy="128958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空間、機制、議題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7" name="Text Box 33">
            <a:extLst>
              <a:ext uri="{FF2B5EF4-FFF2-40B4-BE49-F238E27FC236}">
                <a16:creationId xmlns:a16="http://schemas.microsoft.com/office/drawing/2014/main" id="{272AE56C-6BE5-4679-BE24-93DBE103E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2663" y="4836692"/>
            <a:ext cx="2230734" cy="12895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機制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631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B48C896-7F41-442D-AF83-598B7A1E7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7633275-87D1-4BAF-B66E-30444BFD0266}"/>
              </a:ext>
            </a:extLst>
          </p:cNvPr>
          <p:cNvGraphicFramePr>
            <a:graphicFrameLocks noGrp="1"/>
          </p:cNvGraphicFramePr>
          <p:nvPr/>
        </p:nvGraphicFramePr>
        <p:xfrm>
          <a:off x="0" y="1386840"/>
          <a:ext cx="9144000" cy="5075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3479444746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35524645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8160288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9082281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13450147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10092794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630641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6004166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66263026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96523086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66897058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691062525"/>
                    </a:ext>
                  </a:extLst>
                </a:gridCol>
              </a:tblGrid>
              <a:tr h="617690"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校務會議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課發會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行政會報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晨會夕會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領域會議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學年會議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公開授課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專業社群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桃課師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課統週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+mj-ea"/>
                          <a:ea typeface="+mj-ea"/>
                        </a:rPr>
                        <a:t>學習評量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265170"/>
                  </a:ext>
                </a:extLst>
              </a:tr>
              <a:tr h="53979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+mj-ea"/>
                          <a:ea typeface="+mj-ea"/>
                        </a:rPr>
                        <a:t>成員</a:t>
                      </a: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985748"/>
                  </a:ext>
                </a:extLst>
              </a:tr>
              <a:tr h="53979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+mj-ea"/>
                          <a:ea typeface="+mj-ea"/>
                        </a:rPr>
                        <a:t>週期</a:t>
                      </a: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1692438"/>
                  </a:ext>
                </a:extLst>
              </a:tr>
              <a:tr h="61769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+mj-ea"/>
                          <a:ea typeface="+mj-ea"/>
                        </a:rPr>
                        <a:t>工作重點</a:t>
                      </a: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6919026"/>
                  </a:ext>
                </a:extLst>
              </a:tr>
              <a:tr h="53979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+mj-ea"/>
                          <a:ea typeface="+mj-ea"/>
                        </a:rPr>
                        <a:t>方法工具</a:t>
                      </a: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3636278"/>
                  </a:ext>
                </a:extLst>
              </a:tr>
              <a:tr h="53979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latin typeface="+mj-ea"/>
                          <a:ea typeface="+mj-ea"/>
                        </a:rPr>
                        <a:t>…</a:t>
                      </a:r>
                      <a:endParaRPr lang="zh-TW" altLang="en-US" sz="16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9094207"/>
                  </a:ext>
                </a:extLst>
              </a:tr>
              <a:tr h="53979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>
                          <a:latin typeface="+mj-ea"/>
                          <a:ea typeface="+mj-ea"/>
                        </a:rPr>
                        <a:t>第一週</a:t>
                      </a: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09021"/>
                  </a:ext>
                </a:extLst>
              </a:tr>
              <a:tr h="53979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第二週</a:t>
                      </a: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490305"/>
                  </a:ext>
                </a:extLst>
              </a:tr>
              <a:tr h="53979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第三週</a:t>
                      </a:r>
                    </a:p>
                  </a:txBody>
                  <a:tcPr anchor="ctr"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3053381"/>
                  </a:ext>
                </a:extLst>
              </a:tr>
            </a:tbl>
          </a:graphicData>
        </a:graphic>
      </p:graphicFrame>
      <p:sp>
        <p:nvSpPr>
          <p:cNvPr id="9" name="Text Box 7">
            <a:extLst>
              <a:ext uri="{FF2B5EF4-FFF2-40B4-BE49-F238E27FC236}">
                <a16:creationId xmlns:a16="http://schemas.microsoft.com/office/drawing/2014/main" id="{D872C1C8-7473-43FB-B83C-15DECA5D7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28773"/>
            <a:ext cx="8369300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每個會議好好開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8C33BCE-B019-4C2A-935D-26AEE8D448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778" t="12766" r="26556" b="7630"/>
          <a:stretch/>
        </p:blipFill>
        <p:spPr>
          <a:xfrm>
            <a:off x="0" y="-26581"/>
            <a:ext cx="9144000" cy="646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72001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68957178-4CD2-4C24-8B23-AEE017166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08549" name="AutoShape 2" descr="目前顯示的是「20161128103715.jpg」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55575" y="268708"/>
            <a:ext cx="7435850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把會議當節目製作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4104" name="Picture 8" descr="「PDCA」的圖片搜尋結果">
            <a:extLst>
              <a:ext uri="{FF2B5EF4-FFF2-40B4-BE49-F238E27FC236}">
                <a16:creationId xmlns:a16="http://schemas.microsoft.com/office/drawing/2014/main" id="{9F0B9125-DC32-46EA-BC94-32BFD19AAB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7" t="6285" r="7421" b="7154"/>
          <a:stretch/>
        </p:blipFill>
        <p:spPr bwMode="auto">
          <a:xfrm>
            <a:off x="6350" y="1399780"/>
            <a:ext cx="9140825" cy="508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44F21B5-F04E-4941-8178-549EADD30E65}"/>
              </a:ext>
            </a:extLst>
          </p:cNvPr>
          <p:cNvSpPr txBox="1"/>
          <p:nvPr/>
        </p:nvSpPr>
        <p:spPr>
          <a:xfrm>
            <a:off x="3870355" y="3173525"/>
            <a:ext cx="145742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</a:t>
            </a:r>
            <a:endParaRPr lang="en-US" altLang="zh-TW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發展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3DC1C17-6661-46F4-8B72-D29D785DC97E}"/>
              </a:ext>
            </a:extLst>
          </p:cNvPr>
          <p:cNvSpPr/>
          <p:nvPr/>
        </p:nvSpPr>
        <p:spPr>
          <a:xfrm>
            <a:off x="1136706" y="4142792"/>
            <a:ext cx="1097026" cy="261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管考</a:t>
            </a: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6B966C64-510E-4D09-BBB8-CF0F9A6241CC}"/>
              </a:ext>
            </a:extLst>
          </p:cNvPr>
          <p:cNvSpPr/>
          <p:nvPr/>
        </p:nvSpPr>
        <p:spPr>
          <a:xfrm>
            <a:off x="1065776" y="3603342"/>
            <a:ext cx="1238886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B9BA626F-7FBE-4573-A35F-9876A7D6FB80}"/>
              </a:ext>
            </a:extLst>
          </p:cNvPr>
          <p:cNvSpPr/>
          <p:nvPr/>
        </p:nvSpPr>
        <p:spPr>
          <a:xfrm>
            <a:off x="3952557" y="1917419"/>
            <a:ext cx="1296954" cy="10217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280C1947-6EB3-4313-8241-88C2CF9A7A08}"/>
              </a:ext>
            </a:extLst>
          </p:cNvPr>
          <p:cNvSpPr/>
          <p:nvPr/>
        </p:nvSpPr>
        <p:spPr>
          <a:xfrm>
            <a:off x="6710340" y="3462694"/>
            <a:ext cx="1565848" cy="10217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8804A6F9-E5FE-4E17-9949-8574D22659DF}"/>
              </a:ext>
            </a:extLst>
          </p:cNvPr>
          <p:cNvSpPr/>
          <p:nvPr/>
        </p:nvSpPr>
        <p:spPr>
          <a:xfrm>
            <a:off x="3799361" y="5007969"/>
            <a:ext cx="1620957" cy="10382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991291B-586B-4A46-9E6A-8AB76ED3A7CD}"/>
              </a:ext>
            </a:extLst>
          </p:cNvPr>
          <p:cNvSpPr/>
          <p:nvPr/>
        </p:nvSpPr>
        <p:spPr>
          <a:xfrm>
            <a:off x="3463884" y="2091896"/>
            <a:ext cx="2216229" cy="937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1.</a:t>
            </a: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團隊增能</a:t>
            </a:r>
            <a:endParaRPr lang="en-US" altLang="zh-TW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3600"/>
              </a:lnSpc>
            </a:pPr>
            <a:r>
              <a:rPr lang="en-US" altLang="zh-TW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30m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29FFDA3C-2E81-4E14-9D95-9E9536DDE0FA}"/>
              </a:ext>
            </a:extLst>
          </p:cNvPr>
          <p:cNvSpPr/>
          <p:nvPr/>
        </p:nvSpPr>
        <p:spPr>
          <a:xfrm>
            <a:off x="6392334" y="3655429"/>
            <a:ext cx="2201859" cy="937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</a:t>
            </a:r>
            <a:r>
              <a:rPr lang="zh-TW" altLang="en-US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決議管考</a:t>
            </a:r>
            <a:endParaRPr lang="en-US" altLang="zh-TW" sz="3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3600"/>
              </a:lnSpc>
            </a:pPr>
            <a:r>
              <a:rPr lang="en-US" altLang="zh-TW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20m</a:t>
            </a:r>
            <a:endParaRPr lang="zh-TW" altLang="en-US" sz="3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AAEF4EE-4B58-4FFA-9816-7F211507B3B3}"/>
              </a:ext>
            </a:extLst>
          </p:cNvPr>
          <p:cNvSpPr/>
          <p:nvPr/>
        </p:nvSpPr>
        <p:spPr>
          <a:xfrm>
            <a:off x="3501724" y="5253534"/>
            <a:ext cx="2216229" cy="937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</a:t>
            </a:r>
            <a:r>
              <a:rPr lang="zh-TW" altLang="en-US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提案討論</a:t>
            </a:r>
            <a:endParaRPr lang="en-US" altLang="zh-TW" sz="32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3600"/>
              </a:lnSpc>
            </a:pPr>
            <a:r>
              <a:rPr lang="en-US" altLang="zh-TW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30m</a:t>
            </a:r>
            <a:endParaRPr lang="zh-TW" altLang="en-US" sz="32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08764E2-DEE5-4527-98AF-7C23F6D943F2}"/>
              </a:ext>
            </a:extLst>
          </p:cNvPr>
          <p:cNvSpPr/>
          <p:nvPr/>
        </p:nvSpPr>
        <p:spPr>
          <a:xfrm>
            <a:off x="549807" y="3603342"/>
            <a:ext cx="2258912" cy="937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>
                <a:solidFill>
                  <a:srgbClr val="AC00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4.</a:t>
            </a:r>
            <a:r>
              <a:rPr lang="zh-TW" altLang="en-US" sz="3200" b="1" dirty="0">
                <a:solidFill>
                  <a:srgbClr val="AC00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處室聯繫</a:t>
            </a:r>
            <a:endParaRPr lang="en-US" altLang="zh-TW" sz="3200" b="1" dirty="0">
              <a:solidFill>
                <a:srgbClr val="AC005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3600"/>
              </a:lnSpc>
            </a:pPr>
            <a:r>
              <a:rPr lang="en-US" altLang="zh-TW" sz="3200" b="1" dirty="0">
                <a:solidFill>
                  <a:srgbClr val="AC00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10m</a:t>
            </a:r>
            <a:endParaRPr lang="zh-TW" altLang="en-US" sz="3200" b="1" dirty="0">
              <a:solidFill>
                <a:srgbClr val="AC005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" name="語音泡泡: 圓角矩形 1">
            <a:extLst>
              <a:ext uri="{FF2B5EF4-FFF2-40B4-BE49-F238E27FC236}">
                <a16:creationId xmlns:a16="http://schemas.microsoft.com/office/drawing/2014/main" id="{A94EAF90-5125-405E-8A63-046087798EEA}"/>
              </a:ext>
            </a:extLst>
          </p:cNvPr>
          <p:cNvSpPr/>
          <p:nvPr/>
        </p:nvSpPr>
        <p:spPr>
          <a:xfrm>
            <a:off x="6392334" y="1568819"/>
            <a:ext cx="2533952" cy="1183090"/>
          </a:xfrm>
          <a:prstGeom prst="wedgeRoundRectCallout">
            <a:avLst>
              <a:gd name="adj1" fmla="val -60356"/>
              <a:gd name="adj2" fmla="val 27168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凡事從願景開始，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有願就有力！</a:t>
            </a:r>
          </a:p>
        </p:txBody>
      </p:sp>
      <p:sp>
        <p:nvSpPr>
          <p:cNvPr id="18" name="語音泡泡: 圓角矩形 17">
            <a:extLst>
              <a:ext uri="{FF2B5EF4-FFF2-40B4-BE49-F238E27FC236}">
                <a16:creationId xmlns:a16="http://schemas.microsoft.com/office/drawing/2014/main" id="{5C1E06A9-6664-4FF0-8839-C731F3205D24}"/>
              </a:ext>
            </a:extLst>
          </p:cNvPr>
          <p:cNvSpPr/>
          <p:nvPr/>
        </p:nvSpPr>
        <p:spPr>
          <a:xfrm>
            <a:off x="307975" y="5137652"/>
            <a:ext cx="2533952" cy="1183090"/>
          </a:xfrm>
          <a:prstGeom prst="wedgeRoundRectCallout">
            <a:avLst>
              <a:gd name="adj1" fmla="val -10867"/>
              <a:gd name="adj2" fmla="val -78092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繁瑣零碎的問題，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會讓大家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裹足不前！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9210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2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866CB16-650B-4CC7-8EB6-A8D8C7DEC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9700" y="1623898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討論一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0" y="3773476"/>
            <a:ext cx="9144000" cy="13747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9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團體動力設計</a:t>
            </a:r>
            <a:endParaRPr lang="en-US" altLang="zh-TW" sz="9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9385344"/>
      </p:ext>
    </p:extLst>
  </p:cSld>
  <p:clrMapOvr>
    <a:masterClrMapping/>
  </p:clrMapOvr>
  <p:transition spd="slow" advClick="0" advTm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F6C205D-19C4-43EC-BD64-C9246CDF1D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11" name="Picture 32" descr="https://lh3.googleusercontent.com/WSseKP2bbkY95di74ejnKlPCIeHG4yS06liGEPyf6HbOuXt_RV_Eacpy0VuDz262OvTEV3Ykkwup5xIJnoAZOHCQrcNx-T1TVZT7YfRosaQVOX9hfCDafPG7Sv4UmG05E4AAEOO1or0OepTH-xQoTTJ7mf5Ur1f-E9eOP6OzPMSzT3YfG1gMlAASh6SFv2Mbw7mcgpIj4FDpRhxfR2RLRQw816Z8IDXI2O7fiMvef6uh6PBVpx9Ma2_4oDMZChYbSHemvlFRCEx3z6c5hLMvkhyJCCSZi1Bnp2W71ggGYtoA80IqrYhvAFwYKRdmb1zbrZ6sQulZm_eSk40enP9vHnvYBRFQkECixsfCA-c-bV3RPzpw0yQf1G4qXmsYpXcdy6RoDToRIHYdyXrXE1uOnztJMwso64ctrUc-xayZLR_qWOhTtsfbxSe4514iZXF6faD7Sq2WUKe49Sw4okUowl3ukFtRA0LbKFEvkf6JYRWQqY1Tg4myEqdaKA7NPjHRb5n6f7NLJSrnCBg4wIVNodpg9fLdUsgTaWzFZixXjostYne3qULns5pKAqqd0WjIDBMciJmU8avzj-Dx55tq6LQhMP617-_60rODZlCm2L9i16Nncsbiwn-qHOvs_C6UM37EkU9hpYVY54XROr9SdmGs3GwO6ZBMymbTsvO6QcatYnkn8E2jJoVzir30oCadfDTLv3rYXDtQcC92ygM_wPvWsYfuFNzrIiJowg=w1357-h904-no">
            <a:extLst>
              <a:ext uri="{FF2B5EF4-FFF2-40B4-BE49-F238E27FC236}">
                <a16:creationId xmlns:a16="http://schemas.microsoft.com/office/drawing/2014/main" id="{FABFCE28-57F0-44F1-A74F-C2331A198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045"/>
            <a:ext cx="9144000" cy="609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5DBD5A68-2042-4395-82CF-9685B893B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292" y="1008879"/>
            <a:ext cx="515075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每週一位</a:t>
            </a:r>
            <a:r>
              <a:rPr lang="en-US" altLang="zh-TW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TED</a:t>
            </a:r>
          </a:p>
        </p:txBody>
      </p:sp>
    </p:spTree>
    <p:extLst>
      <p:ext uri="{BB962C8B-B14F-4D97-AF65-F5344CB8AC3E}">
        <p14:creationId xmlns:p14="http://schemas.microsoft.com/office/powerpoint/2010/main" val="3705721527"/>
      </p:ext>
    </p:extLst>
  </p:cSld>
  <p:clrMapOvr>
    <a:masterClrMapping/>
  </p:clrMapOvr>
  <p:transition spd="slow" advClick="0" advTm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2067D62-6D2C-45D5-804C-F8A8B4776F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1443" name="Rectangle 11"/>
          <p:cNvSpPr>
            <a:spLocks noChangeArrowheads="1"/>
          </p:cNvSpPr>
          <p:nvPr/>
        </p:nvSpPr>
        <p:spPr bwMode="auto">
          <a:xfrm>
            <a:off x="0" y="2743200"/>
            <a:ext cx="9144000" cy="3733800"/>
          </a:xfrm>
          <a:prstGeom prst="rect">
            <a:avLst/>
          </a:prstGeom>
          <a:solidFill>
            <a:srgbClr val="4065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61445" name="Picture 30" descr="E:\0202暫存\簡報資料\cover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37" descr="C:\c槽圖像檔\1010202統一超商跨界進修\IMG_003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0"/>
          <a:stretch/>
        </p:blipFill>
        <p:spPr bwMode="auto">
          <a:xfrm>
            <a:off x="0" y="0"/>
            <a:ext cx="9182100" cy="64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42EF90E-4F42-4C1D-B19E-56754D71F0C2}"/>
              </a:ext>
            </a:extLst>
          </p:cNvPr>
          <p:cNvSpPr/>
          <p:nvPr/>
        </p:nvSpPr>
        <p:spPr>
          <a:xfrm>
            <a:off x="1303338" y="5542295"/>
            <a:ext cx="7840662" cy="760700"/>
          </a:xfrm>
          <a:prstGeom prst="rect">
            <a:avLst/>
          </a:prstGeom>
          <a:solidFill>
            <a:srgbClr val="C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7-11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總公司見學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單品管理（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TK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）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BFBD9271-CC4F-49E3-966A-F7853628E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47" y="155101"/>
            <a:ext cx="7435850" cy="98025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每月一次外部參訪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701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A27F7970-9C30-4322-85BC-2EBE63BE53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0419" name="Rectangle 11"/>
          <p:cNvSpPr>
            <a:spLocks noChangeArrowheads="1"/>
          </p:cNvSpPr>
          <p:nvPr/>
        </p:nvSpPr>
        <p:spPr bwMode="auto">
          <a:xfrm>
            <a:off x="0" y="2743200"/>
            <a:ext cx="9144000" cy="3733800"/>
          </a:xfrm>
          <a:prstGeom prst="rect">
            <a:avLst/>
          </a:prstGeom>
          <a:solidFill>
            <a:srgbClr val="4065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60421" name="Picture 30" descr="E:\0202暫存\簡報資料\cover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38" descr="C:\c槽圖像檔\1001201國華電通研習\Image20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4"/>
          <a:stretch/>
        </p:blipFill>
        <p:spPr bwMode="auto">
          <a:xfrm>
            <a:off x="0" y="9525"/>
            <a:ext cx="9163051" cy="649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1952626" y="5830887"/>
            <a:ext cx="7164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電通國華廣告公司見學</a:t>
            </a: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/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學校行銷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515A10D3-F78E-4C60-82E5-69F4B56BA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07" y="357187"/>
            <a:ext cx="7918315" cy="98025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EE125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我的這一班</a:t>
            </a:r>
            <a:r>
              <a:rPr lang="en-US" altLang="zh-TW" sz="6000" b="1" spc="50" dirty="0">
                <a:ln w="11430"/>
                <a:solidFill>
                  <a:srgbClr val="EE125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6000" b="1" spc="50" dirty="0">
                <a:ln w="11430"/>
                <a:solidFill>
                  <a:srgbClr val="EE125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種子講師</a:t>
            </a:r>
            <a:endParaRPr lang="en-US" altLang="zh-TW" sz="6000" b="1" spc="50" dirty="0">
              <a:ln w="11430"/>
              <a:solidFill>
                <a:srgbClr val="EE125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6801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303FE44-40F1-4ABF-BAC3-2D0644CFB2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9701" y="232721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解決問題的方法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" name="語音泡泡: 橢圓形 1">
            <a:extLst>
              <a:ext uri="{FF2B5EF4-FFF2-40B4-BE49-F238E27FC236}">
                <a16:creationId xmlns:a16="http://schemas.microsoft.com/office/drawing/2014/main" id="{FE6FEA0A-3552-48B4-B25D-FDED82227303}"/>
              </a:ext>
            </a:extLst>
          </p:cNvPr>
          <p:cNvSpPr/>
          <p:nvPr/>
        </p:nvSpPr>
        <p:spPr>
          <a:xfrm>
            <a:off x="5346440" y="1445701"/>
            <a:ext cx="3797559" cy="2118593"/>
          </a:xfrm>
          <a:prstGeom prst="wedgeEllipseCallout">
            <a:avLst>
              <a:gd name="adj1" fmla="val -49623"/>
              <a:gd name="adj2" fmla="val 42183"/>
            </a:avLst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系統看不到自己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如果同質性過高，很難找到解方。</a:t>
            </a: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139701" y="2979250"/>
            <a:ext cx="572721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Cambria" panose="02040503050406030204" pitchFamily="18" charset="0"/>
              <a:buChar char="+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 2" panose="05020102010507070707" pitchFamily="18" charset="2"/>
              <a:buChar char="Ï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Calibri" panose="020F0502020204030204" pitchFamily="34" charset="0"/>
              <a:buChar char="÷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mbria" panose="02040503050406030204" pitchFamily="18" charset="0"/>
              <a:buChar char="=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針對問題談問題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讓問題不是問題</a:t>
            </a:r>
            <a:endParaRPr lang="en-US" altLang="zh-TW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語音泡泡: 橢圓形 9">
            <a:extLst>
              <a:ext uri="{FF2B5EF4-FFF2-40B4-BE49-F238E27FC236}">
                <a16:creationId xmlns:a16="http://schemas.microsoft.com/office/drawing/2014/main" id="{630226C3-2CB2-451F-B859-62223F7E1D54}"/>
              </a:ext>
            </a:extLst>
          </p:cNvPr>
          <p:cNvSpPr/>
          <p:nvPr/>
        </p:nvSpPr>
        <p:spPr>
          <a:xfrm>
            <a:off x="5206740" y="4333198"/>
            <a:ext cx="3797559" cy="2118593"/>
          </a:xfrm>
          <a:prstGeom prst="wedgeEllipseCallout">
            <a:avLst>
              <a:gd name="adj1" fmla="val -43138"/>
              <a:gd name="adj2" fmla="val -51062"/>
            </a:avLst>
          </a:prstGeom>
          <a:solidFill>
            <a:srgbClr val="FF438F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一起轉型與提昇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加入異質性觀點，發現更多可能。</a:t>
            </a:r>
          </a:p>
        </p:txBody>
      </p:sp>
    </p:spTree>
    <p:extLst>
      <p:ext uri="{BB962C8B-B14F-4D97-AF65-F5344CB8AC3E}">
        <p14:creationId xmlns:p14="http://schemas.microsoft.com/office/powerpoint/2010/main" val="428061604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D05A88E-3FF3-492C-9304-166CE566F2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3177" y="0"/>
            <a:ext cx="9177655" cy="6910223"/>
          </a:xfrm>
          <a:prstGeom prst="rect">
            <a:avLst/>
          </a:prstGeom>
        </p:spPr>
      </p:pic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9" t="44167" r="20117" b="22500"/>
          <a:stretch/>
        </p:blipFill>
        <p:spPr bwMode="auto">
          <a:xfrm>
            <a:off x="0" y="2606040"/>
            <a:ext cx="9174478" cy="3829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202248" y="1506124"/>
            <a:ext cx="6850639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進修導向的會議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CA9ECC1-EA3D-4660-9B7D-726541349AE0}"/>
              </a:ext>
            </a:extLst>
          </p:cNvPr>
          <p:cNvSpPr/>
          <p:nvPr/>
        </p:nvSpPr>
        <p:spPr>
          <a:xfrm>
            <a:off x="-3176" y="3429000"/>
            <a:ext cx="9177655" cy="2647734"/>
          </a:xfrm>
          <a:prstGeom prst="rect">
            <a:avLst/>
          </a:prstGeom>
          <a:solidFill>
            <a:schemeClr val="accent5">
              <a:lumMod val="5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集會結社化</a:t>
            </a:r>
            <a:endParaRPr lang="en-US" altLang="zh-TW" sz="1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0070277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667AB33-97D9-41A4-9179-CBC750A71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" y="0"/>
            <a:ext cx="9154160" cy="6858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4" t="22240" r="36974" b="6547"/>
          <a:stretch/>
        </p:blipFill>
        <p:spPr bwMode="auto">
          <a:xfrm>
            <a:off x="-10160" y="1412240"/>
            <a:ext cx="9147175" cy="486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圖片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4" t="22683" r="37155" b="6997"/>
          <a:stretch/>
        </p:blipFill>
        <p:spPr bwMode="auto">
          <a:xfrm>
            <a:off x="-10146" y="1412240"/>
            <a:ext cx="9150350" cy="486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圖片 1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4" t="23455" r="37154" b="29796"/>
          <a:stretch/>
        </p:blipFill>
        <p:spPr bwMode="auto">
          <a:xfrm>
            <a:off x="-4604" y="1412239"/>
            <a:ext cx="9136062" cy="486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24487" y="343190"/>
            <a:ext cx="4552314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社群深課程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905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B0FE405-3EDE-492B-A628-7A9DE24D6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" y="0"/>
            <a:ext cx="9154160" cy="6858000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91163" y="289136"/>
            <a:ext cx="629091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105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下社群深課程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2" t="30081" r="20712" b="1294"/>
          <a:stretch/>
        </p:blipFill>
        <p:spPr bwMode="auto">
          <a:xfrm>
            <a:off x="120043" y="1381760"/>
            <a:ext cx="4472846" cy="3504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8592" r="20600" b="55731"/>
          <a:stretch/>
        </p:blipFill>
        <p:spPr bwMode="auto">
          <a:xfrm>
            <a:off x="120043" y="4886324"/>
            <a:ext cx="4472846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6" t="37112" r="21353" b="17550"/>
          <a:stretch/>
        </p:blipFill>
        <p:spPr bwMode="auto">
          <a:xfrm>
            <a:off x="4701567" y="3801282"/>
            <a:ext cx="4343401" cy="269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1" t="56386" r="21590" b="3101"/>
          <a:stretch/>
        </p:blipFill>
        <p:spPr bwMode="auto">
          <a:xfrm>
            <a:off x="4701567" y="1381760"/>
            <a:ext cx="4343401" cy="2419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4170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3F9E668-9C86-4A3E-A68E-FD220EBFE9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91140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pic>
        <p:nvPicPr>
          <p:cNvPr id="91143" name="Picture 2" descr="https://lh5.googleusercontent.com/-jNxXXNFRXS0/USG-ddRSOYI/AAAAAAAArH0/q4-6Y3lHcio/w1245-h830-no/IMG_06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88913"/>
            <a:ext cx="9170988" cy="61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144462" y="188913"/>
            <a:ext cx="7100021" cy="8309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香港中文大學</a:t>
            </a:r>
            <a:r>
              <a:rPr lang="en-US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PISA</a:t>
            </a: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研修團</a:t>
            </a:r>
            <a:endParaRPr lang="en-US" altLang="zh-TW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86640074"/>
      </p:ext>
    </p:extLst>
  </p:cSld>
  <p:clrMapOvr>
    <a:masterClrMapping/>
  </p:clrMapOvr>
  <p:transition spd="slow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DD91E3F-9C57-42CC-A898-73C337201E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92164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pic>
        <p:nvPicPr>
          <p:cNvPr id="92167" name="Picture 9" descr="https://lh5.googleusercontent.com/-IJejCPQlcxw/VIUmVqhOGmI/AAAAAAAC4Ts/GEo831yHyhs/w958-h639-no/IMG_105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0" t="16070" r="7932" b="19541"/>
          <a:stretch/>
        </p:blipFill>
        <p:spPr bwMode="auto">
          <a:xfrm>
            <a:off x="-35093" y="1645420"/>
            <a:ext cx="9220535" cy="466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5249" y="469503"/>
            <a:ext cx="8886825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兩岸四地小語會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2014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（香港）</a:t>
            </a: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/2016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（澳門）</a:t>
            </a:r>
            <a:endParaRPr lang="en-US" altLang="zh-TW" sz="2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354262" y="5265764"/>
            <a:ext cx="6789737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團費自理 公假排代</a:t>
            </a:r>
            <a:endParaRPr lang="en-US" altLang="zh-TW" sz="20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1719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5E1D0C78-E68C-4226-8FA4-B76FA75161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95236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pic>
        <p:nvPicPr>
          <p:cNvPr id="277506" name="Picture 2"/>
          <p:cNvPicPr>
            <a:picLocks noChangeAspect="1" noChangeArrowheads="1"/>
          </p:cNvPicPr>
          <p:nvPr/>
        </p:nvPicPr>
        <p:blipFill rotWithShape="1">
          <a:blip r:embed="rId4"/>
          <a:srcRect l="4557" t="16191" r="45911" b="21338"/>
          <a:stretch/>
        </p:blipFill>
        <p:spPr bwMode="auto">
          <a:xfrm>
            <a:off x="3175" y="1399592"/>
            <a:ext cx="4562475" cy="493770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277507" name="Picture 3"/>
          <p:cNvPicPr>
            <a:picLocks noChangeAspect="1" noChangeArrowheads="1"/>
          </p:cNvPicPr>
          <p:nvPr/>
        </p:nvPicPr>
        <p:blipFill rotWithShape="1">
          <a:blip r:embed="rId5"/>
          <a:srcRect l="4523" t="22898" r="46034" b="14631"/>
          <a:stretch/>
        </p:blipFill>
        <p:spPr bwMode="auto">
          <a:xfrm>
            <a:off x="4591050" y="1399591"/>
            <a:ext cx="4552950" cy="491548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-49069" y="274474"/>
            <a:ext cx="7573617" cy="104732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桃課師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4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校訂課程方案甄選</a:t>
            </a:r>
            <a:endParaRPr lang="en-US" altLang="zh-TW" sz="4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C79DBB9-45B1-4497-887F-EDACA20E7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4" t="37810" r="14580" b="16360"/>
          <a:stretch>
            <a:fillRect/>
          </a:stretch>
        </p:blipFill>
        <p:spPr bwMode="auto">
          <a:xfrm>
            <a:off x="-19049" y="1397113"/>
            <a:ext cx="9166224" cy="491548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614AE963-422F-4CF4-9213-8C330A1FC9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28098" r="21124" b="23692"/>
          <a:stretch/>
        </p:blipFill>
        <p:spPr bwMode="auto">
          <a:xfrm>
            <a:off x="-49070" y="1362787"/>
            <a:ext cx="9193069" cy="491548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B1AEF3BA-E780-4990-B28E-CD6B5F5D2CAB}"/>
              </a:ext>
            </a:extLst>
          </p:cNvPr>
          <p:cNvSpPr/>
          <p:nvPr/>
        </p:nvSpPr>
        <p:spPr>
          <a:xfrm>
            <a:off x="213484" y="4100331"/>
            <a:ext cx="4401236" cy="667611"/>
          </a:xfrm>
          <a:prstGeom prst="rect">
            <a:avLst/>
          </a:prstGeom>
          <a:solidFill>
            <a:srgbClr val="FF00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8089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7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71E67E5-8A52-4EC9-B63E-9AE10FF79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05883" y="204376"/>
            <a:ext cx="7612439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改變，是精準的設計</a:t>
            </a:r>
            <a:endParaRPr lang="zh-TW" altLang="en-US" sz="36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026" name="Picture 2" descr="打造一個全新的企業　讓組織不再卡卡－淺談組織設計">
            <a:extLst>
              <a:ext uri="{FF2B5EF4-FFF2-40B4-BE49-F238E27FC236}">
                <a16:creationId xmlns:a16="http://schemas.microsoft.com/office/drawing/2014/main" id="{A67E3A14-90EA-4A66-BFED-52CDF9738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" r="17939"/>
          <a:stretch/>
        </p:blipFill>
        <p:spPr bwMode="auto">
          <a:xfrm>
            <a:off x="84124" y="2275396"/>
            <a:ext cx="3779916" cy="367911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箭號: 五邊形 1">
            <a:extLst>
              <a:ext uri="{FF2B5EF4-FFF2-40B4-BE49-F238E27FC236}">
                <a16:creationId xmlns:a16="http://schemas.microsoft.com/office/drawing/2014/main" id="{37F123C0-0698-418C-9403-0F24F7BD66FB}"/>
              </a:ext>
            </a:extLst>
          </p:cNvPr>
          <p:cNvSpPr/>
          <p:nvPr/>
        </p:nvSpPr>
        <p:spPr>
          <a:xfrm>
            <a:off x="3906101" y="2275395"/>
            <a:ext cx="1417507" cy="3679119"/>
          </a:xfrm>
          <a:prstGeom prst="homePlate">
            <a:avLst/>
          </a:prstGeom>
          <a:solidFill>
            <a:srgbClr val="FF006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精準的設計</a:t>
            </a:r>
          </a:p>
        </p:txBody>
      </p:sp>
      <p:pic>
        <p:nvPicPr>
          <p:cNvPr id="1028" name="Picture 4" descr="建立優質團隊的要素">
            <a:extLst>
              <a:ext uri="{FF2B5EF4-FFF2-40B4-BE49-F238E27FC236}">
                <a16:creationId xmlns:a16="http://schemas.microsoft.com/office/drawing/2014/main" id="{DA0DDA86-03EF-40BC-9719-578C70536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845" y="2275395"/>
            <a:ext cx="3779917" cy="367911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32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E1C0A90-14B3-4FCD-806C-AF174CCEBF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11266" name="Picture 2" descr="https://lh3.googleusercontent.com/WqrWpQbRaCIMGIBFQA9nDVhVyuIIrOUmsZuPuTk2iPhGe7ztBzd-XZJ3F0fuKuTtAqbJQrDJnIobESh1qk0lc0ZvVYwLwRfgKlAndsZ8sr4LwZrch4ULNh7DaGLGb48_vWSmLIpPRN0=w1632-h918-no">
            <a:extLst>
              <a:ext uri="{FF2B5EF4-FFF2-40B4-BE49-F238E27FC236}">
                <a16:creationId xmlns:a16="http://schemas.microsoft.com/office/drawing/2014/main" id="{EA225999-06F3-4F9D-B4FE-EB8009EF1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09A8A51A-13DF-41CD-A191-E21E0DC2E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4992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破煉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4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兩輪三角</a:t>
            </a:r>
            <a:endParaRPr lang="en-US" altLang="zh-TW" sz="4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6" name="Picture 2" descr="https://lh3.googleusercontent.com/f-OUwwrLcT5ioXR3lX6KN-HsittCzCnM_nqLA4rwdUmVwRzXAkER6C2cBriYHT9qIIp-ivAYHFPhue8Kx9eCPSYHHp3y-mVBBXjG-45BX0aPiCxpfkaEStu60kZsJdQBFHJloGAdJe4=w1632-h918-no">
            <a:extLst>
              <a:ext uri="{FF2B5EF4-FFF2-40B4-BE49-F238E27FC236}">
                <a16:creationId xmlns:a16="http://schemas.microsoft.com/office/drawing/2014/main" id="{45E18C8B-9C2A-4481-8470-6C6864951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1399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BF38736-3151-4425-BA10-CD0891E220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7827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/>
          <a:srcRect l="15872" t="24746" r="6310" b="10274"/>
          <a:stretch/>
        </p:blipFill>
        <p:spPr>
          <a:xfrm>
            <a:off x="0" y="379132"/>
            <a:ext cx="9133342" cy="6101323"/>
          </a:xfrm>
          <a:prstGeom prst="rect">
            <a:avLst/>
          </a:prstGeom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01279" y="3779675"/>
            <a:ext cx="8730783" cy="980259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期初提案甄選</a:t>
            </a:r>
            <a:r>
              <a:rPr lang="en-US" altLang="zh-TW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學年第一次晨會</a:t>
            </a:r>
            <a:endParaRPr lang="en-US" altLang="zh-TW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3670662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EA06433-00A0-408C-884F-71A57928A1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7827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/>
          <a:srcRect l="12024" t="24961" r="13080" b="6805"/>
          <a:stretch/>
        </p:blipFill>
        <p:spPr>
          <a:xfrm>
            <a:off x="0" y="0"/>
            <a:ext cx="9144000" cy="6526410"/>
          </a:xfrm>
          <a:prstGeom prst="rect">
            <a:avLst/>
          </a:prstGeom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06608" y="3974019"/>
            <a:ext cx="8730783" cy="980259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期中課程分享</a:t>
            </a:r>
            <a:r>
              <a:rPr lang="en-US" altLang="zh-TW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寒假備課日</a:t>
            </a:r>
            <a:endParaRPr lang="en-US" altLang="zh-TW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267626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16831BB3-FD61-4E73-9049-09FE1444DB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C6E88AAF-764D-42CF-B6E0-83F1F3934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71" y="284311"/>
            <a:ext cx="666315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學校脈動雙峰設計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6AFF641-2612-4C5F-B33E-8A01C9AF5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8115"/>
            <a:ext cx="9144000" cy="325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BBE42BD-BBBE-43F8-9E51-54E72F3204FA}"/>
              </a:ext>
            </a:extLst>
          </p:cNvPr>
          <p:cNvSpPr txBox="1"/>
          <p:nvPr/>
        </p:nvSpPr>
        <p:spPr>
          <a:xfrm>
            <a:off x="1240972" y="4839610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上學期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DF4C160-45F7-4B61-948C-AE1DCD2AD7BE}"/>
              </a:ext>
            </a:extLst>
          </p:cNvPr>
          <p:cNvSpPr txBox="1"/>
          <p:nvPr/>
        </p:nvSpPr>
        <p:spPr>
          <a:xfrm>
            <a:off x="5851667" y="4839609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下學期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D70A326-09B0-4BA4-9BDC-BB30AE2A6C1B}"/>
              </a:ext>
            </a:extLst>
          </p:cNvPr>
          <p:cNvSpPr txBox="1"/>
          <p:nvPr/>
        </p:nvSpPr>
        <p:spPr>
          <a:xfrm>
            <a:off x="1240972" y="1977118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運動會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57D6921-8F26-46A8-B25C-B95A598C8984}"/>
              </a:ext>
            </a:extLst>
          </p:cNvPr>
          <p:cNvSpPr txBox="1"/>
          <p:nvPr/>
        </p:nvSpPr>
        <p:spPr>
          <a:xfrm>
            <a:off x="5851666" y="1954636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桃藝節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D7D3737-83B4-4033-8F93-F3FD00F2FFB2}"/>
              </a:ext>
            </a:extLst>
          </p:cNvPr>
          <p:cNvSpPr txBox="1"/>
          <p:nvPr/>
        </p:nvSpPr>
        <p:spPr>
          <a:xfrm>
            <a:off x="1979635" y="2830597"/>
            <a:ext cx="553998" cy="16312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課程統整週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E1146D3-9817-46EA-8ED3-E1DFF9346EBD}"/>
              </a:ext>
            </a:extLst>
          </p:cNvPr>
          <p:cNvSpPr txBox="1"/>
          <p:nvPr/>
        </p:nvSpPr>
        <p:spPr>
          <a:xfrm>
            <a:off x="6590329" y="2890378"/>
            <a:ext cx="553998" cy="16312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課程統整週</a:t>
            </a:r>
          </a:p>
        </p:txBody>
      </p:sp>
    </p:spTree>
    <p:extLst>
      <p:ext uri="{BB962C8B-B14F-4D97-AF65-F5344CB8AC3E}">
        <p14:creationId xmlns:p14="http://schemas.microsoft.com/office/powerpoint/2010/main" val="2987943832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2" grpId="0"/>
      <p:bldP spid="1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B61E668-95BC-4D43-929E-D05484DAE99E}"/>
              </a:ext>
            </a:extLst>
          </p:cNvPr>
          <p:cNvPicPr/>
          <p:nvPr/>
        </p:nvPicPr>
        <p:blipFill rotWithShape="1">
          <a:blip r:embed="rId4"/>
          <a:srcRect l="2889" t="21219" r="23067" b="16930"/>
          <a:stretch/>
        </p:blipFill>
        <p:spPr bwMode="auto">
          <a:xfrm>
            <a:off x="0" y="0"/>
            <a:ext cx="9144000" cy="6477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208E705-5B51-4B94-807B-F7A3C61F6F15}"/>
              </a:ext>
            </a:extLst>
          </p:cNvPr>
          <p:cNvSpPr/>
          <p:nvPr/>
        </p:nvSpPr>
        <p:spPr>
          <a:xfrm>
            <a:off x="0" y="3225188"/>
            <a:ext cx="9144000" cy="1269797"/>
          </a:xfrm>
          <a:prstGeom prst="rect">
            <a:avLst/>
          </a:prstGeom>
          <a:solidFill>
            <a:srgbClr val="FF33CC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期中明星趣味賽</a:t>
            </a:r>
          </a:p>
        </p:txBody>
      </p:sp>
    </p:spTree>
    <p:extLst>
      <p:ext uri="{BB962C8B-B14F-4D97-AF65-F5344CB8AC3E}">
        <p14:creationId xmlns:p14="http://schemas.microsoft.com/office/powerpoint/2010/main" val="374845966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EF5EE9B7-EF78-4BD3-9344-058AD7FA47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9933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pic>
        <p:nvPicPr>
          <p:cNvPr id="9933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3127375"/>
            <a:ext cx="2952750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093788"/>
            <a:ext cx="298767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7" name="Picture 3" descr="IMG_59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089025"/>
            <a:ext cx="29527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8" name="Picture 6" descr="IMG_65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4930775"/>
            <a:ext cx="2898775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9" name="Picture 8" descr="IMAG505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089025"/>
            <a:ext cx="3049588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40" name="圖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136900"/>
            <a:ext cx="3013075" cy="162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41" name="Picture 9" descr="20151112_1416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3141663"/>
            <a:ext cx="2938463" cy="165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42" name="Picture 10" descr="3700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88" y="4949825"/>
            <a:ext cx="30099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43" name="Picture 11" descr="903-自然與生活科技2-5槓桿實驗-製作0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4949825"/>
            <a:ext cx="293846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2662" y="41696"/>
            <a:ext cx="7095256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繽紛校園  精彩紛呈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385A911-7777-4203-A469-F296772B79B6}"/>
              </a:ext>
            </a:extLst>
          </p:cNvPr>
          <p:cNvSpPr txBox="1"/>
          <p:nvPr/>
        </p:nvSpPr>
        <p:spPr>
          <a:xfrm>
            <a:off x="8643635" y="4159285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6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382F43F-7157-4A49-8798-6A2353E189F1}"/>
              </a:ext>
            </a:extLst>
          </p:cNvPr>
          <p:cNvSpPr txBox="1"/>
          <p:nvPr/>
        </p:nvSpPr>
        <p:spPr>
          <a:xfrm>
            <a:off x="5624411" y="2276614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54A25D4-3941-4F3A-8004-E190B12182FD}"/>
              </a:ext>
            </a:extLst>
          </p:cNvPr>
          <p:cNvSpPr txBox="1"/>
          <p:nvPr/>
        </p:nvSpPr>
        <p:spPr>
          <a:xfrm>
            <a:off x="8688878" y="2324240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0ABB69F3-BD8A-4C4E-99C3-9031A9914220}"/>
              </a:ext>
            </a:extLst>
          </p:cNvPr>
          <p:cNvSpPr txBox="1"/>
          <p:nvPr/>
        </p:nvSpPr>
        <p:spPr>
          <a:xfrm>
            <a:off x="2465086" y="4118305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8425C63-2909-4637-95BB-90162795D357}"/>
              </a:ext>
            </a:extLst>
          </p:cNvPr>
          <p:cNvSpPr txBox="1"/>
          <p:nvPr/>
        </p:nvSpPr>
        <p:spPr>
          <a:xfrm>
            <a:off x="5594048" y="4106536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5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1FE1719-FBFA-4C89-9212-1EB2C5B41A9F}"/>
              </a:ext>
            </a:extLst>
          </p:cNvPr>
          <p:cNvSpPr txBox="1"/>
          <p:nvPr/>
        </p:nvSpPr>
        <p:spPr>
          <a:xfrm>
            <a:off x="2453335" y="5993073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7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C6AA35C3-7D06-45D9-A8EA-CD53B6080621}"/>
              </a:ext>
            </a:extLst>
          </p:cNvPr>
          <p:cNvSpPr txBox="1"/>
          <p:nvPr/>
        </p:nvSpPr>
        <p:spPr>
          <a:xfrm>
            <a:off x="2476672" y="2291613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44B8B0F-3540-4764-A307-59C3E1365A52}"/>
              </a:ext>
            </a:extLst>
          </p:cNvPr>
          <p:cNvSpPr txBox="1"/>
          <p:nvPr/>
        </p:nvSpPr>
        <p:spPr>
          <a:xfrm>
            <a:off x="5539278" y="5896769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8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4BB5E7B-0CC4-459B-A556-5A9653BF3AE6}"/>
              </a:ext>
            </a:extLst>
          </p:cNvPr>
          <p:cNvSpPr txBox="1"/>
          <p:nvPr/>
        </p:nvSpPr>
        <p:spPr>
          <a:xfrm>
            <a:off x="8649985" y="5953264"/>
            <a:ext cx="490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9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62278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C96AD53-5668-488F-9EB1-3B13CA8C8E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7827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7841673" cy="104732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期末分組匯談</a:t>
            </a:r>
            <a:r>
              <a:rPr lang="en-US" altLang="zh-TW" sz="28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28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暑假第一備課日</a:t>
            </a:r>
            <a:endParaRPr lang="en-US" altLang="zh-TW" sz="28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1965" t="19052" r="2813" b="8497"/>
          <a:stretch/>
        </p:blipFill>
        <p:spPr>
          <a:xfrm>
            <a:off x="0" y="892782"/>
            <a:ext cx="9144000" cy="556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15662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975EBEA-3308-4D24-ABC1-37981CC69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90118" name="Picture 8" descr="https://lh6.googleusercontent.com/-0z3URqFyOwY/VMikaggNuEI/AAAAAAADFO0/BLzLnoAyzT8/w958-h639-no/IMG_415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0"/>
          <a:stretch/>
        </p:blipFill>
        <p:spPr bwMode="auto">
          <a:xfrm>
            <a:off x="-7939" y="1376516"/>
            <a:ext cx="9151938" cy="494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F512524D-4EF6-4DD6-8973-EAE5043CB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5" y="326882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社群文化的發展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8" name="Text Box 33">
            <a:extLst>
              <a:ext uri="{FF2B5EF4-FFF2-40B4-BE49-F238E27FC236}">
                <a16:creationId xmlns:a16="http://schemas.microsoft.com/office/drawing/2014/main" id="{5C332494-1F1C-42ED-B99C-7AB670CBA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8" y="4836692"/>
            <a:ext cx="9144000" cy="128958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空間、機制、議題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9" name="Text Box 33">
            <a:extLst>
              <a:ext uri="{FF2B5EF4-FFF2-40B4-BE49-F238E27FC236}">
                <a16:creationId xmlns:a16="http://schemas.microsoft.com/office/drawing/2014/main" id="{FFFE3887-F2C5-445A-8A50-A77DD88D0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8649" y="4833595"/>
            <a:ext cx="2278062" cy="12895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8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議題</a:t>
            </a:r>
            <a:endParaRPr lang="en-US" altLang="zh-TW" sz="80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289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4487D3FE-13F2-4693-8776-6B60E981BB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0"/>
            <a:ext cx="9147175" cy="6910223"/>
          </a:xfrm>
          <a:prstGeom prst="rect">
            <a:avLst/>
          </a:prstGeom>
        </p:spPr>
      </p:pic>
      <p:sp>
        <p:nvSpPr>
          <p:cNvPr id="55300" name="Rectangle 3">
            <a:extLst>
              <a:ext uri="{FF2B5EF4-FFF2-40B4-BE49-F238E27FC236}">
                <a16:creationId xmlns:a16="http://schemas.microsoft.com/office/drawing/2014/main" id="{2396B512-BB46-4D59-B526-7DCE39A81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55304" name="Freeform 4">
            <a:extLst>
              <a:ext uri="{FF2B5EF4-FFF2-40B4-BE49-F238E27FC236}">
                <a16:creationId xmlns:a16="http://schemas.microsoft.com/office/drawing/2014/main" id="{37BE9FEC-DDD7-4FC1-8FEC-D5661641879D}"/>
              </a:ext>
            </a:extLst>
          </p:cNvPr>
          <p:cNvSpPr>
            <a:spLocks/>
          </p:cNvSpPr>
          <p:nvPr/>
        </p:nvSpPr>
        <p:spPr bwMode="gray">
          <a:xfrm>
            <a:off x="7826375" y="2708275"/>
            <a:ext cx="839788" cy="946150"/>
          </a:xfrm>
          <a:custGeom>
            <a:avLst/>
            <a:gdLst>
              <a:gd name="T0" fmla="*/ 2147483647 w 308"/>
              <a:gd name="T1" fmla="*/ 2147483647 h 444"/>
              <a:gd name="T2" fmla="*/ 0 w 308"/>
              <a:gd name="T3" fmla="*/ 2147483647 h 444"/>
              <a:gd name="T4" fmla="*/ 0 w 308"/>
              <a:gd name="T5" fmla="*/ 2147483647 h 444"/>
              <a:gd name="T6" fmla="*/ 2147483647 w 308"/>
              <a:gd name="T7" fmla="*/ 0 h 444"/>
              <a:gd name="T8" fmla="*/ 2147483647 w 308"/>
              <a:gd name="T9" fmla="*/ 2147483647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4"/>
              <a:gd name="T17" fmla="*/ 308 w 308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4">
                <a:moveTo>
                  <a:pt x="308" y="120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rgbClr val="00281D"/>
              </a:gs>
              <a:gs pos="50000">
                <a:srgbClr val="00563F"/>
              </a:gs>
              <a:gs pos="100000">
                <a:srgbClr val="00281D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5305" name="Freeform 5">
            <a:extLst>
              <a:ext uri="{FF2B5EF4-FFF2-40B4-BE49-F238E27FC236}">
                <a16:creationId xmlns:a16="http://schemas.microsoft.com/office/drawing/2014/main" id="{95F39C07-B959-4AE7-84CC-B188D0C816D0}"/>
              </a:ext>
            </a:extLst>
          </p:cNvPr>
          <p:cNvSpPr>
            <a:spLocks/>
          </p:cNvSpPr>
          <p:nvPr/>
        </p:nvSpPr>
        <p:spPr bwMode="gray">
          <a:xfrm>
            <a:off x="3800475" y="2708275"/>
            <a:ext cx="4875213" cy="604838"/>
          </a:xfrm>
          <a:custGeom>
            <a:avLst/>
            <a:gdLst>
              <a:gd name="T0" fmla="*/ 2147483647 w 1786"/>
              <a:gd name="T1" fmla="*/ 2147483647 h 284"/>
              <a:gd name="T2" fmla="*/ 0 w 1786"/>
              <a:gd name="T3" fmla="*/ 2147483647 h 284"/>
              <a:gd name="T4" fmla="*/ 2147483647 w 1786"/>
              <a:gd name="T5" fmla="*/ 0 h 284"/>
              <a:gd name="T6" fmla="*/ 2147483647 w 1786"/>
              <a:gd name="T7" fmla="*/ 0 h 284"/>
              <a:gd name="T8" fmla="*/ 2147483647 w 1786"/>
              <a:gd name="T9" fmla="*/ 2147483647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86"/>
              <a:gd name="T16" fmla="*/ 0 h 284"/>
              <a:gd name="T17" fmla="*/ 1786 w 1786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86" h="284">
                <a:moveTo>
                  <a:pt x="1478" y="284"/>
                </a:moveTo>
                <a:lnTo>
                  <a:pt x="0" y="284"/>
                </a:lnTo>
                <a:lnTo>
                  <a:pt x="446" y="0"/>
                </a:lnTo>
                <a:lnTo>
                  <a:pt x="1786" y="0"/>
                </a:lnTo>
                <a:lnTo>
                  <a:pt x="1478" y="284"/>
                </a:lnTo>
                <a:close/>
              </a:path>
            </a:pathLst>
          </a:cu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5306" name="Freeform 6">
            <a:extLst>
              <a:ext uri="{FF2B5EF4-FFF2-40B4-BE49-F238E27FC236}">
                <a16:creationId xmlns:a16="http://schemas.microsoft.com/office/drawing/2014/main" id="{096024C1-E738-4052-B992-B90DEAEBA552}"/>
              </a:ext>
            </a:extLst>
          </p:cNvPr>
          <p:cNvSpPr>
            <a:spLocks/>
          </p:cNvSpPr>
          <p:nvPr/>
        </p:nvSpPr>
        <p:spPr bwMode="gray">
          <a:xfrm>
            <a:off x="6980238" y="3648075"/>
            <a:ext cx="841375" cy="939800"/>
          </a:xfrm>
          <a:custGeom>
            <a:avLst/>
            <a:gdLst>
              <a:gd name="T0" fmla="*/ 2147483647 w 308"/>
              <a:gd name="T1" fmla="*/ 2147483647 h 442"/>
              <a:gd name="T2" fmla="*/ 0 w 308"/>
              <a:gd name="T3" fmla="*/ 2147483647 h 442"/>
              <a:gd name="T4" fmla="*/ 0 w 308"/>
              <a:gd name="T5" fmla="*/ 2147483647 h 442"/>
              <a:gd name="T6" fmla="*/ 2147483647 w 308"/>
              <a:gd name="T7" fmla="*/ 0 h 442"/>
              <a:gd name="T8" fmla="*/ 2147483647 w 308"/>
              <a:gd name="T9" fmla="*/ 2147483647 h 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2"/>
              <a:gd name="T17" fmla="*/ 308 w 308"/>
              <a:gd name="T18" fmla="*/ 442 h 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2">
                <a:moveTo>
                  <a:pt x="308" y="120"/>
                </a:moveTo>
                <a:lnTo>
                  <a:pt x="0" y="442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rgbClr val="230744"/>
              </a:gs>
              <a:gs pos="50000">
                <a:srgbClr val="4B1092"/>
              </a:gs>
              <a:gs pos="100000">
                <a:srgbClr val="230744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5307" name="Freeform 7">
            <a:extLst>
              <a:ext uri="{FF2B5EF4-FFF2-40B4-BE49-F238E27FC236}">
                <a16:creationId xmlns:a16="http://schemas.microsoft.com/office/drawing/2014/main" id="{665C7A1C-D5AB-47CB-A9A1-ACBCC75D7CE4}"/>
              </a:ext>
            </a:extLst>
          </p:cNvPr>
          <p:cNvSpPr>
            <a:spLocks/>
          </p:cNvSpPr>
          <p:nvPr/>
        </p:nvSpPr>
        <p:spPr bwMode="gray">
          <a:xfrm>
            <a:off x="2589213" y="3648075"/>
            <a:ext cx="5241925" cy="603250"/>
          </a:xfrm>
          <a:custGeom>
            <a:avLst/>
            <a:gdLst>
              <a:gd name="T0" fmla="*/ 2147483647 w 1920"/>
              <a:gd name="T1" fmla="*/ 2147483647 h 284"/>
              <a:gd name="T2" fmla="*/ 0 w 1920"/>
              <a:gd name="T3" fmla="*/ 2147483647 h 284"/>
              <a:gd name="T4" fmla="*/ 2147483647 w 1920"/>
              <a:gd name="T5" fmla="*/ 0 h 284"/>
              <a:gd name="T6" fmla="*/ 2147483647 w 1920"/>
              <a:gd name="T7" fmla="*/ 0 h 284"/>
              <a:gd name="T8" fmla="*/ 2147483647 w 1920"/>
              <a:gd name="T9" fmla="*/ 2147483647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0"/>
              <a:gd name="T16" fmla="*/ 0 h 284"/>
              <a:gd name="T17" fmla="*/ 1920 w 1920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0" h="284">
                <a:moveTo>
                  <a:pt x="1612" y="284"/>
                </a:moveTo>
                <a:lnTo>
                  <a:pt x="0" y="284"/>
                </a:lnTo>
                <a:lnTo>
                  <a:pt x="446" y="0"/>
                </a:lnTo>
                <a:lnTo>
                  <a:pt x="1920" y="0"/>
                </a:lnTo>
                <a:lnTo>
                  <a:pt x="1612" y="284"/>
                </a:lnTo>
                <a:close/>
              </a:path>
            </a:pathLst>
          </a:custGeom>
          <a:solidFill>
            <a:srgbClr val="A77B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5308" name="Freeform 8">
            <a:extLst>
              <a:ext uri="{FF2B5EF4-FFF2-40B4-BE49-F238E27FC236}">
                <a16:creationId xmlns:a16="http://schemas.microsoft.com/office/drawing/2014/main" id="{98D4C01E-F96B-44A1-9B32-D0481B029D4A}"/>
              </a:ext>
            </a:extLst>
          </p:cNvPr>
          <p:cNvSpPr>
            <a:spLocks/>
          </p:cNvSpPr>
          <p:nvPr/>
        </p:nvSpPr>
        <p:spPr bwMode="gray">
          <a:xfrm>
            <a:off x="6132513" y="4576763"/>
            <a:ext cx="836612" cy="944562"/>
          </a:xfrm>
          <a:custGeom>
            <a:avLst/>
            <a:gdLst>
              <a:gd name="T0" fmla="*/ 2147483647 w 306"/>
              <a:gd name="T1" fmla="*/ 2147483647 h 444"/>
              <a:gd name="T2" fmla="*/ 0 w 306"/>
              <a:gd name="T3" fmla="*/ 2147483647 h 444"/>
              <a:gd name="T4" fmla="*/ 0 w 306"/>
              <a:gd name="T5" fmla="*/ 2147483647 h 444"/>
              <a:gd name="T6" fmla="*/ 2147483647 w 306"/>
              <a:gd name="T7" fmla="*/ 0 h 444"/>
              <a:gd name="T8" fmla="*/ 2147483647 w 306"/>
              <a:gd name="T9" fmla="*/ 2147483647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6"/>
              <a:gd name="T16" fmla="*/ 0 h 444"/>
              <a:gd name="T17" fmla="*/ 306 w 306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6" h="444">
                <a:moveTo>
                  <a:pt x="306" y="122"/>
                </a:moveTo>
                <a:lnTo>
                  <a:pt x="0" y="444"/>
                </a:lnTo>
                <a:lnTo>
                  <a:pt x="0" y="286"/>
                </a:lnTo>
                <a:lnTo>
                  <a:pt x="306" y="0"/>
                </a:lnTo>
                <a:lnTo>
                  <a:pt x="306" y="122"/>
                </a:lnTo>
                <a:close/>
              </a:path>
            </a:pathLst>
          </a:custGeom>
          <a:gradFill rotWithShape="1">
            <a:gsLst>
              <a:gs pos="0">
                <a:srgbClr val="431805"/>
              </a:gs>
              <a:gs pos="50000">
                <a:srgbClr val="90330A"/>
              </a:gs>
              <a:gs pos="100000">
                <a:srgbClr val="431805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5309" name="Freeform 9">
            <a:extLst>
              <a:ext uri="{FF2B5EF4-FFF2-40B4-BE49-F238E27FC236}">
                <a16:creationId xmlns:a16="http://schemas.microsoft.com/office/drawing/2014/main" id="{7E89F9A1-3A63-4193-91F6-462A184064E4}"/>
              </a:ext>
            </a:extLst>
          </p:cNvPr>
          <p:cNvSpPr>
            <a:spLocks/>
          </p:cNvSpPr>
          <p:nvPr/>
        </p:nvSpPr>
        <p:spPr bwMode="gray">
          <a:xfrm>
            <a:off x="5291138" y="5508625"/>
            <a:ext cx="841375" cy="944563"/>
          </a:xfrm>
          <a:custGeom>
            <a:avLst/>
            <a:gdLst>
              <a:gd name="T0" fmla="*/ 2147483647 w 308"/>
              <a:gd name="T1" fmla="*/ 2147483647 h 444"/>
              <a:gd name="T2" fmla="*/ 0 w 308"/>
              <a:gd name="T3" fmla="*/ 2147483647 h 444"/>
              <a:gd name="T4" fmla="*/ 0 w 308"/>
              <a:gd name="T5" fmla="*/ 2147483647 h 444"/>
              <a:gd name="T6" fmla="*/ 2147483647 w 308"/>
              <a:gd name="T7" fmla="*/ 0 h 444"/>
              <a:gd name="T8" fmla="*/ 2147483647 w 308"/>
              <a:gd name="T9" fmla="*/ 2147483647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4"/>
              <a:gd name="T17" fmla="*/ 308 w 308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4">
                <a:moveTo>
                  <a:pt x="308" y="122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2"/>
                </a:lnTo>
                <a:close/>
              </a:path>
            </a:pathLst>
          </a:custGeom>
          <a:gradFill rotWithShape="1">
            <a:gsLst>
              <a:gs pos="0">
                <a:srgbClr val="433206"/>
              </a:gs>
              <a:gs pos="50000">
                <a:srgbClr val="906B0E"/>
              </a:gs>
              <a:gs pos="100000">
                <a:srgbClr val="433206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5310" name="Freeform 10">
            <a:extLst>
              <a:ext uri="{FF2B5EF4-FFF2-40B4-BE49-F238E27FC236}">
                <a16:creationId xmlns:a16="http://schemas.microsoft.com/office/drawing/2014/main" id="{99FAC874-C035-41CB-94B0-7391E9154BD8}"/>
              </a:ext>
            </a:extLst>
          </p:cNvPr>
          <p:cNvSpPr>
            <a:spLocks/>
          </p:cNvSpPr>
          <p:nvPr/>
        </p:nvSpPr>
        <p:spPr bwMode="gray">
          <a:xfrm>
            <a:off x="180975" y="5513388"/>
            <a:ext cx="5951538" cy="603250"/>
          </a:xfrm>
          <a:custGeom>
            <a:avLst/>
            <a:gdLst>
              <a:gd name="T0" fmla="*/ 2147483647 w 2180"/>
              <a:gd name="T1" fmla="*/ 2147483647 h 284"/>
              <a:gd name="T2" fmla="*/ 0 w 2180"/>
              <a:gd name="T3" fmla="*/ 2147483647 h 284"/>
              <a:gd name="T4" fmla="*/ 2147483647 w 2180"/>
              <a:gd name="T5" fmla="*/ 0 h 284"/>
              <a:gd name="T6" fmla="*/ 2147483647 w 2180"/>
              <a:gd name="T7" fmla="*/ 0 h 284"/>
              <a:gd name="T8" fmla="*/ 2147483647 w 2180"/>
              <a:gd name="T9" fmla="*/ 2147483647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80"/>
              <a:gd name="T16" fmla="*/ 0 h 284"/>
              <a:gd name="T17" fmla="*/ 2180 w 2180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80" h="284">
                <a:moveTo>
                  <a:pt x="1872" y="284"/>
                </a:moveTo>
                <a:lnTo>
                  <a:pt x="0" y="284"/>
                </a:lnTo>
                <a:lnTo>
                  <a:pt x="446" y="0"/>
                </a:lnTo>
                <a:lnTo>
                  <a:pt x="2180" y="0"/>
                </a:lnTo>
                <a:lnTo>
                  <a:pt x="1872" y="284"/>
                </a:lnTo>
                <a:close/>
              </a:path>
            </a:pathLst>
          </a:custGeom>
          <a:solidFill>
            <a:srgbClr val="F2E16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5311" name="Freeform 20">
            <a:extLst>
              <a:ext uri="{FF2B5EF4-FFF2-40B4-BE49-F238E27FC236}">
                <a16:creationId xmlns:a16="http://schemas.microsoft.com/office/drawing/2014/main" id="{21D79F8E-8325-41F0-94D0-6113ADF0F209}"/>
              </a:ext>
            </a:extLst>
          </p:cNvPr>
          <p:cNvSpPr>
            <a:spLocks/>
          </p:cNvSpPr>
          <p:nvPr/>
        </p:nvSpPr>
        <p:spPr bwMode="gray">
          <a:xfrm>
            <a:off x="1044575" y="2890838"/>
            <a:ext cx="2679700" cy="3041650"/>
          </a:xfrm>
          <a:custGeom>
            <a:avLst/>
            <a:gdLst>
              <a:gd name="T0" fmla="*/ 2147483647 w 1824"/>
              <a:gd name="T1" fmla="*/ 2147483647 h 2648"/>
              <a:gd name="T2" fmla="*/ 2147483647 w 1824"/>
              <a:gd name="T3" fmla="*/ 2147483647 h 2648"/>
              <a:gd name="T4" fmla="*/ 2147483647 w 1824"/>
              <a:gd name="T5" fmla="*/ 2147483647 h 2648"/>
              <a:gd name="T6" fmla="*/ 2147483647 w 1824"/>
              <a:gd name="T7" fmla="*/ 2147483647 h 2648"/>
              <a:gd name="T8" fmla="*/ 2147483647 w 1824"/>
              <a:gd name="T9" fmla="*/ 2147483647 h 2648"/>
              <a:gd name="T10" fmla="*/ 2147483647 w 1824"/>
              <a:gd name="T11" fmla="*/ 2147483647 h 2648"/>
              <a:gd name="T12" fmla="*/ 2147483647 w 1824"/>
              <a:gd name="T13" fmla="*/ 2147483647 h 2648"/>
              <a:gd name="T14" fmla="*/ 2147483647 w 1824"/>
              <a:gd name="T15" fmla="*/ 2147483647 h 2648"/>
              <a:gd name="T16" fmla="*/ 2147483647 w 1824"/>
              <a:gd name="T17" fmla="*/ 2147483647 h 2648"/>
              <a:gd name="T18" fmla="*/ 2147483647 w 1824"/>
              <a:gd name="T19" fmla="*/ 2147483647 h 2648"/>
              <a:gd name="T20" fmla="*/ 2147483647 w 1824"/>
              <a:gd name="T21" fmla="*/ 2147483647 h 2648"/>
              <a:gd name="T22" fmla="*/ 2147483647 w 1824"/>
              <a:gd name="T23" fmla="*/ 2147483647 h 2648"/>
              <a:gd name="T24" fmla="*/ 2147483647 w 1824"/>
              <a:gd name="T25" fmla="*/ 2147483647 h 2648"/>
              <a:gd name="T26" fmla="*/ 2147483647 w 1824"/>
              <a:gd name="T27" fmla="*/ 2147483647 h 2648"/>
              <a:gd name="T28" fmla="*/ 2147483647 w 1824"/>
              <a:gd name="T29" fmla="*/ 2147483647 h 2648"/>
              <a:gd name="T30" fmla="*/ 2147483647 w 1824"/>
              <a:gd name="T31" fmla="*/ 2147483647 h 2648"/>
              <a:gd name="T32" fmla="*/ 2147483647 w 1824"/>
              <a:gd name="T33" fmla="*/ 2147483647 h 2648"/>
              <a:gd name="T34" fmla="*/ 2147483647 w 1824"/>
              <a:gd name="T35" fmla="*/ 2147483647 h 2648"/>
              <a:gd name="T36" fmla="*/ 2147483647 w 1824"/>
              <a:gd name="T37" fmla="*/ 2147483647 h 2648"/>
              <a:gd name="T38" fmla="*/ 2147483647 w 1824"/>
              <a:gd name="T39" fmla="*/ 2147483647 h 2648"/>
              <a:gd name="T40" fmla="*/ 2147483647 w 1824"/>
              <a:gd name="T41" fmla="*/ 2147483647 h 2648"/>
              <a:gd name="T42" fmla="*/ 2147483647 w 1824"/>
              <a:gd name="T43" fmla="*/ 2147483647 h 2648"/>
              <a:gd name="T44" fmla="*/ 2147483647 w 1824"/>
              <a:gd name="T45" fmla="*/ 2147483647 h 2648"/>
              <a:gd name="T46" fmla="*/ 2147483647 w 1824"/>
              <a:gd name="T47" fmla="*/ 2147483647 h 2648"/>
              <a:gd name="T48" fmla="*/ 2147483647 w 1824"/>
              <a:gd name="T49" fmla="*/ 2147483647 h 2648"/>
              <a:gd name="T50" fmla="*/ 2147483647 w 1824"/>
              <a:gd name="T51" fmla="*/ 2147483647 h 2648"/>
              <a:gd name="T52" fmla="*/ 2147483647 w 1824"/>
              <a:gd name="T53" fmla="*/ 2147483647 h 2648"/>
              <a:gd name="T54" fmla="*/ 2147483647 w 1824"/>
              <a:gd name="T55" fmla="*/ 2147483647 h 2648"/>
              <a:gd name="T56" fmla="*/ 2147483647 w 1824"/>
              <a:gd name="T57" fmla="*/ 2147483647 h 2648"/>
              <a:gd name="T58" fmla="*/ 2147483647 w 1824"/>
              <a:gd name="T59" fmla="*/ 2147483647 h 2648"/>
              <a:gd name="T60" fmla="*/ 2147483647 w 1824"/>
              <a:gd name="T61" fmla="*/ 2147483647 h 2648"/>
              <a:gd name="T62" fmla="*/ 2147483647 w 1824"/>
              <a:gd name="T63" fmla="*/ 2147483647 h 264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824"/>
              <a:gd name="T97" fmla="*/ 0 h 2648"/>
              <a:gd name="T98" fmla="*/ 1824 w 1824"/>
              <a:gd name="T99" fmla="*/ 2648 h 264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61092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8" name="Rectangle 21">
            <a:extLst>
              <a:ext uri="{FF2B5EF4-FFF2-40B4-BE49-F238E27FC236}">
                <a16:creationId xmlns:a16="http://schemas.microsoft.com/office/drawing/2014/main" id="{E4213E61-A0A9-43B7-B95F-7D4DF50BED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08413" y="3313113"/>
            <a:ext cx="4037012" cy="339725"/>
          </a:xfrm>
          <a:prstGeom prst="rect">
            <a:avLst/>
          </a:prstGeom>
          <a:gradFill rotWithShape="1">
            <a:gsLst>
              <a:gs pos="0">
                <a:srgbClr val="00684D"/>
              </a:gs>
              <a:gs pos="50000">
                <a:srgbClr val="00906A"/>
              </a:gs>
              <a:gs pos="100000">
                <a:srgbClr val="00684D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101.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九年一貫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完成課程地圖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C22EB0C1-34F6-458C-9CD6-13412F1FC9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90800" y="4251325"/>
            <a:ext cx="4398963" cy="331788"/>
          </a:xfrm>
          <a:prstGeom prst="rect">
            <a:avLst/>
          </a:prstGeom>
          <a:gradFill rotWithShape="1">
            <a:gsLst>
              <a:gs pos="0">
                <a:srgbClr val="5D2FB9"/>
              </a:gs>
              <a:gs pos="50000">
                <a:srgbClr val="8041FF"/>
              </a:gs>
              <a:gs pos="100000">
                <a:srgbClr val="5D2FB9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dirty="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100.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五足共和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發展學習內容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5314" name="Freeform 23">
            <a:extLst>
              <a:ext uri="{FF2B5EF4-FFF2-40B4-BE49-F238E27FC236}">
                <a16:creationId xmlns:a16="http://schemas.microsoft.com/office/drawing/2014/main" id="{1AF7D61D-FEF1-4510-8CF3-39C4E91A54A1}"/>
              </a:ext>
            </a:extLst>
          </p:cNvPr>
          <p:cNvSpPr>
            <a:spLocks/>
          </p:cNvSpPr>
          <p:nvPr/>
        </p:nvSpPr>
        <p:spPr bwMode="gray">
          <a:xfrm>
            <a:off x="1387475" y="4576763"/>
            <a:ext cx="5591175" cy="609600"/>
          </a:xfrm>
          <a:custGeom>
            <a:avLst/>
            <a:gdLst>
              <a:gd name="T0" fmla="*/ 2147483647 w 2048"/>
              <a:gd name="T1" fmla="*/ 2147483647 h 286"/>
              <a:gd name="T2" fmla="*/ 0 w 2048"/>
              <a:gd name="T3" fmla="*/ 2147483647 h 286"/>
              <a:gd name="T4" fmla="*/ 2147483647 w 2048"/>
              <a:gd name="T5" fmla="*/ 0 h 286"/>
              <a:gd name="T6" fmla="*/ 2147483647 w 2048"/>
              <a:gd name="T7" fmla="*/ 0 h 286"/>
              <a:gd name="T8" fmla="*/ 2147483647 w 2048"/>
              <a:gd name="T9" fmla="*/ 2147483647 h 2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48"/>
              <a:gd name="T16" fmla="*/ 0 h 286"/>
              <a:gd name="T17" fmla="*/ 2048 w 2048"/>
              <a:gd name="T18" fmla="*/ 286 h 2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48" h="286">
                <a:moveTo>
                  <a:pt x="1742" y="286"/>
                </a:moveTo>
                <a:lnTo>
                  <a:pt x="0" y="286"/>
                </a:lnTo>
                <a:lnTo>
                  <a:pt x="446" y="0"/>
                </a:lnTo>
                <a:lnTo>
                  <a:pt x="2048" y="0"/>
                </a:lnTo>
                <a:lnTo>
                  <a:pt x="1742" y="286"/>
                </a:lnTo>
                <a:close/>
              </a:path>
            </a:pathLst>
          </a:custGeom>
          <a:solidFill>
            <a:srgbClr val="FF996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1" name="Rectangle 24">
            <a:extLst>
              <a:ext uri="{FF2B5EF4-FFF2-40B4-BE49-F238E27FC236}">
                <a16:creationId xmlns:a16="http://schemas.microsoft.com/office/drawing/2014/main" id="{F06EAA0D-92D8-4A62-924E-3FABC3AE87A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90650" y="5184775"/>
            <a:ext cx="4760913" cy="331788"/>
          </a:xfrm>
          <a:prstGeom prst="rect">
            <a:avLst/>
          </a:prstGeom>
          <a:gradFill rotWithShape="1">
            <a:gsLst>
              <a:gs pos="0">
                <a:srgbClr val="A0523A"/>
              </a:gs>
              <a:gs pos="50000">
                <a:srgbClr val="DC7150"/>
              </a:gs>
              <a:gs pos="100000">
                <a:srgbClr val="A0523A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99.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四鐵共構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建構課程主軸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4312E92A-5AF4-429B-BE01-73747B97D35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9388" y="6118225"/>
            <a:ext cx="5122862" cy="331788"/>
          </a:xfrm>
          <a:prstGeom prst="rect">
            <a:avLst/>
          </a:prstGeom>
          <a:gradFill rotWithShape="1">
            <a:gsLst>
              <a:gs pos="0">
                <a:srgbClr val="977514"/>
              </a:gs>
              <a:gs pos="50000">
                <a:srgbClr val="D0A11C"/>
              </a:gs>
              <a:gs pos="100000">
                <a:srgbClr val="977514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98.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大腳計畫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/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課發帶動校發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2" name="Text Box 7">
            <a:extLst>
              <a:ext uri="{FF2B5EF4-FFF2-40B4-BE49-F238E27FC236}">
                <a16:creationId xmlns:a16="http://schemas.microsoft.com/office/drawing/2014/main" id="{0B24490D-3E96-4802-988B-DD3F31735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61" y="1576025"/>
            <a:ext cx="713867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願景計畫第一期</a:t>
            </a:r>
          </a:p>
        </p:txBody>
      </p:sp>
      <p:sp>
        <p:nvSpPr>
          <p:cNvPr id="23" name="向下箭號 4">
            <a:extLst>
              <a:ext uri="{FF2B5EF4-FFF2-40B4-BE49-F238E27FC236}">
                <a16:creationId xmlns:a16="http://schemas.microsoft.com/office/drawing/2014/main" id="{0592DC8A-2DD2-4885-8649-CE2BAAFF83A6}"/>
              </a:ext>
            </a:extLst>
          </p:cNvPr>
          <p:cNvSpPr/>
          <p:nvPr/>
        </p:nvSpPr>
        <p:spPr>
          <a:xfrm>
            <a:off x="6151563" y="142241"/>
            <a:ext cx="2944327" cy="2800190"/>
          </a:xfrm>
          <a:prstGeom prst="downArrow">
            <a:avLst/>
          </a:prstGeom>
          <a:solidFill>
            <a:srgbClr val="00B0F0"/>
          </a:solidFill>
          <a:ln w="190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800"/>
              </a:lnSpc>
              <a:defRPr/>
            </a:pPr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12</a:t>
            </a: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年國教課綱</a:t>
            </a:r>
            <a:endParaRPr lang="en-US" altLang="zh-TW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7082891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1" grpId="0" animBg="1"/>
      <p:bldP spid="23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6D0FEBC-A6E1-4FDA-849B-351C56D6CC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0"/>
            <a:ext cx="9144000" cy="6910223"/>
          </a:xfrm>
          <a:prstGeom prst="rect">
            <a:avLst/>
          </a:prstGeom>
        </p:spPr>
      </p:pic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147638" y="1844675"/>
            <a:ext cx="7489825" cy="75918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>
              <a:lnSpc>
                <a:spcPts val="5200"/>
              </a:lnSpc>
              <a:spcBef>
                <a:spcPts val="0"/>
              </a:spcBef>
              <a:defRPr/>
            </a:pP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98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學年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/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大腳計畫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(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校務發展四大議題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)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pic>
        <p:nvPicPr>
          <p:cNvPr id="12" name="內容版面配置區 3">
            <a:extLst>
              <a:ext uri="{FF2B5EF4-FFF2-40B4-BE49-F238E27FC236}">
                <a16:creationId xmlns:a16="http://schemas.microsoft.com/office/drawing/2014/main" id="{B62D0149-572A-40F7-93A6-9C03577D86C0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2" t="1" r="4468" b="50350"/>
          <a:stretch/>
        </p:blipFill>
        <p:spPr bwMode="auto">
          <a:xfrm>
            <a:off x="4683759" y="2708274"/>
            <a:ext cx="3560127" cy="182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內容版面配置區 3">
            <a:extLst>
              <a:ext uri="{FF2B5EF4-FFF2-40B4-BE49-F238E27FC236}">
                <a16:creationId xmlns:a16="http://schemas.microsoft.com/office/drawing/2014/main" id="{7D197116-30A2-4E08-8731-7B588E4392A5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9650" r="50643" b="1098"/>
          <a:stretch/>
        </p:blipFill>
        <p:spPr bwMode="auto">
          <a:xfrm>
            <a:off x="920433" y="4531356"/>
            <a:ext cx="3783647" cy="180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內容版面配置區 3">
            <a:extLst>
              <a:ext uri="{FF2B5EF4-FFF2-40B4-BE49-F238E27FC236}">
                <a16:creationId xmlns:a16="http://schemas.microsoft.com/office/drawing/2014/main" id="{58B70B1E-6877-43CE-A19A-6B32CDF4B85D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2" t="49650" r="4468" b="-563"/>
          <a:stretch/>
        </p:blipFill>
        <p:spPr bwMode="auto">
          <a:xfrm>
            <a:off x="4683759" y="4531358"/>
            <a:ext cx="3560128" cy="18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內容版面配置區 3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44" b="50350"/>
          <a:stretch/>
        </p:blipFill>
        <p:spPr bwMode="auto">
          <a:xfrm>
            <a:off x="900113" y="2708275"/>
            <a:ext cx="3783647" cy="182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45501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727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21E4514-E8B9-4B8E-939A-E918C169EC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-13129" y="-23648"/>
            <a:ext cx="915712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B1D94E00-15EB-494C-B2F0-3FBBBE640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8" y="178465"/>
            <a:ext cx="8184628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無抗阻社會制約置換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C3FD97-6175-42B8-A469-AC070DF0F1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9" b="19561"/>
          <a:stretch/>
        </p:blipFill>
        <p:spPr bwMode="auto">
          <a:xfrm>
            <a:off x="-13129" y="1360836"/>
            <a:ext cx="9144001" cy="492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86827D4-B303-480B-9C1F-61F487C9571E}"/>
              </a:ext>
            </a:extLst>
          </p:cNvPr>
          <p:cNvSpPr txBox="1"/>
          <p:nvPr/>
        </p:nvSpPr>
        <p:spPr>
          <a:xfrm>
            <a:off x="2497985" y="1650303"/>
            <a:ext cx="233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國立高雄大學</a:t>
            </a:r>
            <a:endParaRPr lang="en-US" altLang="zh-TW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副校長  曾梓峰教授</a:t>
            </a:r>
          </a:p>
        </p:txBody>
      </p:sp>
    </p:spTree>
    <p:extLst>
      <p:ext uri="{BB962C8B-B14F-4D97-AF65-F5344CB8AC3E}">
        <p14:creationId xmlns:p14="http://schemas.microsoft.com/office/powerpoint/2010/main" val="155881398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F974928-9545-4EA8-A52F-BBED81D135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79" t="22006" r="24879" b="12173"/>
          <a:stretch/>
        </p:blipFill>
        <p:spPr>
          <a:xfrm>
            <a:off x="-22227" y="-74578"/>
            <a:ext cx="9166226" cy="637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30156"/>
      </p:ext>
    </p:extLst>
  </p:cSld>
  <p:clrMapOvr>
    <a:masterClrMapping/>
  </p:clrMapOvr>
  <p:transition spd="slow" advClick="0" advTm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D5C539E8-D5D2-4286-B556-525A6EDCD7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0" y="-7955"/>
            <a:ext cx="9144000" cy="6910223"/>
          </a:xfrm>
          <a:prstGeom prst="rect">
            <a:avLst/>
          </a:prstGeom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51050" y="2924175"/>
            <a:ext cx="1008063" cy="3386138"/>
            <a:chOff x="884" y="551"/>
            <a:chExt cx="997" cy="3650"/>
          </a:xfrm>
        </p:grpSpPr>
        <p:sp>
          <p:nvSpPr>
            <p:cNvPr id="8209" name="Rectangle 3"/>
            <p:cNvSpPr>
              <a:spLocks noChangeArrowheads="1"/>
            </p:cNvSpPr>
            <p:nvPr/>
          </p:nvSpPr>
          <p:spPr bwMode="auto">
            <a:xfrm>
              <a:off x="884" y="1206"/>
              <a:ext cx="997" cy="2995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ffectLst>
              <a:outerShdw dist="117088" dir="2436078" algn="ctr" rotWithShape="0">
                <a:schemeClr val="tx2">
                  <a:alpha val="5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marL="36036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defRPr/>
              </a:pPr>
              <a:r>
                <a:rPr lang="zh-TW" alt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人文關懷</a:t>
              </a:r>
            </a:p>
          </p:txBody>
        </p:sp>
        <p:sp>
          <p:nvSpPr>
            <p:cNvPr id="88082" name="AutoShape 4"/>
            <p:cNvSpPr>
              <a:spLocks noChangeArrowheads="1"/>
            </p:cNvSpPr>
            <p:nvPr/>
          </p:nvSpPr>
          <p:spPr bwMode="auto">
            <a:xfrm>
              <a:off x="884" y="551"/>
              <a:ext cx="997" cy="590"/>
            </a:xfrm>
            <a:prstGeom prst="flowChartDocument">
              <a:avLst/>
            </a:prstGeom>
            <a:solidFill>
              <a:srgbClr val="99CCFF"/>
            </a:solidFill>
            <a:ln>
              <a:noFill/>
            </a:ln>
            <a:effectLst>
              <a:outerShdw dist="117088" dir="2436078" algn="ctr" rotWithShape="0">
                <a:schemeClr val="tx2">
                  <a:alpha val="5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zh-TW" altLang="en-US" sz="3600" b="1">
                <a:solidFill>
                  <a:srgbClr val="CC0000"/>
                </a:solidFill>
                <a:latin typeface="華康儷粗黑" pitchFamily="49" charset="-120"/>
                <a:ea typeface="華康儷粗黑" pitchFamily="49" charset="-120"/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348038" y="2924175"/>
            <a:ext cx="1008062" cy="3386138"/>
            <a:chOff x="884" y="551"/>
            <a:chExt cx="997" cy="3650"/>
          </a:xfrm>
        </p:grpSpPr>
        <p:sp>
          <p:nvSpPr>
            <p:cNvPr id="8207" name="Rectangle 3"/>
            <p:cNvSpPr>
              <a:spLocks noChangeArrowheads="1"/>
            </p:cNvSpPr>
            <p:nvPr/>
          </p:nvSpPr>
          <p:spPr bwMode="auto">
            <a:xfrm>
              <a:off x="884" y="1206"/>
              <a:ext cx="997" cy="299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>
              <a:outerShdw dist="117088" dir="2436078" algn="ctr" rotWithShape="0">
                <a:schemeClr val="tx2">
                  <a:alpha val="5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marL="36036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defRPr/>
              </a:pPr>
              <a:r>
                <a:rPr lang="zh-TW" alt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科學能力</a:t>
              </a:r>
            </a:p>
          </p:txBody>
        </p:sp>
        <p:sp>
          <p:nvSpPr>
            <p:cNvPr id="88080" name="AutoShape 4"/>
            <p:cNvSpPr>
              <a:spLocks noChangeArrowheads="1"/>
            </p:cNvSpPr>
            <p:nvPr/>
          </p:nvSpPr>
          <p:spPr bwMode="auto">
            <a:xfrm>
              <a:off x="884" y="551"/>
              <a:ext cx="997" cy="590"/>
            </a:xfrm>
            <a:prstGeom prst="flowChartDocument">
              <a:avLst/>
            </a:prstGeom>
            <a:solidFill>
              <a:srgbClr val="FF9900"/>
            </a:solidFill>
            <a:ln>
              <a:noFill/>
            </a:ln>
            <a:effectLst>
              <a:outerShdw dist="117088" dir="2436078" algn="ctr" rotWithShape="0">
                <a:schemeClr val="tx2">
                  <a:alpha val="5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zh-TW" altLang="en-US" sz="3600" b="1">
                <a:solidFill>
                  <a:srgbClr val="CC0000"/>
                </a:solidFill>
                <a:latin typeface="華康儷粗黑" pitchFamily="49" charset="-120"/>
                <a:ea typeface="華康儷粗黑" pitchFamily="49" charset="-120"/>
              </a:endParaRPr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2924175"/>
            <a:ext cx="1008062" cy="3386138"/>
            <a:chOff x="884" y="551"/>
            <a:chExt cx="997" cy="3650"/>
          </a:xfrm>
        </p:grpSpPr>
        <p:sp>
          <p:nvSpPr>
            <p:cNvPr id="8205" name="Rectangle 3"/>
            <p:cNvSpPr>
              <a:spLocks noChangeArrowheads="1"/>
            </p:cNvSpPr>
            <p:nvPr/>
          </p:nvSpPr>
          <p:spPr bwMode="auto">
            <a:xfrm>
              <a:off x="884" y="1206"/>
              <a:ext cx="997" cy="2995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>
              <a:outerShdw dist="117088" dir="2436078" algn="ctr" rotWithShape="0">
                <a:schemeClr val="tx2">
                  <a:alpha val="5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marL="36036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defRPr/>
              </a:pPr>
              <a:r>
                <a:rPr lang="zh-TW" alt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藝術涵養</a:t>
              </a:r>
            </a:p>
          </p:txBody>
        </p:sp>
        <p:sp>
          <p:nvSpPr>
            <p:cNvPr id="88078" name="AutoShape 4"/>
            <p:cNvSpPr>
              <a:spLocks noChangeArrowheads="1"/>
            </p:cNvSpPr>
            <p:nvPr/>
          </p:nvSpPr>
          <p:spPr bwMode="auto">
            <a:xfrm>
              <a:off x="884" y="551"/>
              <a:ext cx="997" cy="590"/>
            </a:xfrm>
            <a:prstGeom prst="flowChartDocument">
              <a:avLst/>
            </a:prstGeom>
            <a:solidFill>
              <a:srgbClr val="FF66FF"/>
            </a:solidFill>
            <a:ln>
              <a:noFill/>
            </a:ln>
            <a:effectLst>
              <a:outerShdw dist="117088" dir="2436078" algn="ctr" rotWithShape="0">
                <a:schemeClr val="tx2">
                  <a:alpha val="5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zh-TW" altLang="en-US" sz="3600" b="1">
                <a:solidFill>
                  <a:srgbClr val="CC0000"/>
                </a:solidFill>
                <a:latin typeface="華康儷粗黑" pitchFamily="49" charset="-120"/>
                <a:ea typeface="華康儷粗黑" pitchFamily="49" charset="-120"/>
              </a:endParaRPr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084888" y="2924175"/>
            <a:ext cx="1008062" cy="3386138"/>
            <a:chOff x="884" y="551"/>
            <a:chExt cx="997" cy="3650"/>
          </a:xfrm>
        </p:grpSpPr>
        <p:sp>
          <p:nvSpPr>
            <p:cNvPr id="8203" name="Rectangle 3"/>
            <p:cNvSpPr>
              <a:spLocks noChangeArrowheads="1"/>
            </p:cNvSpPr>
            <p:nvPr/>
          </p:nvSpPr>
          <p:spPr bwMode="auto">
            <a:xfrm>
              <a:off x="884" y="1206"/>
              <a:ext cx="997" cy="2995"/>
            </a:xfrm>
            <a:prstGeom prst="rect">
              <a:avLst/>
            </a:prstGeom>
            <a:solidFill>
              <a:srgbClr val="99FF33"/>
            </a:solidFill>
            <a:ln>
              <a:noFill/>
            </a:ln>
            <a:effectLst>
              <a:outerShdw dist="117088" dir="2436078" algn="ctr" rotWithShape="0">
                <a:schemeClr val="tx2">
                  <a:alpha val="5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marL="36036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defRPr/>
              </a:pPr>
              <a:r>
                <a:rPr lang="zh-TW" alt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健康生活</a:t>
              </a:r>
            </a:p>
          </p:txBody>
        </p:sp>
        <p:sp>
          <p:nvSpPr>
            <p:cNvPr id="88076" name="AutoShape 4"/>
            <p:cNvSpPr>
              <a:spLocks noChangeArrowheads="1"/>
            </p:cNvSpPr>
            <p:nvPr/>
          </p:nvSpPr>
          <p:spPr bwMode="auto">
            <a:xfrm>
              <a:off x="884" y="551"/>
              <a:ext cx="997" cy="590"/>
            </a:xfrm>
            <a:prstGeom prst="flowChartDocument">
              <a:avLst/>
            </a:prstGeom>
            <a:solidFill>
              <a:srgbClr val="99CC00"/>
            </a:solidFill>
            <a:ln>
              <a:noFill/>
            </a:ln>
            <a:effectLst>
              <a:outerShdw dist="117088" dir="2436078" algn="ctr" rotWithShape="0">
                <a:schemeClr val="tx2">
                  <a:alpha val="5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zh-TW" altLang="en-US" sz="3600" b="1">
                <a:solidFill>
                  <a:srgbClr val="CC0000"/>
                </a:solidFill>
                <a:latin typeface="華康儷粗黑" pitchFamily="49" charset="-120"/>
                <a:ea typeface="華康儷粗黑" pitchFamily="49" charset="-120"/>
              </a:endParaRPr>
            </a:p>
          </p:txBody>
        </p:sp>
      </p:grp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179387" y="1751013"/>
            <a:ext cx="7489825" cy="75918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>
              <a:lnSpc>
                <a:spcPts val="5200"/>
              </a:lnSpc>
              <a:spcBef>
                <a:spcPts val="0"/>
              </a:spcBef>
              <a:defRPr/>
            </a:pP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99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學年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/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四鐵共構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(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建構課程發展主軸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)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221494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44B8DCA-82AA-4AFF-922D-4087CA30E3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77830" name="Picture 2" descr="http://lifestyle.etnet.com.hk/finance/images/stories/4/2014/05/20140523chinavisit03.JPG">
            <a:extLst>
              <a:ext uri="{FF2B5EF4-FFF2-40B4-BE49-F238E27FC236}">
                <a16:creationId xmlns:a16="http://schemas.microsoft.com/office/drawing/2014/main" id="{006DDDA4-7506-4F88-8FE3-B21E65C8C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9"/>
          <a:stretch>
            <a:fillRect/>
          </a:stretch>
        </p:blipFill>
        <p:spPr bwMode="auto">
          <a:xfrm>
            <a:off x="-15064" y="1422400"/>
            <a:ext cx="9140825" cy="499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E2B3473D-E530-4931-BEF9-7480DCD52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84" y="279808"/>
            <a:ext cx="735744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重慶的蘭州高鐵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613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F975022D-C96D-4404-A3C2-11DD565FB9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4758" name="Text Box 26">
            <a:extLst>
              <a:ext uri="{FF2B5EF4-FFF2-40B4-BE49-F238E27FC236}">
                <a16:creationId xmlns:a16="http://schemas.microsoft.com/office/drawing/2014/main" id="{36CF03D5-92B9-4A7D-8246-F959DBA67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989138"/>
            <a:ext cx="66262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pic>
        <p:nvPicPr>
          <p:cNvPr id="74759" name="Picture 2" descr="新北市 三峽 樹林 北大特區 心六藝 永裕居建設 新成屋 新屋 房屋 買屋 賣屋 看屋 房市 房地產 桃子腳完全中小學 明星學校 奢侈稅 綠能建築 宅搜網">
            <a:extLst>
              <a:ext uri="{FF2B5EF4-FFF2-40B4-BE49-F238E27FC236}">
                <a16:creationId xmlns:a16="http://schemas.microsoft.com/office/drawing/2014/main" id="{45A0735F-1B41-474C-8D13-48D7D8B06B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9"/>
          <a:stretch/>
        </p:blipFill>
        <p:spPr bwMode="auto">
          <a:xfrm>
            <a:off x="0" y="0"/>
            <a:ext cx="913765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矩形 9">
            <a:extLst>
              <a:ext uri="{FF2B5EF4-FFF2-40B4-BE49-F238E27FC236}">
                <a16:creationId xmlns:a16="http://schemas.microsoft.com/office/drawing/2014/main" id="{DF7BBF19-5509-4C6A-B180-673057682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5617695"/>
            <a:ext cx="5643562" cy="764055"/>
          </a:xfrm>
          <a:prstGeom prst="rect">
            <a:avLst/>
          </a:prstGeom>
          <a:solidFill>
            <a:srgbClr val="990033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放眼世界與未來的學校  </a:t>
            </a:r>
          </a:p>
        </p:txBody>
      </p:sp>
      <p:sp>
        <p:nvSpPr>
          <p:cNvPr id="2" name="向右箭號 1">
            <a:extLst>
              <a:ext uri="{FF2B5EF4-FFF2-40B4-BE49-F238E27FC236}">
                <a16:creationId xmlns:a16="http://schemas.microsoft.com/office/drawing/2014/main" id="{A632AED1-0DB9-46E4-B228-F03C43D327F5}"/>
              </a:ext>
            </a:extLst>
          </p:cNvPr>
          <p:cNvSpPr/>
          <p:nvPr/>
        </p:nvSpPr>
        <p:spPr>
          <a:xfrm>
            <a:off x="5768976" y="1488523"/>
            <a:ext cx="2490788" cy="1680846"/>
          </a:xfrm>
          <a:prstGeom prst="rightArrow">
            <a:avLst/>
          </a:prstGeom>
          <a:solidFill>
            <a:srgbClr val="66CCFF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200"/>
              </a:lnSpc>
              <a:defRPr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世界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3200"/>
              </a:lnSpc>
              <a:defRPr/>
            </a:pP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World</a:t>
            </a:r>
            <a:endParaRPr lang="zh-TW" altLang="en-U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向左箭號 3">
            <a:extLst>
              <a:ext uri="{FF2B5EF4-FFF2-40B4-BE49-F238E27FC236}">
                <a16:creationId xmlns:a16="http://schemas.microsoft.com/office/drawing/2014/main" id="{02361911-82A8-4E3D-8E70-EBCB391B1CA2}"/>
              </a:ext>
            </a:extLst>
          </p:cNvPr>
          <p:cNvSpPr/>
          <p:nvPr/>
        </p:nvSpPr>
        <p:spPr>
          <a:xfrm>
            <a:off x="2051050" y="1387792"/>
            <a:ext cx="2665413" cy="1843088"/>
          </a:xfrm>
          <a:prstGeom prst="leftArrow">
            <a:avLst/>
          </a:prstGeom>
          <a:solidFill>
            <a:srgbClr val="FF99FF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200"/>
              </a:lnSpc>
              <a:defRPr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夢想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3200"/>
              </a:lnSpc>
              <a:defRPr/>
            </a:pP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Dream</a:t>
            </a:r>
            <a:endParaRPr lang="zh-TW" altLang="en-U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" name="向下箭號 4">
            <a:extLst>
              <a:ext uri="{FF2B5EF4-FFF2-40B4-BE49-F238E27FC236}">
                <a16:creationId xmlns:a16="http://schemas.microsoft.com/office/drawing/2014/main" id="{0FEFF40A-D04E-4F79-B4A3-2EFD9646FB3F}"/>
              </a:ext>
            </a:extLst>
          </p:cNvPr>
          <p:cNvSpPr/>
          <p:nvPr/>
        </p:nvSpPr>
        <p:spPr>
          <a:xfrm>
            <a:off x="3759443" y="2739280"/>
            <a:ext cx="2944327" cy="2541587"/>
          </a:xfrm>
          <a:prstGeom prst="downArrow">
            <a:avLst/>
          </a:prstGeom>
          <a:solidFill>
            <a:srgbClr val="99FF33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200"/>
              </a:lnSpc>
              <a:defRPr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永續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Sustainable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向上箭號 5">
            <a:extLst>
              <a:ext uri="{FF2B5EF4-FFF2-40B4-BE49-F238E27FC236}">
                <a16:creationId xmlns:a16="http://schemas.microsoft.com/office/drawing/2014/main" id="{5F7A6920-7757-4151-9948-B85132F3777E}"/>
              </a:ext>
            </a:extLst>
          </p:cNvPr>
          <p:cNvSpPr/>
          <p:nvPr/>
        </p:nvSpPr>
        <p:spPr>
          <a:xfrm>
            <a:off x="4284663" y="92075"/>
            <a:ext cx="1822450" cy="1843088"/>
          </a:xfrm>
          <a:prstGeom prst="upArrow">
            <a:avLst/>
          </a:prstGeom>
          <a:solidFill>
            <a:srgbClr val="FF99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200"/>
              </a:lnSpc>
              <a:defRPr/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未來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Future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885822E5-A4E1-4C34-AA59-8BBC4703E520}"/>
              </a:ext>
            </a:extLst>
          </p:cNvPr>
          <p:cNvSpPr/>
          <p:nvPr/>
        </p:nvSpPr>
        <p:spPr>
          <a:xfrm>
            <a:off x="4637314" y="1935163"/>
            <a:ext cx="1179285" cy="808037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dirty="0">
                <a:latin typeface="+mj-ea"/>
                <a:ea typeface="+mj-ea"/>
              </a:rPr>
              <a:t>TYK</a:t>
            </a:r>
            <a:endParaRPr lang="zh-TW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9766714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CE65119-670E-467A-A984-2D2A862A99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3074" name="Picture 2" descr="F:\98-101\98.99圖像檔\桃子腳光影\黃士庭校景\_01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47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2045450" y="0"/>
            <a:ext cx="718372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國際學校、雙語學校、理念學校、</a:t>
            </a:r>
            <a:endParaRPr lang="en-US" altLang="zh-TW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森林學校、特色學校、貴族學校</a:t>
            </a:r>
            <a:r>
              <a:rPr lang="en-US" altLang="zh-TW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…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BDF58444-D8CC-445E-9598-3826EFB8A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21392"/>
            <a:ext cx="9144000" cy="5249877"/>
          </a:xfrm>
          <a:prstGeom prst="rect">
            <a:avLst/>
          </a:prstGeom>
          <a:solidFill>
            <a:srgbClr val="969696">
              <a:alpha val="89804"/>
            </a:srgbClr>
          </a:solidFill>
          <a:ln>
            <a:noFill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每年展開</a:t>
            </a:r>
            <a:r>
              <a:rPr lang="zh-TW" alt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一期六年</a:t>
            </a: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之</a:t>
            </a:r>
            <a:r>
              <a:rPr lang="zh-TW" altLang="en-US" sz="60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高瞻計畫</a:t>
            </a:r>
            <a:endParaRPr lang="en-US" altLang="zh-TW" sz="6000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3200"/>
              </a:lnSpc>
            </a:pPr>
            <a:endParaRPr lang="zh-TW" altLang="en-US" sz="3600" b="1" dirty="0">
              <a:solidFill>
                <a:srgbClr val="333333"/>
              </a:solidFill>
              <a:latin typeface="+mj-ea"/>
              <a:ea typeface="+mj-ea"/>
            </a:endParaRPr>
          </a:p>
          <a:p>
            <a:pPr lvl="1">
              <a:lnSpc>
                <a:spcPct val="80000"/>
              </a:lnSpc>
              <a:buClr>
                <a:srgbClr val="FFFFFF"/>
              </a:buClr>
            </a:pP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通過建中、北一女，直達奧林匹亞的</a:t>
            </a:r>
            <a:r>
              <a:rPr lang="zh-TW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科技</a:t>
            </a: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高鐵</a:t>
            </a:r>
          </a:p>
          <a:p>
            <a:pPr>
              <a:lnSpc>
                <a:spcPct val="80000"/>
              </a:lnSpc>
            </a:pP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    </a:t>
            </a:r>
            <a:r>
              <a:rPr lang="zh-TW" altLang="en-US" sz="2800" dirty="0">
                <a:solidFill>
                  <a:srgbClr val="333333"/>
                </a:solidFill>
                <a:latin typeface="+mj-ea"/>
                <a:ea typeface="+mj-ea"/>
              </a:rPr>
              <a:t>（科展、資訊、奧林匹亞競賽、國際發明展）</a:t>
            </a:r>
            <a:endParaRPr lang="zh-TW" altLang="en-US" sz="2600" dirty="0">
              <a:solidFill>
                <a:srgbClr val="333333"/>
              </a:solidFill>
              <a:latin typeface="+mj-ea"/>
              <a:ea typeface="+mj-ea"/>
            </a:endParaRPr>
          </a:p>
          <a:p>
            <a:pPr lvl="1">
              <a:lnSpc>
                <a:spcPct val="80000"/>
              </a:lnSpc>
              <a:buClr>
                <a:srgbClr val="FFFFFF"/>
              </a:buClr>
            </a:pP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通過中山、景美、維多利亞，直達世界的</a:t>
            </a:r>
            <a:r>
              <a:rPr lang="zh-TW" altLang="en-US" sz="4800" b="1" dirty="0">
                <a:solidFill>
                  <a:srgbClr val="21C5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語文</a:t>
            </a: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高鐵</a:t>
            </a:r>
          </a:p>
          <a:p>
            <a:pPr>
              <a:lnSpc>
                <a:spcPct val="80000"/>
              </a:lnSpc>
            </a:pPr>
            <a:r>
              <a:rPr lang="zh-TW" altLang="en-US" sz="2800" dirty="0">
                <a:solidFill>
                  <a:srgbClr val="333333"/>
                </a:solidFill>
                <a:latin typeface="+mj-ea"/>
                <a:ea typeface="+mj-ea"/>
              </a:rPr>
              <a:t>   （雙語教學、國語文競賽、英語文競賽）</a:t>
            </a:r>
            <a:endParaRPr lang="zh-TW" altLang="en-US" sz="2600" dirty="0">
              <a:solidFill>
                <a:srgbClr val="333333"/>
              </a:solidFill>
              <a:latin typeface="+mj-ea"/>
              <a:ea typeface="+mj-ea"/>
            </a:endParaRPr>
          </a:p>
          <a:p>
            <a:pPr lvl="1">
              <a:lnSpc>
                <a:spcPct val="80000"/>
              </a:lnSpc>
              <a:buClr>
                <a:srgbClr val="FFFFFF"/>
              </a:buClr>
            </a:pP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通過復興、北藝、臺藝，直達全球的</a:t>
            </a:r>
            <a:r>
              <a:rPr lang="zh-TW" altLang="en-US" sz="4800" b="1" dirty="0">
                <a:solidFill>
                  <a:srgbClr val="FB21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藝術</a:t>
            </a: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高鐵</a:t>
            </a:r>
          </a:p>
          <a:p>
            <a:pPr>
              <a:lnSpc>
                <a:spcPct val="80000"/>
              </a:lnSpc>
            </a:pPr>
            <a:r>
              <a:rPr lang="zh-TW" altLang="en-US" sz="2800" dirty="0">
                <a:solidFill>
                  <a:srgbClr val="333333"/>
                </a:solidFill>
                <a:latin typeface="+mj-ea"/>
                <a:ea typeface="+mj-ea"/>
              </a:rPr>
              <a:t>    （音樂、美術、舞蹈、戲劇團隊）</a:t>
            </a:r>
            <a:endParaRPr lang="zh-TW" altLang="en-US" sz="2600" dirty="0">
              <a:solidFill>
                <a:srgbClr val="333333"/>
              </a:solidFill>
              <a:latin typeface="+mj-ea"/>
              <a:ea typeface="+mj-ea"/>
            </a:endParaRPr>
          </a:p>
          <a:p>
            <a:pPr lvl="1">
              <a:lnSpc>
                <a:spcPct val="80000"/>
              </a:lnSpc>
              <a:buClr>
                <a:srgbClr val="FFFFFF"/>
              </a:buClr>
            </a:pP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通過鳶山、北大直達未來的</a:t>
            </a:r>
            <a:r>
              <a:rPr lang="zh-TW" altLang="en-US" sz="4800" b="1" dirty="0">
                <a:solidFill>
                  <a:srgbClr val="06E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健康</a:t>
            </a:r>
            <a:r>
              <a:rPr lang="zh-TW" altLang="en-US" sz="2800" dirty="0">
                <a:solidFill>
                  <a:srgbClr val="FFFFFF"/>
                </a:solidFill>
                <a:latin typeface="+mj-ea"/>
                <a:ea typeface="+mj-ea"/>
              </a:rPr>
              <a:t>高鐵</a:t>
            </a:r>
          </a:p>
          <a:p>
            <a:pPr>
              <a:lnSpc>
                <a:spcPct val="80000"/>
              </a:lnSpc>
            </a:pPr>
            <a:r>
              <a:rPr lang="zh-TW" altLang="en-US" sz="2800" dirty="0">
                <a:solidFill>
                  <a:srgbClr val="333333"/>
                </a:solidFill>
                <a:latin typeface="+mj-ea"/>
                <a:ea typeface="+mj-ea"/>
              </a:rPr>
              <a:t>    （生態教育、健康體育團隊）</a:t>
            </a:r>
            <a:endParaRPr lang="zh-TW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86217300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6802" name="Rectangle 11"/>
          <p:cNvSpPr>
            <a:spLocks noChangeArrowheads="1"/>
          </p:cNvSpPr>
          <p:nvPr/>
        </p:nvSpPr>
        <p:spPr bwMode="auto">
          <a:xfrm>
            <a:off x="0" y="2638426"/>
            <a:ext cx="9125761" cy="3832224"/>
          </a:xfrm>
          <a:prstGeom prst="rect">
            <a:avLst/>
          </a:prstGeom>
          <a:solidFill>
            <a:srgbClr val="4065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pic>
        <p:nvPicPr>
          <p:cNvPr id="76803" name="Picture 30" descr="E:\0202暫存\簡報資料\cover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pic>
        <p:nvPicPr>
          <p:cNvPr id="7680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65524" r="8565" b="5177"/>
          <a:stretch>
            <a:fillRect/>
          </a:stretch>
        </p:blipFill>
        <p:spPr bwMode="auto">
          <a:xfrm>
            <a:off x="0" y="4508500"/>
            <a:ext cx="91360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r="8565" b="59589"/>
          <a:stretch>
            <a:fillRect/>
          </a:stretch>
        </p:blipFill>
        <p:spPr bwMode="auto">
          <a:xfrm>
            <a:off x="7938" y="0"/>
            <a:ext cx="913606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40411" r="8565" b="48079"/>
          <a:stretch>
            <a:fillRect/>
          </a:stretch>
        </p:blipFill>
        <p:spPr bwMode="auto">
          <a:xfrm>
            <a:off x="0" y="2781300"/>
            <a:ext cx="91360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r="8565" b="5177"/>
          <a:stretch>
            <a:fillRect/>
          </a:stretch>
        </p:blipFill>
        <p:spPr bwMode="auto">
          <a:xfrm>
            <a:off x="0" y="0"/>
            <a:ext cx="9136063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-7937" y="1657584"/>
            <a:ext cx="7500118" cy="759182"/>
          </a:xfrm>
          <a:prstGeom prst="rect">
            <a:avLst/>
          </a:prstGeom>
          <a:solidFill>
            <a:srgbClr val="C3DD27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>
              <a:lnSpc>
                <a:spcPts val="5200"/>
              </a:lnSpc>
              <a:spcBef>
                <a:spcPts val="0"/>
              </a:spcBef>
              <a:defRPr/>
            </a:pP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100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學年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/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五足共和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(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發展各軸指標與內容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)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28667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250ECF1-B42C-4054-9FB5-C917CAB080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857" t="20340" r="3469" b="19019"/>
          <a:stretch/>
        </p:blipFill>
        <p:spPr>
          <a:xfrm>
            <a:off x="-1" y="1402796"/>
            <a:ext cx="9162292" cy="4908333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82" y="211269"/>
            <a:ext cx="706965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通往世界與未來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EB24DB2-60F7-436C-AFA5-FF095DB2A9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205" t="22225" r="12143" b="12442"/>
          <a:stretch/>
        </p:blipFill>
        <p:spPr>
          <a:xfrm>
            <a:off x="-2" y="1376825"/>
            <a:ext cx="9162292" cy="4934304"/>
          </a:xfrm>
          <a:prstGeom prst="rect">
            <a:avLst/>
          </a:prstGeom>
        </p:spPr>
      </p:pic>
      <p:sp>
        <p:nvSpPr>
          <p:cNvPr id="16" name="箭號: 向下 15">
            <a:extLst>
              <a:ext uri="{FF2B5EF4-FFF2-40B4-BE49-F238E27FC236}">
                <a16:creationId xmlns:a16="http://schemas.microsoft.com/office/drawing/2014/main" id="{71905BFA-03FA-4DB7-989A-4B6E30B197E1}"/>
              </a:ext>
            </a:extLst>
          </p:cNvPr>
          <p:cNvSpPr/>
          <p:nvPr/>
        </p:nvSpPr>
        <p:spPr>
          <a:xfrm>
            <a:off x="3620277" y="4803541"/>
            <a:ext cx="630750" cy="1195232"/>
          </a:xfrm>
          <a:prstGeom prst="downArrow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新加坡</a:t>
            </a:r>
          </a:p>
        </p:txBody>
      </p:sp>
      <p:sp>
        <p:nvSpPr>
          <p:cNvPr id="18" name="箭號: 向下 17">
            <a:extLst>
              <a:ext uri="{FF2B5EF4-FFF2-40B4-BE49-F238E27FC236}">
                <a16:creationId xmlns:a16="http://schemas.microsoft.com/office/drawing/2014/main" id="{83630EB0-1E22-444D-A595-A377211E90B7}"/>
              </a:ext>
            </a:extLst>
          </p:cNvPr>
          <p:cNvSpPr/>
          <p:nvPr/>
        </p:nvSpPr>
        <p:spPr>
          <a:xfrm>
            <a:off x="4536543" y="1478256"/>
            <a:ext cx="630750" cy="896782"/>
          </a:xfrm>
          <a:prstGeom prst="downArrow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中國</a:t>
            </a:r>
          </a:p>
        </p:txBody>
      </p:sp>
      <p:sp>
        <p:nvSpPr>
          <p:cNvPr id="19" name="箭號: 向下 18">
            <a:extLst>
              <a:ext uri="{FF2B5EF4-FFF2-40B4-BE49-F238E27FC236}">
                <a16:creationId xmlns:a16="http://schemas.microsoft.com/office/drawing/2014/main" id="{82A2D938-5780-4E4D-A8AE-24365EE29697}"/>
              </a:ext>
            </a:extLst>
          </p:cNvPr>
          <p:cNvSpPr/>
          <p:nvPr/>
        </p:nvSpPr>
        <p:spPr>
          <a:xfrm>
            <a:off x="5847910" y="1440526"/>
            <a:ext cx="630750" cy="896782"/>
          </a:xfrm>
          <a:prstGeom prst="downArrow">
            <a:avLst/>
          </a:prstGeom>
          <a:solidFill>
            <a:srgbClr val="FF33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香港</a:t>
            </a:r>
          </a:p>
        </p:txBody>
      </p:sp>
      <p:sp>
        <p:nvSpPr>
          <p:cNvPr id="22" name="箭號: 向下 21">
            <a:extLst>
              <a:ext uri="{FF2B5EF4-FFF2-40B4-BE49-F238E27FC236}">
                <a16:creationId xmlns:a16="http://schemas.microsoft.com/office/drawing/2014/main" id="{256D0DB0-DB83-49E5-BB70-DAFC46764808}"/>
              </a:ext>
            </a:extLst>
          </p:cNvPr>
          <p:cNvSpPr/>
          <p:nvPr/>
        </p:nvSpPr>
        <p:spPr>
          <a:xfrm>
            <a:off x="5355253" y="1608757"/>
            <a:ext cx="630750" cy="896782"/>
          </a:xfrm>
          <a:prstGeom prst="down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澳門</a:t>
            </a:r>
          </a:p>
        </p:txBody>
      </p:sp>
    </p:spTree>
    <p:extLst>
      <p:ext uri="{BB962C8B-B14F-4D97-AF65-F5344CB8AC3E}">
        <p14:creationId xmlns:p14="http://schemas.microsoft.com/office/powerpoint/2010/main" val="1627870853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555D3602-66D2-403A-AFF3-E0855D6AD6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576"/>
          <a:stretch/>
        </p:blipFill>
        <p:spPr>
          <a:xfrm>
            <a:off x="0" y="0"/>
            <a:ext cx="9144000" cy="6872169"/>
          </a:xfrm>
          <a:prstGeom prst="rect">
            <a:avLst/>
          </a:prstGeom>
        </p:spPr>
      </p:pic>
      <p:sp>
        <p:nvSpPr>
          <p:cNvPr id="8" name="Text Box 13">
            <a:extLst>
              <a:ext uri="{FF2B5EF4-FFF2-40B4-BE49-F238E27FC236}">
                <a16:creationId xmlns:a16="http://schemas.microsoft.com/office/drawing/2014/main" id="{5B606BB8-30F4-4E73-95BD-6891A1369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911" y="2306706"/>
            <a:ext cx="553593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i="1" dirty="0">
                <a:solidFill>
                  <a:schemeClr val="bg1"/>
                </a:solidFill>
                <a:latin typeface="+mj-ea"/>
                <a:ea typeface="+mj-ea"/>
              </a:rPr>
              <a:t>1.</a:t>
            </a: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台灣教育部國教司專業社群：</a:t>
            </a:r>
            <a:endParaRPr lang="zh-TW" altLang="en-US" dirty="0">
              <a:solidFill>
                <a:schemeClr val="bg1"/>
              </a:solidFill>
              <a:latin typeface="+mj-ea"/>
              <a:ea typeface="+mj-ea"/>
              <a:hlinkClick r:id="rId4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eaLnBrk="1" hangingPunct="1"/>
            <a:r>
              <a:rPr lang="en-US" altLang="zh-TW" sz="1800" dirty="0">
                <a:solidFill>
                  <a:srgbClr val="FFFF00"/>
                </a:solidFill>
                <a:latin typeface="+mj-ea"/>
                <a:ea typeface="+mj-ea"/>
              </a:rPr>
              <a:t>http://teach.eje.edu.tw/9CC/index.php</a:t>
            </a:r>
          </a:p>
        </p:txBody>
      </p:sp>
      <p:sp>
        <p:nvSpPr>
          <p:cNvPr id="2" name="Text Box 13">
            <a:extLst>
              <a:ext uri="{FF2B5EF4-FFF2-40B4-BE49-F238E27FC236}">
                <a16:creationId xmlns:a16="http://schemas.microsoft.com/office/drawing/2014/main" id="{54B07722-A67A-4227-BFEA-88B06F6A8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911" y="3148807"/>
            <a:ext cx="693928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i="1" dirty="0">
                <a:solidFill>
                  <a:schemeClr val="bg1"/>
                </a:solidFill>
                <a:latin typeface="+mj-ea"/>
                <a:ea typeface="+mj-ea"/>
              </a:rPr>
              <a:t>2.</a:t>
            </a: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香港教育統籌局：</a:t>
            </a:r>
            <a:endParaRPr lang="zh-TW" altLang="en-US" dirty="0">
              <a:solidFill>
                <a:schemeClr val="bg1"/>
              </a:solidFill>
              <a:latin typeface="+mj-ea"/>
              <a:ea typeface="+mj-ea"/>
              <a:hlinkClick r:id="rId5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eaLnBrk="1" hangingPunct="1"/>
            <a:r>
              <a:rPr lang="en-US" altLang="zh-TW" sz="1800" dirty="0">
                <a:solidFill>
                  <a:srgbClr val="FFFF00"/>
                </a:solidFill>
                <a:latin typeface="+mj-ea"/>
                <a:ea typeface="+mj-ea"/>
              </a:rPr>
              <a:t>http://www.edb.gov.hk/index.aspx?nodeID=2879&amp;langno=2 </a:t>
            </a: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AA88DD07-9D29-484D-A31A-64391CFD4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098" y="3967819"/>
            <a:ext cx="695290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i="1" dirty="0">
                <a:solidFill>
                  <a:schemeClr val="bg1"/>
                </a:solidFill>
                <a:latin typeface="+mj-ea"/>
                <a:ea typeface="+mj-ea"/>
              </a:rPr>
              <a:t>3.</a:t>
            </a: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中國基礎教育教材網：</a:t>
            </a:r>
            <a:endParaRPr lang="zh-TW" altLang="en-US" dirty="0">
              <a:solidFill>
                <a:schemeClr val="bg1"/>
              </a:solidFill>
              <a:latin typeface="+mj-ea"/>
              <a:ea typeface="+mj-ea"/>
              <a:hlinkClick r:id="rId6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eaLnBrk="1" hangingPunct="1"/>
            <a:r>
              <a:rPr lang="en-US" altLang="zh-TW" sz="1800" dirty="0">
                <a:solidFill>
                  <a:srgbClr val="FFFF00"/>
                </a:solidFill>
                <a:latin typeface="+mj-ea"/>
                <a:ea typeface="+mj-ea"/>
              </a:rPr>
              <a:t>http://gbjc.bnup.com.cn/newsmore.cfm?sSnom=WXDG </a:t>
            </a: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DB944523-1024-4904-AED6-1B6C8D202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098" y="4764661"/>
            <a:ext cx="678561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i="1" dirty="0">
                <a:solidFill>
                  <a:schemeClr val="bg1"/>
                </a:solidFill>
                <a:latin typeface="+mj-ea"/>
                <a:ea typeface="+mj-ea"/>
              </a:rPr>
              <a:t>4.</a:t>
            </a: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澳門教育暨青年局</a:t>
            </a:r>
            <a:r>
              <a:rPr lang="en-US" altLang="zh-TW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課程發展資訊網：</a:t>
            </a:r>
            <a:r>
              <a:rPr lang="en-US" altLang="zh-TW" sz="1800" dirty="0">
                <a:solidFill>
                  <a:srgbClr val="FFFF00"/>
                </a:solidFill>
                <a:latin typeface="+mj-ea"/>
                <a:ea typeface="+mj-ea"/>
              </a:rPr>
              <a:t>http://www.dsej.gov.mo/crdc/course/primary_r.htm 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id="{5556F15D-B5BC-4956-B552-F1B38AE83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911" y="5561503"/>
            <a:ext cx="59626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i="1" dirty="0">
                <a:solidFill>
                  <a:schemeClr val="bg1"/>
                </a:solidFill>
                <a:latin typeface="+mj-ea"/>
                <a:ea typeface="+mj-ea"/>
              </a:rPr>
              <a:t>5.</a:t>
            </a: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新加坡教育部課程規劃與發展署：</a:t>
            </a:r>
            <a:endParaRPr lang="zh-TW" altLang="en-US" dirty="0">
              <a:solidFill>
                <a:schemeClr val="bg1"/>
              </a:solidFill>
              <a:latin typeface="+mj-ea"/>
              <a:ea typeface="+mj-ea"/>
              <a:hlinkClick r:id="rId7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eaLnBrk="1" hangingPunct="1"/>
            <a:r>
              <a:rPr lang="en-US" altLang="zh-TW" sz="1800" dirty="0">
                <a:solidFill>
                  <a:srgbClr val="FFFF00"/>
                </a:solidFill>
                <a:latin typeface="+mj-ea"/>
                <a:ea typeface="+mj-ea"/>
              </a:rPr>
              <a:t>http://www.moe.gov.sg/education/syllabuses/ 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841E3728-F045-4D9B-AD42-35AE3874E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060" y="922054"/>
            <a:ext cx="8046032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主要華人國家課程綱要</a:t>
            </a:r>
            <a:endParaRPr lang="en-US" altLang="zh-TW" sz="54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7425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4" grpId="0"/>
      <p:bldP spid="5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708060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華人五國閱讀指標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202475E-1180-4137-A855-FCA7EAD9BF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63" t="17588" r="16586" b="12168"/>
          <a:stretch/>
        </p:blipFill>
        <p:spPr>
          <a:xfrm>
            <a:off x="0" y="1416205"/>
            <a:ext cx="9143998" cy="487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7770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6946785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藝術涵養學習內容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C5E2316-0B06-40A2-9998-5317BD7BD4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24" t="27625" r="23902" b="21491"/>
          <a:stretch/>
        </p:blipFill>
        <p:spPr>
          <a:xfrm>
            <a:off x="0" y="1481075"/>
            <a:ext cx="9144000" cy="489264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EB98E07-928B-4422-8CD6-7F0CC907EC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146" t="41305" r="24025" b="6531"/>
          <a:stretch/>
        </p:blipFill>
        <p:spPr>
          <a:xfrm>
            <a:off x="2" y="1481074"/>
            <a:ext cx="9143998" cy="482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5380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4741E51-4F0A-4853-9299-66E9FFFD5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6" r="12680"/>
          <a:stretch/>
        </p:blipFill>
        <p:spPr>
          <a:xfrm>
            <a:off x="-12618" y="0"/>
            <a:ext cx="9156618" cy="6910223"/>
          </a:xfrm>
          <a:prstGeom prst="rect">
            <a:avLst/>
          </a:prstGeom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93648" y="1592670"/>
            <a:ext cx="8752114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大溪老街保存案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02ACE12-43AA-4520-A80F-2390C393E0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45" t="41200" r="24444" b="22247"/>
          <a:stretch/>
        </p:blipFill>
        <p:spPr>
          <a:xfrm>
            <a:off x="-12618" y="2768130"/>
            <a:ext cx="9156618" cy="368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836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80557BE1-2075-4DD4-A85F-86BA9239D4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88068" name="Rectangle 3">
            <a:extLst>
              <a:ext uri="{FF2B5EF4-FFF2-40B4-BE49-F238E27FC236}">
                <a16:creationId xmlns:a16="http://schemas.microsoft.com/office/drawing/2014/main" id="{33F22A96-3D5C-4359-BAD8-8BA24BAE2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zh-TW" sz="2400"/>
          </a:p>
        </p:txBody>
      </p:sp>
      <p:sp>
        <p:nvSpPr>
          <p:cNvPr id="4" name="手繪多邊形 3">
            <a:extLst>
              <a:ext uri="{FF2B5EF4-FFF2-40B4-BE49-F238E27FC236}">
                <a16:creationId xmlns:a16="http://schemas.microsoft.com/office/drawing/2014/main" id="{CBD39731-FE2B-46B9-904E-F15E3856D938}"/>
              </a:ext>
            </a:extLst>
          </p:cNvPr>
          <p:cNvSpPr/>
          <p:nvPr/>
        </p:nvSpPr>
        <p:spPr>
          <a:xfrm>
            <a:off x="3865563" y="3170238"/>
            <a:ext cx="1392237" cy="1392237"/>
          </a:xfrm>
          <a:custGeom>
            <a:avLst/>
            <a:gdLst>
              <a:gd name="connsiteX0" fmla="*/ 0 w 1391930"/>
              <a:gd name="connsiteY0" fmla="*/ 695965 h 1391930"/>
              <a:gd name="connsiteX1" fmla="*/ 695965 w 1391930"/>
              <a:gd name="connsiteY1" fmla="*/ 0 h 1391930"/>
              <a:gd name="connsiteX2" fmla="*/ 1391930 w 1391930"/>
              <a:gd name="connsiteY2" fmla="*/ 695965 h 1391930"/>
              <a:gd name="connsiteX3" fmla="*/ 695965 w 1391930"/>
              <a:gd name="connsiteY3" fmla="*/ 1391930 h 1391930"/>
              <a:gd name="connsiteX4" fmla="*/ 0 w 1391930"/>
              <a:gd name="connsiteY4" fmla="*/ 695965 h 1391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930" h="1391930">
                <a:moveTo>
                  <a:pt x="0" y="695965"/>
                </a:moveTo>
                <a:cubicBezTo>
                  <a:pt x="0" y="311594"/>
                  <a:pt x="311594" y="0"/>
                  <a:pt x="695965" y="0"/>
                </a:cubicBezTo>
                <a:cubicBezTo>
                  <a:pt x="1080336" y="0"/>
                  <a:pt x="1391930" y="311594"/>
                  <a:pt x="1391930" y="695965"/>
                </a:cubicBezTo>
                <a:cubicBezTo>
                  <a:pt x="1391930" y="1080336"/>
                  <a:pt x="1080336" y="1391930"/>
                  <a:pt x="695965" y="1391930"/>
                </a:cubicBezTo>
                <a:cubicBezTo>
                  <a:pt x="311594" y="1391930"/>
                  <a:pt x="0" y="1080336"/>
                  <a:pt x="0" y="695965"/>
                </a:cubicBezTo>
                <a:close/>
              </a:path>
            </a:pathLst>
          </a:custGeom>
          <a:solidFill>
            <a:srgbClr val="99003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19083" tIns="219083" rIns="219083" bIns="219083" spcCol="1270" anchor="ctr"/>
          <a:lstStyle/>
          <a:p>
            <a:pPr algn="ctr" defTabSz="1066800">
              <a:lnSpc>
                <a:spcPts val="3600"/>
              </a:lnSpc>
              <a:spcAft>
                <a:spcPts val="0"/>
              </a:spcAft>
              <a:defRPr/>
            </a:pP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桃子腳</a:t>
            </a:r>
          </a:p>
        </p:txBody>
      </p:sp>
      <p:sp>
        <p:nvSpPr>
          <p:cNvPr id="5" name="手繪多邊形 4">
            <a:extLst>
              <a:ext uri="{FF2B5EF4-FFF2-40B4-BE49-F238E27FC236}">
                <a16:creationId xmlns:a16="http://schemas.microsoft.com/office/drawing/2014/main" id="{204A8BDF-938C-43AA-BDAD-5C172FBCB753}"/>
              </a:ext>
            </a:extLst>
          </p:cNvPr>
          <p:cNvSpPr/>
          <p:nvPr/>
        </p:nvSpPr>
        <p:spPr>
          <a:xfrm rot="5363418">
            <a:off x="4355307" y="2955131"/>
            <a:ext cx="393700" cy="36513"/>
          </a:xfrm>
          <a:custGeom>
            <a:avLst/>
            <a:gdLst>
              <a:gd name="connsiteX0" fmla="*/ 0 w 393577"/>
              <a:gd name="connsiteY0" fmla="*/ 18312 h 36625"/>
              <a:gd name="connsiteX1" fmla="*/ 393577 w 393577"/>
              <a:gd name="connsiteY1" fmla="*/ 18312 h 3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3577" h="36625">
                <a:moveTo>
                  <a:pt x="393577" y="18313"/>
                </a:moveTo>
                <a:lnTo>
                  <a:pt x="0" y="18313"/>
                </a:lnTo>
              </a:path>
            </a:pathLst>
          </a:custGeom>
          <a:noFill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99649" tIns="8472" rIns="199649" bIns="8474" spcCol="1270" anchor="ctr"/>
          <a:lstStyle/>
          <a:p>
            <a:pPr algn="ctr" defTabSz="222250">
              <a:lnSpc>
                <a:spcPct val="90000"/>
              </a:lnSpc>
              <a:spcAft>
                <a:spcPct val="35000"/>
              </a:spcAft>
              <a:defRPr/>
            </a:pPr>
            <a:endParaRPr lang="zh-TW" altLang="en-US" sz="500"/>
          </a:p>
        </p:txBody>
      </p:sp>
      <p:sp>
        <p:nvSpPr>
          <p:cNvPr id="6" name="手繪多邊形 5">
            <a:extLst>
              <a:ext uri="{FF2B5EF4-FFF2-40B4-BE49-F238E27FC236}">
                <a16:creationId xmlns:a16="http://schemas.microsoft.com/office/drawing/2014/main" id="{306F447B-160B-4373-94AB-E557D984EE9E}"/>
              </a:ext>
            </a:extLst>
          </p:cNvPr>
          <p:cNvSpPr/>
          <p:nvPr/>
        </p:nvSpPr>
        <p:spPr>
          <a:xfrm>
            <a:off x="3321050" y="1328738"/>
            <a:ext cx="2441575" cy="1447800"/>
          </a:xfrm>
          <a:custGeom>
            <a:avLst/>
            <a:gdLst>
              <a:gd name="connsiteX0" fmla="*/ 0 w 2442865"/>
              <a:gd name="connsiteY0" fmla="*/ 723539 h 1447078"/>
              <a:gd name="connsiteX1" fmla="*/ 1221433 w 2442865"/>
              <a:gd name="connsiteY1" fmla="*/ 0 h 1447078"/>
              <a:gd name="connsiteX2" fmla="*/ 2442866 w 2442865"/>
              <a:gd name="connsiteY2" fmla="*/ 723539 h 1447078"/>
              <a:gd name="connsiteX3" fmla="*/ 1221433 w 2442865"/>
              <a:gd name="connsiteY3" fmla="*/ 1447078 h 1447078"/>
              <a:gd name="connsiteX4" fmla="*/ 0 w 2442865"/>
              <a:gd name="connsiteY4" fmla="*/ 723539 h 144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2865" h="1447078">
                <a:moveTo>
                  <a:pt x="0" y="723539"/>
                </a:moveTo>
                <a:cubicBezTo>
                  <a:pt x="0" y="323939"/>
                  <a:pt x="546854" y="0"/>
                  <a:pt x="1221433" y="0"/>
                </a:cubicBezTo>
                <a:cubicBezTo>
                  <a:pt x="1896012" y="0"/>
                  <a:pt x="2442866" y="323939"/>
                  <a:pt x="2442866" y="723539"/>
                </a:cubicBezTo>
                <a:cubicBezTo>
                  <a:pt x="2442866" y="1123139"/>
                  <a:pt x="1896012" y="1447078"/>
                  <a:pt x="1221433" y="1447078"/>
                </a:cubicBezTo>
                <a:cubicBezTo>
                  <a:pt x="546854" y="1447078"/>
                  <a:pt x="0" y="1123139"/>
                  <a:pt x="0" y="72353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75529" tIns="229700" rIns="375529" bIns="229700" spcCol="1270" anchor="ctr"/>
          <a:lstStyle/>
          <a:p>
            <a:pPr algn="ctr" defTabSz="1244600">
              <a:lnSpc>
                <a:spcPts val="3600"/>
              </a:lnSpc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香港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defTabSz="1244600">
              <a:lnSpc>
                <a:spcPts val="2000"/>
              </a:lnSpc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中文大學</a:t>
            </a:r>
            <a:endParaRPr lang="en-US" altLang="zh-TW" sz="18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 defTabSz="1244600">
              <a:lnSpc>
                <a:spcPts val="2000"/>
              </a:lnSpc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優質學校</a:t>
            </a:r>
            <a:endParaRPr lang="en-US" altLang="zh-TW" sz="18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 defTabSz="1244600">
              <a:lnSpc>
                <a:spcPts val="2000"/>
              </a:lnSpc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改進計畫團隊</a:t>
            </a:r>
            <a:endParaRPr lang="en-US" altLang="zh-TW" sz="18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" name="手繪多邊形 6">
            <a:extLst>
              <a:ext uri="{FF2B5EF4-FFF2-40B4-BE49-F238E27FC236}">
                <a16:creationId xmlns:a16="http://schemas.microsoft.com/office/drawing/2014/main" id="{DF335A18-19A4-47AC-8F44-8E46B50EC93E}"/>
              </a:ext>
            </a:extLst>
          </p:cNvPr>
          <p:cNvSpPr/>
          <p:nvPr/>
        </p:nvSpPr>
        <p:spPr>
          <a:xfrm rot="21565062">
            <a:off x="5257800" y="3838575"/>
            <a:ext cx="415925" cy="36513"/>
          </a:xfrm>
          <a:custGeom>
            <a:avLst/>
            <a:gdLst>
              <a:gd name="connsiteX0" fmla="*/ 0 w 416320"/>
              <a:gd name="connsiteY0" fmla="*/ 18312 h 36625"/>
              <a:gd name="connsiteX1" fmla="*/ 416320 w 416320"/>
              <a:gd name="connsiteY1" fmla="*/ 18312 h 3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16320" h="36625">
                <a:moveTo>
                  <a:pt x="0" y="18312"/>
                </a:moveTo>
                <a:lnTo>
                  <a:pt x="416320" y="18312"/>
                </a:lnTo>
              </a:path>
            </a:pathLst>
          </a:custGeom>
          <a:noFill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210451" tIns="7904" rIns="210452" bIns="7904" spcCol="1270" anchor="ctr"/>
          <a:lstStyle/>
          <a:p>
            <a:pPr algn="ctr" defTabSz="222250">
              <a:lnSpc>
                <a:spcPct val="90000"/>
              </a:lnSpc>
              <a:spcAft>
                <a:spcPct val="35000"/>
              </a:spcAft>
              <a:defRPr/>
            </a:pPr>
            <a:endParaRPr lang="zh-TW" altLang="en-US" sz="500"/>
          </a:p>
        </p:txBody>
      </p:sp>
      <p:sp>
        <p:nvSpPr>
          <p:cNvPr id="8" name="手繪多邊形 7">
            <a:extLst>
              <a:ext uri="{FF2B5EF4-FFF2-40B4-BE49-F238E27FC236}">
                <a16:creationId xmlns:a16="http://schemas.microsoft.com/office/drawing/2014/main" id="{98CC889C-A547-4EAA-8A50-FA5F2B0079F9}"/>
              </a:ext>
            </a:extLst>
          </p:cNvPr>
          <p:cNvSpPr/>
          <p:nvPr/>
        </p:nvSpPr>
        <p:spPr>
          <a:xfrm>
            <a:off x="5673725" y="3094038"/>
            <a:ext cx="2174875" cy="1498600"/>
          </a:xfrm>
          <a:custGeom>
            <a:avLst/>
            <a:gdLst>
              <a:gd name="connsiteX0" fmla="*/ 0 w 2174556"/>
              <a:gd name="connsiteY0" fmla="*/ 749012 h 1498023"/>
              <a:gd name="connsiteX1" fmla="*/ 1087278 w 2174556"/>
              <a:gd name="connsiteY1" fmla="*/ 0 h 1498023"/>
              <a:gd name="connsiteX2" fmla="*/ 2174556 w 2174556"/>
              <a:gd name="connsiteY2" fmla="*/ 749012 h 1498023"/>
              <a:gd name="connsiteX3" fmla="*/ 1087278 w 2174556"/>
              <a:gd name="connsiteY3" fmla="*/ 1498024 h 1498023"/>
              <a:gd name="connsiteX4" fmla="*/ 0 w 2174556"/>
              <a:gd name="connsiteY4" fmla="*/ 749012 h 1498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4556" h="1498023">
                <a:moveTo>
                  <a:pt x="0" y="749012"/>
                </a:moveTo>
                <a:cubicBezTo>
                  <a:pt x="0" y="335344"/>
                  <a:pt x="486791" y="0"/>
                  <a:pt x="1087278" y="0"/>
                </a:cubicBezTo>
                <a:cubicBezTo>
                  <a:pt x="1687765" y="0"/>
                  <a:pt x="2174556" y="335344"/>
                  <a:pt x="2174556" y="749012"/>
                </a:cubicBezTo>
                <a:cubicBezTo>
                  <a:pt x="2174556" y="1162680"/>
                  <a:pt x="1687765" y="1498024"/>
                  <a:pt x="1087278" y="1498024"/>
                </a:cubicBezTo>
                <a:cubicBezTo>
                  <a:pt x="486791" y="1498024"/>
                  <a:pt x="0" y="1162680"/>
                  <a:pt x="0" y="749012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560506"/>
              <a:satOff val="-1946"/>
              <a:lumOff val="458"/>
              <a:alphaOff val="0"/>
            </a:schemeClr>
          </a:fillRef>
          <a:effectRef idx="0">
            <a:schemeClr val="accent2">
              <a:hueOff val="1560506"/>
              <a:satOff val="-1946"/>
              <a:lumOff val="458"/>
              <a:alphaOff val="0"/>
            </a:schemeClr>
          </a:effectRef>
          <a:fontRef idx="minor">
            <a:schemeClr val="lt1"/>
          </a:fontRef>
        </p:style>
        <p:txBody>
          <a:bodyPr lIns="336236" tIns="237160" rIns="336236" bIns="237160" spcCol="1270" anchor="ctr"/>
          <a:lstStyle/>
          <a:p>
            <a:pPr algn="ctr" defTabSz="1244600">
              <a:lnSpc>
                <a:spcPts val="3600"/>
              </a:lnSpc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澳門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defTabSz="1244600">
              <a:lnSpc>
                <a:spcPts val="2400"/>
              </a:lnSpc>
              <a:defRPr/>
            </a:pP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化地瑪聖母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 defTabSz="1244600">
              <a:lnSpc>
                <a:spcPts val="2400"/>
              </a:lnSpc>
              <a:defRPr/>
            </a:pP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女子學校</a:t>
            </a:r>
          </a:p>
        </p:txBody>
      </p:sp>
      <p:sp>
        <p:nvSpPr>
          <p:cNvPr id="10" name="手繪多邊形 9">
            <a:extLst>
              <a:ext uri="{FF2B5EF4-FFF2-40B4-BE49-F238E27FC236}">
                <a16:creationId xmlns:a16="http://schemas.microsoft.com/office/drawing/2014/main" id="{73EF39EF-0384-4492-B52C-144D83D77E82}"/>
              </a:ext>
            </a:extLst>
          </p:cNvPr>
          <p:cNvSpPr/>
          <p:nvPr/>
        </p:nvSpPr>
        <p:spPr>
          <a:xfrm rot="5400000">
            <a:off x="4394994" y="4710906"/>
            <a:ext cx="333375" cy="36513"/>
          </a:xfrm>
          <a:custGeom>
            <a:avLst/>
            <a:gdLst>
              <a:gd name="connsiteX0" fmla="*/ 0 w 334740"/>
              <a:gd name="connsiteY0" fmla="*/ 18312 h 36625"/>
              <a:gd name="connsiteX1" fmla="*/ 334740 w 334740"/>
              <a:gd name="connsiteY1" fmla="*/ 18312 h 3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4740" h="36625">
                <a:moveTo>
                  <a:pt x="0" y="18312"/>
                </a:moveTo>
                <a:lnTo>
                  <a:pt x="334740" y="18312"/>
                </a:lnTo>
              </a:path>
            </a:pathLst>
          </a:custGeom>
          <a:noFill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1703" tIns="9943" rIns="171700" bIns="9945" spcCol="1270" anchor="ctr"/>
          <a:lstStyle/>
          <a:p>
            <a:pPr algn="ctr" defTabSz="222250">
              <a:lnSpc>
                <a:spcPct val="90000"/>
              </a:lnSpc>
              <a:spcAft>
                <a:spcPct val="35000"/>
              </a:spcAft>
              <a:defRPr/>
            </a:pPr>
            <a:endParaRPr lang="zh-TW" altLang="en-US" sz="500"/>
          </a:p>
        </p:txBody>
      </p:sp>
      <p:sp>
        <p:nvSpPr>
          <p:cNvPr id="11" name="手繪多邊形 10">
            <a:extLst>
              <a:ext uri="{FF2B5EF4-FFF2-40B4-BE49-F238E27FC236}">
                <a16:creationId xmlns:a16="http://schemas.microsoft.com/office/drawing/2014/main" id="{C142BC9A-3587-4B23-AD36-1968D9D01712}"/>
              </a:ext>
            </a:extLst>
          </p:cNvPr>
          <p:cNvSpPr/>
          <p:nvPr/>
        </p:nvSpPr>
        <p:spPr>
          <a:xfrm>
            <a:off x="3359150" y="4895850"/>
            <a:ext cx="2403475" cy="1565275"/>
          </a:xfrm>
          <a:custGeom>
            <a:avLst/>
            <a:gdLst>
              <a:gd name="connsiteX0" fmla="*/ 0 w 2404280"/>
              <a:gd name="connsiteY0" fmla="*/ 782300 h 1564599"/>
              <a:gd name="connsiteX1" fmla="*/ 1202140 w 2404280"/>
              <a:gd name="connsiteY1" fmla="*/ 0 h 1564599"/>
              <a:gd name="connsiteX2" fmla="*/ 2404280 w 2404280"/>
              <a:gd name="connsiteY2" fmla="*/ 782300 h 1564599"/>
              <a:gd name="connsiteX3" fmla="*/ 1202140 w 2404280"/>
              <a:gd name="connsiteY3" fmla="*/ 1564600 h 1564599"/>
              <a:gd name="connsiteX4" fmla="*/ 0 w 2404280"/>
              <a:gd name="connsiteY4" fmla="*/ 782300 h 156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4280" h="1564599">
                <a:moveTo>
                  <a:pt x="0" y="782300"/>
                </a:moveTo>
                <a:cubicBezTo>
                  <a:pt x="0" y="350248"/>
                  <a:pt x="538216" y="0"/>
                  <a:pt x="1202140" y="0"/>
                </a:cubicBezTo>
                <a:cubicBezTo>
                  <a:pt x="1866064" y="0"/>
                  <a:pt x="2404280" y="350248"/>
                  <a:pt x="2404280" y="782300"/>
                </a:cubicBezTo>
                <a:cubicBezTo>
                  <a:pt x="2404280" y="1214352"/>
                  <a:pt x="1866064" y="1564600"/>
                  <a:pt x="1202140" y="1564600"/>
                </a:cubicBezTo>
                <a:cubicBezTo>
                  <a:pt x="538216" y="1564600"/>
                  <a:pt x="0" y="1214352"/>
                  <a:pt x="0" y="782300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3121013"/>
              <a:satOff val="-3893"/>
              <a:lumOff val="915"/>
              <a:alphaOff val="0"/>
            </a:schemeClr>
          </a:fillRef>
          <a:effectRef idx="0">
            <a:schemeClr val="accent2">
              <a:hueOff val="3121013"/>
              <a:satOff val="-3893"/>
              <a:lumOff val="915"/>
              <a:alphaOff val="0"/>
            </a:schemeClr>
          </a:effectRef>
          <a:fontRef idx="minor">
            <a:schemeClr val="lt1"/>
          </a:fontRef>
        </p:style>
        <p:txBody>
          <a:bodyPr lIns="369879" tIns="246910" rIns="369879" bIns="246910" spcCol="1270" anchor="ctr"/>
          <a:lstStyle/>
          <a:p>
            <a:pPr algn="ctr" defTabSz="1244600">
              <a:lnSpc>
                <a:spcPts val="3600"/>
              </a:lnSpc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中國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defTabSz="1244600">
              <a:lnSpc>
                <a:spcPts val="2400"/>
              </a:lnSpc>
              <a:spcAft>
                <a:spcPts val="0"/>
              </a:spcAft>
              <a:defRPr/>
            </a:pP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北京景山學校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 defTabSz="1244600">
              <a:lnSpc>
                <a:spcPts val="2400"/>
              </a:lnSpc>
              <a:spcAft>
                <a:spcPts val="0"/>
              </a:spcAft>
              <a:defRPr/>
            </a:pP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大興實驗學校</a:t>
            </a:r>
          </a:p>
        </p:txBody>
      </p:sp>
      <p:sp>
        <p:nvSpPr>
          <p:cNvPr id="12" name="手繪多邊形 11">
            <a:extLst>
              <a:ext uri="{FF2B5EF4-FFF2-40B4-BE49-F238E27FC236}">
                <a16:creationId xmlns:a16="http://schemas.microsoft.com/office/drawing/2014/main" id="{E56A13F3-97F8-438B-89A9-714883E93506}"/>
              </a:ext>
            </a:extLst>
          </p:cNvPr>
          <p:cNvSpPr/>
          <p:nvPr/>
        </p:nvSpPr>
        <p:spPr>
          <a:xfrm>
            <a:off x="3559175" y="3848100"/>
            <a:ext cx="306388" cy="36513"/>
          </a:xfrm>
          <a:custGeom>
            <a:avLst/>
            <a:gdLst>
              <a:gd name="connsiteX0" fmla="*/ 0 w 306054"/>
              <a:gd name="connsiteY0" fmla="*/ 18312 h 36625"/>
              <a:gd name="connsiteX1" fmla="*/ 306054 w 306054"/>
              <a:gd name="connsiteY1" fmla="*/ 18312 h 3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6054" h="36625">
                <a:moveTo>
                  <a:pt x="306054" y="18313"/>
                </a:moveTo>
                <a:lnTo>
                  <a:pt x="0" y="18313"/>
                </a:lnTo>
              </a:path>
            </a:pathLst>
          </a:custGeom>
          <a:noFill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8076" tIns="10662" rIns="158077" bIns="10662" spcCol="1270" anchor="ctr"/>
          <a:lstStyle/>
          <a:p>
            <a:pPr algn="ctr" defTabSz="222250">
              <a:lnSpc>
                <a:spcPct val="90000"/>
              </a:lnSpc>
              <a:spcAft>
                <a:spcPct val="35000"/>
              </a:spcAft>
              <a:defRPr/>
            </a:pPr>
            <a:endParaRPr lang="zh-TW" altLang="en-US" sz="500"/>
          </a:p>
        </p:txBody>
      </p:sp>
      <p:sp>
        <p:nvSpPr>
          <p:cNvPr id="13" name="手繪多邊形 12">
            <a:extLst>
              <a:ext uri="{FF2B5EF4-FFF2-40B4-BE49-F238E27FC236}">
                <a16:creationId xmlns:a16="http://schemas.microsoft.com/office/drawing/2014/main" id="{084C1BC1-654A-4CB8-8AD0-ED587FD795D1}"/>
              </a:ext>
            </a:extLst>
          </p:cNvPr>
          <p:cNvSpPr/>
          <p:nvPr/>
        </p:nvSpPr>
        <p:spPr>
          <a:xfrm>
            <a:off x="1439863" y="3094038"/>
            <a:ext cx="2119312" cy="1543050"/>
          </a:xfrm>
          <a:custGeom>
            <a:avLst/>
            <a:gdLst>
              <a:gd name="connsiteX0" fmla="*/ 0 w 2118517"/>
              <a:gd name="connsiteY0" fmla="*/ 771366 h 1542731"/>
              <a:gd name="connsiteX1" fmla="*/ 1059259 w 2118517"/>
              <a:gd name="connsiteY1" fmla="*/ 0 h 1542731"/>
              <a:gd name="connsiteX2" fmla="*/ 2118518 w 2118517"/>
              <a:gd name="connsiteY2" fmla="*/ 771366 h 1542731"/>
              <a:gd name="connsiteX3" fmla="*/ 1059259 w 2118517"/>
              <a:gd name="connsiteY3" fmla="*/ 1542732 h 1542731"/>
              <a:gd name="connsiteX4" fmla="*/ 0 w 2118517"/>
              <a:gd name="connsiteY4" fmla="*/ 771366 h 154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517" h="1542731">
                <a:moveTo>
                  <a:pt x="0" y="771366"/>
                </a:moveTo>
                <a:cubicBezTo>
                  <a:pt x="0" y="345352"/>
                  <a:pt x="474246" y="0"/>
                  <a:pt x="1059259" y="0"/>
                </a:cubicBezTo>
                <a:cubicBezTo>
                  <a:pt x="1644272" y="0"/>
                  <a:pt x="2118518" y="345352"/>
                  <a:pt x="2118518" y="771366"/>
                </a:cubicBezTo>
                <a:cubicBezTo>
                  <a:pt x="2118518" y="1197380"/>
                  <a:pt x="1644272" y="1542732"/>
                  <a:pt x="1059259" y="1542732"/>
                </a:cubicBezTo>
                <a:cubicBezTo>
                  <a:pt x="474246" y="1542732"/>
                  <a:pt x="0" y="1197380"/>
                  <a:pt x="0" y="771366"/>
                </a:cubicBez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4681519"/>
              <a:satOff val="-5839"/>
              <a:lumOff val="1373"/>
              <a:alphaOff val="0"/>
            </a:schemeClr>
          </a:fillRef>
          <a:effectRef idx="0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lIns="328030" tIns="243708" rIns="328030" bIns="243708" spcCol="1270" anchor="ctr"/>
          <a:lstStyle/>
          <a:p>
            <a:pPr algn="ctr" defTabSz="1244600">
              <a:lnSpc>
                <a:spcPts val="3600"/>
              </a:lnSpc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華康中黑體" pitchFamily="49" charset="-120"/>
              </a:rPr>
              <a:t>新加坡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華康中黑體" pitchFamily="49" charset="-120"/>
            </a:endParaRPr>
          </a:p>
          <a:p>
            <a:pPr algn="ctr" defTabSz="1244600">
              <a:lnSpc>
                <a:spcPts val="2400"/>
              </a:lnSpc>
              <a:defRPr/>
            </a:pP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武吉班讓</a:t>
            </a:r>
            <a:endParaRPr lang="en-US" altLang="zh-TW" sz="2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 defTabSz="1244600">
              <a:lnSpc>
                <a:spcPts val="2400"/>
              </a:lnSpc>
              <a:defRPr/>
            </a:pP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政府中學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B8FA31E4-C205-4997-8D4E-F0154C153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65" y="196873"/>
            <a:ext cx="7331504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完成華人國家教聯網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6701420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101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學年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九年一貫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" name="圖片 15">
            <a:extLst>
              <a:ext uri="{FF2B5EF4-FFF2-40B4-BE49-F238E27FC236}">
                <a16:creationId xmlns:a16="http://schemas.microsoft.com/office/drawing/2014/main" id="{45669549-CC50-456B-BFFF-D9714A9B60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7" t="34496" r="22163" b="18510"/>
          <a:stretch/>
        </p:blipFill>
        <p:spPr bwMode="auto">
          <a:xfrm>
            <a:off x="0" y="1403488"/>
            <a:ext cx="9144000" cy="50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877E24A-DCA3-4D5A-A898-C9BDE64C416F}"/>
              </a:ext>
            </a:extLst>
          </p:cNvPr>
          <p:cNvSpPr/>
          <p:nvPr/>
        </p:nvSpPr>
        <p:spPr>
          <a:xfrm>
            <a:off x="0" y="3225188"/>
            <a:ext cx="9144000" cy="1269797"/>
          </a:xfrm>
          <a:prstGeom prst="rect">
            <a:avLst/>
          </a:prstGeom>
          <a:solidFill>
            <a:schemeClr val="bg2">
              <a:lumMod val="50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遍地開花桃子腳</a:t>
            </a:r>
          </a:p>
        </p:txBody>
      </p:sp>
    </p:spTree>
    <p:extLst>
      <p:ext uri="{BB962C8B-B14F-4D97-AF65-F5344CB8AC3E}">
        <p14:creationId xmlns:p14="http://schemas.microsoft.com/office/powerpoint/2010/main" val="158954474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F277E93B-7FA4-4A82-9941-4CF5BDC78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292" y="1788860"/>
            <a:ext cx="2598809" cy="1907821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</a:t>
            </a:r>
            <a:r>
              <a:rPr lang="en-US" altLang="zh-TW" sz="54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5S</a:t>
            </a:r>
          </a:p>
          <a:p>
            <a:pPr eaLnBrk="1" hangingPunct="1">
              <a:lnSpc>
                <a:spcPts val="7600"/>
              </a:lnSpc>
              <a:defRPr/>
            </a:pPr>
            <a:r>
              <a:rPr lang="zh-TW" altLang="en-US" sz="4400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精實管理</a:t>
            </a:r>
            <a:endParaRPr lang="en-US" altLang="zh-TW" sz="4400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4" name="AutoShape 4" descr="旅館管理】5S管理法也能運用於餐旅業！ @ 潔兮筆記本Jessie's Note :: 痞客邦::">
            <a:extLst>
              <a:ext uri="{FF2B5EF4-FFF2-40B4-BE49-F238E27FC236}">
                <a16:creationId xmlns:a16="http://schemas.microsoft.com/office/drawing/2014/main" id="{BDC74BAB-1837-46B2-BE10-65A3884026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54" name="Picture 6" descr="旅館管理】5S管理法也能運用於餐旅業！ @ 潔兮筆記本Jessie's Note :: 痞客邦::">
            <a:extLst>
              <a:ext uri="{FF2B5EF4-FFF2-40B4-BE49-F238E27FC236}">
                <a16:creationId xmlns:a16="http://schemas.microsoft.com/office/drawing/2014/main" id="{6740A699-6298-4170-AAB0-114AAD5C6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102" y="0"/>
            <a:ext cx="6420897" cy="630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487919"/>
      </p:ext>
    </p:extLst>
  </p:cSld>
  <p:clrMapOvr>
    <a:masterClrMapping/>
  </p:clrMapOvr>
  <p:transition spd="slow" advClick="0" advTm="0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234" y="328148"/>
            <a:ext cx="639146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課程落地始生根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9E8AB1FF-B290-4802-A5F7-505920906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"/>
          <a:stretch>
            <a:fillRect/>
          </a:stretch>
        </p:blipFill>
        <p:spPr bwMode="auto">
          <a:xfrm>
            <a:off x="-1" y="1364440"/>
            <a:ext cx="9144000" cy="4971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B82E77CC-1C0A-4821-B991-1E74711D80F0}"/>
              </a:ext>
            </a:extLst>
          </p:cNvPr>
          <p:cNvCxnSpPr>
            <a:cxnSpLocks/>
          </p:cNvCxnSpPr>
          <p:nvPr/>
        </p:nvCxnSpPr>
        <p:spPr>
          <a:xfrm>
            <a:off x="6159640" y="1875046"/>
            <a:ext cx="205991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9">
            <a:extLst>
              <a:ext uri="{FF2B5EF4-FFF2-40B4-BE49-F238E27FC236}">
                <a16:creationId xmlns:a16="http://schemas.microsoft.com/office/drawing/2014/main" id="{5AED25B4-2C8A-419B-A6C9-FF0C952B9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440"/>
            <a:ext cx="9144000" cy="489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3970F67F-4023-4939-A407-99EB8B36231F}"/>
              </a:ext>
            </a:extLst>
          </p:cNvPr>
          <p:cNvCxnSpPr>
            <a:cxnSpLocks/>
          </p:cNvCxnSpPr>
          <p:nvPr/>
        </p:nvCxnSpPr>
        <p:spPr>
          <a:xfrm>
            <a:off x="5988817" y="1891147"/>
            <a:ext cx="205991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13EEF9F8-043E-4291-928E-8B7EFDF495A4}"/>
              </a:ext>
            </a:extLst>
          </p:cNvPr>
          <p:cNvSpPr/>
          <p:nvPr/>
        </p:nvSpPr>
        <p:spPr>
          <a:xfrm>
            <a:off x="-15434" y="3429000"/>
            <a:ext cx="9159433" cy="1248133"/>
          </a:xfrm>
          <a:prstGeom prst="rect">
            <a:avLst/>
          </a:prstGeom>
          <a:solidFill>
            <a:schemeClr val="bg2">
              <a:lumMod val="90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8000"/>
              </a:lnSpc>
              <a:buClr>
                <a:schemeClr val="tx2"/>
              </a:buClr>
              <a:buSzPct val="90000"/>
              <a:defRPr/>
            </a:pPr>
            <a:r>
              <a:rPr lang="zh-TW" altLang="en-US" sz="7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內部統整  外部連結</a:t>
            </a:r>
            <a:endParaRPr lang="en-US" altLang="zh-TW" sz="7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8486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A1BFE42-EA69-42A0-B0E5-595A963812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D968F6FD-B57E-4093-A5C3-17D6582A2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39" y="297270"/>
            <a:ext cx="691381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球員卡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課程履歷表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232A6E1-C947-49F0-8F35-CAEEFE0078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778" t="32716" r="31778" b="20469"/>
          <a:stretch/>
        </p:blipFill>
        <p:spPr>
          <a:xfrm>
            <a:off x="0" y="1412240"/>
            <a:ext cx="9144000" cy="501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5147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86613" y="325394"/>
            <a:ext cx="639146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持續維護與改善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23" name="Picture 2" descr="校本課程發展地圖6.0版(辦理期程一覽表)">
            <a:extLst>
              <a:ext uri="{FF2B5EF4-FFF2-40B4-BE49-F238E27FC236}">
                <a16:creationId xmlns:a16="http://schemas.microsoft.com/office/drawing/2014/main" id="{B839FDBA-D2D7-4559-BE24-7AF191B1AE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" b="15294"/>
          <a:stretch/>
        </p:blipFill>
        <p:spPr bwMode="auto">
          <a:xfrm>
            <a:off x="0" y="1389362"/>
            <a:ext cx="9159434" cy="49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8E1D4A1-7E3E-40AC-884D-A3A7FBD4AA45}"/>
              </a:ext>
            </a:extLst>
          </p:cNvPr>
          <p:cNvCxnSpPr>
            <a:cxnSpLocks/>
          </p:cNvCxnSpPr>
          <p:nvPr/>
        </p:nvCxnSpPr>
        <p:spPr>
          <a:xfrm>
            <a:off x="4339717" y="1735476"/>
            <a:ext cx="65639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139BBCE5-9B14-4EE2-B313-CA1DE76135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91" t="21504" r="8781" b="2542"/>
          <a:stretch/>
        </p:blipFill>
        <p:spPr>
          <a:xfrm>
            <a:off x="15435" y="-4466"/>
            <a:ext cx="9143999" cy="6451600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5D0EA225-EB00-448B-8595-E773ACE73098}"/>
              </a:ext>
            </a:extLst>
          </p:cNvPr>
          <p:cNvCxnSpPr>
            <a:cxnSpLocks/>
          </p:cNvCxnSpPr>
          <p:nvPr/>
        </p:nvCxnSpPr>
        <p:spPr>
          <a:xfrm>
            <a:off x="5466304" y="410866"/>
            <a:ext cx="10048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10.0">
            <a:extLst>
              <a:ext uri="{FF2B5EF4-FFF2-40B4-BE49-F238E27FC236}">
                <a16:creationId xmlns:a16="http://schemas.microsoft.com/office/drawing/2014/main" id="{9235BE9D-D4E4-497B-861C-EDE990F72C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 b="4680"/>
          <a:stretch/>
        </p:blipFill>
        <p:spPr bwMode="auto">
          <a:xfrm>
            <a:off x="15434" y="-1"/>
            <a:ext cx="9128565" cy="644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12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7D16729D-4574-434A-8046-8853C511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24" y="241058"/>
            <a:ext cx="506437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日久成素養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6E7BBAB-D2C5-4DC4-AAF5-320EBB3123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27" t="33450" r="23980" b="14493"/>
          <a:stretch/>
        </p:blipFill>
        <p:spPr>
          <a:xfrm>
            <a:off x="0" y="1386673"/>
            <a:ext cx="9144000" cy="498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45642"/>
      </p:ext>
    </p:extLst>
  </p:cSld>
  <p:clrMapOvr>
    <a:masterClrMapping/>
  </p:clrMapOvr>
  <p:transition spd="slow" advClick="0" advTm="0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CA91E2-E199-4D10-B138-F0CD3BB5EF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20993" r="22527" b="23701"/>
          <a:stretch>
            <a:fillRect/>
          </a:stretch>
        </p:blipFill>
        <p:spPr bwMode="auto">
          <a:xfrm>
            <a:off x="-3175" y="852488"/>
            <a:ext cx="9147175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t="20316" r="22527" b="22572"/>
          <a:stretch>
            <a:fillRect/>
          </a:stretch>
        </p:blipFill>
        <p:spPr bwMode="auto">
          <a:xfrm>
            <a:off x="1588" y="873125"/>
            <a:ext cx="9142412" cy="558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圖片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20316" r="23067" b="20091"/>
          <a:stretch>
            <a:fillRect/>
          </a:stretch>
        </p:blipFill>
        <p:spPr bwMode="auto">
          <a:xfrm>
            <a:off x="0" y="849313"/>
            <a:ext cx="9144000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588" y="0"/>
            <a:ext cx="7573617" cy="104732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103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起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一人一社群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D23991CC-0A73-4303-981A-AE84719BA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5" y="1795011"/>
            <a:ext cx="9144000" cy="433027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16600"/>
              </a:lnSpc>
              <a:defRPr/>
            </a:pPr>
            <a:r>
              <a:rPr lang="zh-TW" altLang="en-US" sz="15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土壤活化</a:t>
            </a:r>
            <a:endParaRPr lang="en-US" altLang="zh-TW" sz="1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  <a:p>
            <a:pPr algn="ctr" eaLnBrk="1" hangingPunct="1">
              <a:lnSpc>
                <a:spcPts val="16600"/>
              </a:lnSpc>
              <a:defRPr/>
            </a:pPr>
            <a:r>
              <a:rPr lang="zh-TW" altLang="en-US" sz="150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地力恢復</a:t>
            </a:r>
            <a:endParaRPr lang="en-US" altLang="zh-TW" sz="150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705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A6C9F3E-230D-4794-9C5E-910762C45E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9" name="Text Box 26">
            <a:extLst>
              <a:ext uri="{FF2B5EF4-FFF2-40B4-BE49-F238E27FC236}">
                <a16:creationId xmlns:a16="http://schemas.microsoft.com/office/drawing/2014/main" id="{68A5370D-71BF-4152-BCD6-6AF6F78F5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1388303"/>
            <a:ext cx="4787900" cy="1099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持續新增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F2F4259-052D-4303-8F63-95EACE949C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375" t="13950" r="38214" b="25595"/>
          <a:stretch/>
        </p:blipFill>
        <p:spPr>
          <a:xfrm>
            <a:off x="83974" y="-1"/>
            <a:ext cx="4645415" cy="647116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5DA26BB-49C8-4BA6-8C56-E10BB17105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07" t="26395" r="38097" b="45497"/>
          <a:stretch/>
        </p:blipFill>
        <p:spPr>
          <a:xfrm>
            <a:off x="3032449" y="2622124"/>
            <a:ext cx="6027577" cy="385874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0C145A4-B97A-4111-B3CF-C3C5D60C77A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163" t="15261" r="34081" b="14716"/>
          <a:stretch/>
        </p:blipFill>
        <p:spPr>
          <a:xfrm>
            <a:off x="0" y="0"/>
            <a:ext cx="9144000" cy="647115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8872755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3F2B78D-842A-47D9-8D27-95106B37F2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426B4470-561A-4791-B689-B7922A85D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87" y="455254"/>
            <a:ext cx="745457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討論一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sz="4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怎麼讓老師動起來？</a:t>
            </a:r>
          </a:p>
        </p:txBody>
      </p:sp>
      <p:sp>
        <p:nvSpPr>
          <p:cNvPr id="7" name="Text Box 26">
            <a:extLst>
              <a:ext uri="{FF2B5EF4-FFF2-40B4-BE49-F238E27FC236}">
                <a16:creationId xmlns:a16="http://schemas.microsoft.com/office/drawing/2014/main" id="{BDDAD7CA-8228-43DD-BCDB-5C37F817B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562813"/>
            <a:ext cx="71310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1.</a:t>
            </a: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大家都來提想法</a:t>
            </a:r>
            <a:endParaRPr lang="en-US" altLang="zh-TW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E6EB999-CC5D-41AE-9C10-80A4304EF5B3}"/>
              </a:ext>
            </a:extLst>
          </p:cNvPr>
          <p:cNvSpPr txBox="1"/>
          <p:nvPr/>
        </p:nvSpPr>
        <p:spPr>
          <a:xfrm>
            <a:off x="957920" y="2469718"/>
            <a:ext cx="7616913" cy="375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每人一張</a:t>
            </a:r>
            <a:r>
              <a:rPr lang="en-US" altLang="zh-TW" sz="2800" b="1" dirty="0">
                <a:solidFill>
                  <a:schemeClr val="bg1"/>
                </a:solidFill>
                <a:latin typeface="+mj-ea"/>
                <a:ea typeface="+mj-ea"/>
              </a:rPr>
              <a:t>A4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紙，撕成</a:t>
            </a:r>
            <a:r>
              <a:rPr lang="en-US" altLang="zh-TW" sz="2800" b="1" dirty="0">
                <a:solidFill>
                  <a:schemeClr val="bg1"/>
                </a:solidFill>
                <a:latin typeface="+mj-ea"/>
                <a:ea typeface="+mj-ea"/>
              </a:rPr>
              <a:t>8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張。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每張寫一個您覺得可以讓老師動起來的做法。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大家都完成後，每組由任一位開始，打出第一張牌，說說您為什麼提這個。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組員覺得有類似的概念，就把牌打出堆成一小島，然後歸第一個出牌人所有。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接著輪第二位，依此類推，直到所有人牌都打光為止。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EA2AE876-0ACC-4CED-826F-F1E84D138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87" y="60283"/>
            <a:ext cx="2761316" cy="394971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2800"/>
              </a:lnSpc>
              <a:defRPr/>
            </a:pP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K.J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法</a:t>
            </a: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川喜田二郎</a:t>
            </a:r>
          </a:p>
        </p:txBody>
      </p:sp>
    </p:spTree>
    <p:extLst>
      <p:ext uri="{BB962C8B-B14F-4D97-AF65-F5344CB8AC3E}">
        <p14:creationId xmlns:p14="http://schemas.microsoft.com/office/powerpoint/2010/main" val="1725064294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80E3D1-BD24-4465-AA58-F66058D6B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93" y="270960"/>
            <a:ext cx="5382502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大溪之寶  選美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1026" name="Picture 2" descr="大溪歷史街坊再造協會- 和平老街">
            <a:extLst>
              <a:ext uri="{FF2B5EF4-FFF2-40B4-BE49-F238E27FC236}">
                <a16:creationId xmlns:a16="http://schemas.microsoft.com/office/drawing/2014/main" id="{DE5C52F5-599E-4F34-8890-2C5D91BA6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3369"/>
            <a:ext cx="9144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台灣中評網：朱立倫外公祖厝紀錄先祖漳州渡海來台">
            <a:extLst>
              <a:ext uri="{FF2B5EF4-FFF2-40B4-BE49-F238E27FC236}">
                <a16:creationId xmlns:a16="http://schemas.microsoft.com/office/drawing/2014/main" id="{067AD66A-8226-4D43-AFCE-35830DF94F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5" t="1573" r="25800"/>
          <a:stretch/>
        </p:blipFill>
        <p:spPr bwMode="auto">
          <a:xfrm>
            <a:off x="572497" y="1443369"/>
            <a:ext cx="3183612" cy="381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2018金點設計獎、金點概念設計獎76位完整評審團名單出爐！ - TDRI">
            <a:extLst>
              <a:ext uri="{FF2B5EF4-FFF2-40B4-BE49-F238E27FC236}">
                <a16:creationId xmlns:a16="http://schemas.microsoft.com/office/drawing/2014/main" id="{1F998FB0-16A5-40FC-A608-A04D22E6C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63" r="39768" b="34213"/>
          <a:stretch/>
        </p:blipFill>
        <p:spPr bwMode="auto">
          <a:xfrm>
            <a:off x="572497" y="5043060"/>
            <a:ext cx="3183612" cy="112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44248B33-7D28-4BA5-BAC6-DD4200A9C9B2}"/>
              </a:ext>
            </a:extLst>
          </p:cNvPr>
          <p:cNvSpPr txBox="1"/>
          <p:nvPr/>
        </p:nvSpPr>
        <p:spPr>
          <a:xfrm>
            <a:off x="1955735" y="4601065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林熺達  前鎮長</a:t>
            </a:r>
          </a:p>
        </p:txBody>
      </p:sp>
      <p:pic>
        <p:nvPicPr>
          <p:cNvPr id="1036" name="Picture 12" descr="元智大學Yuan Ze University - 【鏡在咫尺—紀錄片•星期四•元智】本學期最後兩場12/6 (四) 18:30《大溪之寶 》放映暨吳乙峰導演座談會">
            <a:extLst>
              <a:ext uri="{FF2B5EF4-FFF2-40B4-BE49-F238E27FC236}">
                <a16:creationId xmlns:a16="http://schemas.microsoft.com/office/drawing/2014/main" id="{7A900F94-DFC5-47CA-A5E8-576D35D2F0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8" t="24651" r="28741" b="44341"/>
          <a:stretch/>
        </p:blipFill>
        <p:spPr bwMode="auto">
          <a:xfrm>
            <a:off x="5361625" y="2780413"/>
            <a:ext cx="2176858" cy="21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89415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3F2B78D-842A-47D9-8D27-95106B37F2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" name="Text Box 26">
            <a:extLst>
              <a:ext uri="{FF2B5EF4-FFF2-40B4-BE49-F238E27FC236}">
                <a16:creationId xmlns:a16="http://schemas.microsoft.com/office/drawing/2014/main" id="{BDDAD7CA-8228-43DD-BCDB-5C37F817B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562813"/>
            <a:ext cx="71310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</a:t>
            </a: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分類分類再分類</a:t>
            </a:r>
            <a:endParaRPr lang="en-US" altLang="zh-TW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E6EB999-CC5D-41AE-9C10-80A4304EF5B3}"/>
              </a:ext>
            </a:extLst>
          </p:cNvPr>
          <p:cNvSpPr txBox="1"/>
          <p:nvPr/>
        </p:nvSpPr>
        <p:spPr>
          <a:xfrm>
            <a:off x="572509" y="2431792"/>
            <a:ext cx="7953093" cy="144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這時所有的牌可能已分成十幾小島。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接下來打大一點，一島一島打，按照前面的規則繼續併成七八中島，最後盡量歸為三五大島。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9" name="Picture 4" descr="「kj法」的圖片搜尋結果">
            <a:extLst>
              <a:ext uri="{FF2B5EF4-FFF2-40B4-BE49-F238E27FC236}">
                <a16:creationId xmlns:a16="http://schemas.microsoft.com/office/drawing/2014/main" id="{5FE232C3-408E-48CF-AB16-C49D6128C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7" t="9242" r="4659" b="11514"/>
          <a:stretch>
            <a:fillRect/>
          </a:stretch>
        </p:blipFill>
        <p:spPr bwMode="auto">
          <a:xfrm>
            <a:off x="279919" y="3994893"/>
            <a:ext cx="3899986" cy="212339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「kj法」的圖片搜尋結果">
            <a:extLst>
              <a:ext uri="{FF2B5EF4-FFF2-40B4-BE49-F238E27FC236}">
                <a16:creationId xmlns:a16="http://schemas.microsoft.com/office/drawing/2014/main" id="{902EB048-BE83-481A-A45C-DEFE0B9B7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55" y="3876162"/>
            <a:ext cx="4049485" cy="224212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9D1A42CE-E9BC-4F3F-B30E-8174F0F36043}"/>
              </a:ext>
            </a:extLst>
          </p:cNvPr>
          <p:cNvSpPr/>
          <p:nvPr/>
        </p:nvSpPr>
        <p:spPr>
          <a:xfrm>
            <a:off x="4030824" y="4273420"/>
            <a:ext cx="1112022" cy="1548881"/>
          </a:xfrm>
          <a:prstGeom prst="homePlate">
            <a:avLst/>
          </a:prstGeom>
          <a:solidFill>
            <a:srgbClr val="FF006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41455AFA-52B9-4552-8822-1A5E502F5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87" y="455254"/>
            <a:ext cx="745457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討論一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sz="4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怎麼讓老師動起來？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0972DE90-08A9-4915-8ADD-B0943CC52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87" y="60283"/>
            <a:ext cx="2761316" cy="394971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2800"/>
              </a:lnSpc>
              <a:defRPr/>
            </a:pP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K.J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法</a:t>
            </a: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川喜田二郎</a:t>
            </a:r>
          </a:p>
        </p:txBody>
      </p:sp>
    </p:spTree>
    <p:extLst>
      <p:ext uri="{BB962C8B-B14F-4D97-AF65-F5344CB8AC3E}">
        <p14:creationId xmlns:p14="http://schemas.microsoft.com/office/powerpoint/2010/main" val="4124313468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3F2B78D-842A-47D9-8D27-95106B37F2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7" name="Text Box 26">
            <a:extLst>
              <a:ext uri="{FF2B5EF4-FFF2-40B4-BE49-F238E27FC236}">
                <a16:creationId xmlns:a16="http://schemas.microsoft.com/office/drawing/2014/main" id="{BDDAD7CA-8228-43DD-BCDB-5C37F817B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562813"/>
            <a:ext cx="71310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</a:t>
            </a: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每類定義給名稱</a:t>
            </a:r>
            <a:endParaRPr lang="en-US" altLang="zh-TW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E6EB999-CC5D-41AE-9C10-80A4304EF5B3}"/>
              </a:ext>
            </a:extLst>
          </p:cNvPr>
          <p:cNvSpPr txBox="1"/>
          <p:nvPr/>
        </p:nvSpPr>
        <p:spPr>
          <a:xfrm>
            <a:off x="748780" y="2486143"/>
            <a:ext cx="7646438" cy="98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幫每個島根據共同概念取一個島名。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每類用一張</a:t>
            </a:r>
            <a:r>
              <a:rPr lang="en-US" altLang="zh-TW" sz="2800" b="1" dirty="0">
                <a:solidFill>
                  <a:schemeClr val="bg1"/>
                </a:solidFill>
                <a:latin typeface="+mj-ea"/>
                <a:ea typeface="+mj-ea"/>
              </a:rPr>
              <a:t>8/1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  </a:t>
            </a:r>
            <a:r>
              <a:rPr lang="en-US" altLang="zh-TW" sz="2800" b="1" dirty="0">
                <a:solidFill>
                  <a:schemeClr val="bg1"/>
                </a:solidFill>
                <a:latin typeface="+mj-ea"/>
                <a:ea typeface="+mj-ea"/>
              </a:rPr>
              <a:t>A4</a:t>
            </a:r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紙寫出島名。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2" name="Picture 2" descr="「kj法」的圖片搜尋結果">
            <a:extLst>
              <a:ext uri="{FF2B5EF4-FFF2-40B4-BE49-F238E27FC236}">
                <a16:creationId xmlns:a16="http://schemas.microsoft.com/office/drawing/2014/main" id="{17B1E090-306D-4C1A-9CDA-78B077B53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8128" r="6364" b="6621"/>
          <a:stretch>
            <a:fillRect/>
          </a:stretch>
        </p:blipFill>
        <p:spPr bwMode="auto">
          <a:xfrm>
            <a:off x="596178" y="3536773"/>
            <a:ext cx="7799040" cy="2836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3ECCA5F7-37EF-406F-8599-223EDE0371F0}"/>
              </a:ext>
            </a:extLst>
          </p:cNvPr>
          <p:cNvSpPr txBox="1"/>
          <p:nvPr/>
        </p:nvSpPr>
        <p:spPr>
          <a:xfrm>
            <a:off x="6448858" y="3852898"/>
            <a:ext cx="795411" cy="830997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TW" sz="2400" b="1" dirty="0">
                <a:solidFill>
                  <a:srgbClr val="8C0E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XXX</a:t>
            </a:r>
          </a:p>
          <a:p>
            <a:pPr algn="ctr">
              <a:defRPr/>
            </a:pPr>
            <a:r>
              <a:rPr lang="en-US" altLang="zh-TW" sz="2400" b="1" dirty="0">
                <a:solidFill>
                  <a:srgbClr val="8C0E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XXX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0323591-5A68-4CC8-9E1F-A9DB7647CA25}"/>
              </a:ext>
            </a:extLst>
          </p:cNvPr>
          <p:cNvSpPr txBox="1"/>
          <p:nvPr/>
        </p:nvSpPr>
        <p:spPr>
          <a:xfrm>
            <a:off x="1328291" y="5319026"/>
            <a:ext cx="819455" cy="830997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TW" sz="2400" b="1" dirty="0">
                <a:solidFill>
                  <a:srgbClr val="8C0E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VVV</a:t>
            </a:r>
          </a:p>
          <a:p>
            <a:pPr algn="ctr">
              <a:defRPr/>
            </a:pPr>
            <a:r>
              <a:rPr lang="en-US" altLang="zh-TW" sz="2400" b="1" dirty="0">
                <a:solidFill>
                  <a:srgbClr val="8C0E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VVV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BAE6A63-DDBA-46F8-9785-BED6652F4EFD}"/>
              </a:ext>
            </a:extLst>
          </p:cNvPr>
          <p:cNvSpPr txBox="1"/>
          <p:nvPr/>
        </p:nvSpPr>
        <p:spPr>
          <a:xfrm>
            <a:off x="3807676" y="4392178"/>
            <a:ext cx="1107996" cy="830997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加強內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部溝通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1DEF260F-1FE1-460F-9C04-459F116D051F}"/>
              </a:ext>
            </a:extLst>
          </p:cNvPr>
          <p:cNvSpPr txBox="1"/>
          <p:nvPr/>
        </p:nvSpPr>
        <p:spPr>
          <a:xfrm>
            <a:off x="6376722" y="5319026"/>
            <a:ext cx="939681" cy="830997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OOO</a:t>
            </a:r>
          </a:p>
          <a:p>
            <a:pPr algn="ctr">
              <a:defRPr/>
            </a:pP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OOO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93FE150-2F78-4B57-8A73-E0DC677B5EB2}"/>
              </a:ext>
            </a:extLst>
          </p:cNvPr>
          <p:cNvSpPr txBox="1"/>
          <p:nvPr/>
        </p:nvSpPr>
        <p:spPr>
          <a:xfrm>
            <a:off x="1461045" y="3781122"/>
            <a:ext cx="1107996" cy="830997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型塑共</a:t>
            </a:r>
            <a:endParaRPr lang="en-US" altLang="zh-TW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同願景</a:t>
            </a:r>
            <a:endParaRPr lang="en-US" altLang="zh-TW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4A50E69B-74B7-4BFF-BEBC-5E1696BD1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87" y="455254"/>
            <a:ext cx="745457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討論一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sz="4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怎麼讓老師動起來？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FD9E9A62-99F9-402D-A476-1EB5762AB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87" y="60283"/>
            <a:ext cx="2761316" cy="394971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2800"/>
              </a:lnSpc>
              <a:defRPr/>
            </a:pP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K.J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法</a:t>
            </a: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川喜田二郎</a:t>
            </a:r>
          </a:p>
        </p:txBody>
      </p:sp>
    </p:spTree>
    <p:extLst>
      <p:ext uri="{BB962C8B-B14F-4D97-AF65-F5344CB8AC3E}">
        <p14:creationId xmlns:p14="http://schemas.microsoft.com/office/powerpoint/2010/main" val="121486683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7241FF9E-4863-4F26-A89C-59196786BC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44035" name="AutoShape 2" descr="https://i1.read01.com/SIG=2kmpmr5/30455961766d56793539.jpg">
            <a:extLst>
              <a:ext uri="{FF2B5EF4-FFF2-40B4-BE49-F238E27FC236}">
                <a16:creationId xmlns:a16="http://schemas.microsoft.com/office/drawing/2014/main" id="{D9274723-2A74-4AB0-9BF1-A8FDDEB937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F1DF315-A387-4AE7-A781-23221FE49D75}"/>
              </a:ext>
            </a:extLst>
          </p:cNvPr>
          <p:cNvSpPr/>
          <p:nvPr/>
        </p:nvSpPr>
        <p:spPr>
          <a:xfrm>
            <a:off x="884906" y="1473103"/>
            <a:ext cx="3526756" cy="2310736"/>
          </a:xfrm>
          <a:prstGeom prst="rect">
            <a:avLst/>
          </a:prstGeom>
          <a:solidFill>
            <a:srgbClr val="89967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很急迫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400"/>
              </a:lnSpc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很重要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B3B2505-DE2C-4EDA-A5D9-B449A97E7900}"/>
              </a:ext>
            </a:extLst>
          </p:cNvPr>
          <p:cNvSpPr/>
          <p:nvPr/>
        </p:nvSpPr>
        <p:spPr>
          <a:xfrm>
            <a:off x="4574856" y="1462659"/>
            <a:ext cx="3398175" cy="2338033"/>
          </a:xfrm>
          <a:prstGeom prst="rect">
            <a:avLst/>
          </a:prstGeom>
          <a:solidFill>
            <a:srgbClr val="76647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不急迫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400"/>
              </a:lnSpc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很重要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E5BAA1B-21C9-4367-9BF8-9263E782F20B}"/>
              </a:ext>
            </a:extLst>
          </p:cNvPr>
          <p:cNvSpPr/>
          <p:nvPr/>
        </p:nvSpPr>
        <p:spPr>
          <a:xfrm>
            <a:off x="884906" y="3970602"/>
            <a:ext cx="3526745" cy="2320656"/>
          </a:xfrm>
          <a:prstGeom prst="rect">
            <a:avLst/>
          </a:prstGeom>
          <a:solidFill>
            <a:srgbClr val="51654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400"/>
              </a:lnSpc>
              <a:defRPr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400"/>
              </a:lnSpc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很急迫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400"/>
              </a:lnSpc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不重要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D3BCE68-9AD3-42E0-8123-96D30D5FDF37}"/>
              </a:ext>
            </a:extLst>
          </p:cNvPr>
          <p:cNvSpPr/>
          <p:nvPr/>
        </p:nvSpPr>
        <p:spPr>
          <a:xfrm>
            <a:off x="4556853" y="3950690"/>
            <a:ext cx="3406809" cy="2358377"/>
          </a:xfrm>
          <a:prstGeom prst="rect">
            <a:avLst/>
          </a:prstGeom>
          <a:solidFill>
            <a:srgbClr val="54939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400"/>
              </a:lnSpc>
              <a:defRPr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400"/>
              </a:lnSpc>
              <a:defRPr/>
            </a:pP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400"/>
              </a:lnSpc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不急迫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4400"/>
              </a:lnSpc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不重要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20647D7C-9D9D-4A06-A4F0-D3024C6EF5C6}"/>
              </a:ext>
            </a:extLst>
          </p:cNvPr>
          <p:cNvCxnSpPr>
            <a:cxnSpLocks/>
          </p:cNvCxnSpPr>
          <p:nvPr/>
        </p:nvCxnSpPr>
        <p:spPr>
          <a:xfrm>
            <a:off x="875537" y="3889684"/>
            <a:ext cx="708812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384282A5-D7B8-4488-9A29-EA5535D118D8}"/>
              </a:ext>
            </a:extLst>
          </p:cNvPr>
          <p:cNvCxnSpPr>
            <a:cxnSpLocks/>
          </p:cNvCxnSpPr>
          <p:nvPr/>
        </p:nvCxnSpPr>
        <p:spPr>
          <a:xfrm flipH="1" flipV="1">
            <a:off x="4493259" y="1451389"/>
            <a:ext cx="1" cy="487078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7">
            <a:extLst>
              <a:ext uri="{FF2B5EF4-FFF2-40B4-BE49-F238E27FC236}">
                <a16:creationId xmlns:a16="http://schemas.microsoft.com/office/drawing/2014/main" id="{58E5F011-4584-497C-AE93-2A2C8BAFA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82" y="332402"/>
            <a:ext cx="7269167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共識一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sz="4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團體動力策略矩陣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1DEFB3BE-D566-4DA4-985C-AD9DB0731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87" y="60283"/>
            <a:ext cx="2761316" cy="394971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2800"/>
              </a:lnSpc>
              <a:defRPr/>
            </a:pP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K.J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法</a:t>
            </a:r>
            <a:r>
              <a:rPr lang="en-US" altLang="zh-TW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</a:t>
            </a:r>
            <a:r>
              <a:rPr lang="zh-TW" altLang="en-US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川喜田二郎</a:t>
            </a:r>
          </a:p>
        </p:txBody>
      </p:sp>
    </p:spTree>
    <p:extLst>
      <p:ext uri="{BB962C8B-B14F-4D97-AF65-F5344CB8AC3E}">
        <p14:creationId xmlns:p14="http://schemas.microsoft.com/office/powerpoint/2010/main" val="857432412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ADB02BF5-1BBC-401F-821C-97D14DCA11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25" name="箭號: ＞形 24">
            <a:extLst>
              <a:ext uri="{FF2B5EF4-FFF2-40B4-BE49-F238E27FC236}">
                <a16:creationId xmlns:a16="http://schemas.microsoft.com/office/drawing/2014/main" id="{290427E2-CFB8-45C9-9E53-A374256C92EA}"/>
              </a:ext>
            </a:extLst>
          </p:cNvPr>
          <p:cNvSpPr/>
          <p:nvPr/>
        </p:nvSpPr>
        <p:spPr>
          <a:xfrm>
            <a:off x="0" y="1871831"/>
            <a:ext cx="9144000" cy="4087905"/>
          </a:xfrm>
          <a:prstGeom prst="chevron">
            <a:avLst/>
          </a:prstGeom>
          <a:solidFill>
            <a:srgbClr val="CACDE4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0368" y="287329"/>
            <a:ext cx="7573617" cy="980259"/>
          </a:xfrm>
          <a:prstGeom prst="rect">
            <a:avLst/>
          </a:prstGeom>
          <a:noFill/>
          <a:ln>
            <a:noFill/>
          </a:ln>
        </p:spPr>
        <p:txBody>
          <a:bodyPr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共識二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48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障礙賽跑圖</a:t>
            </a: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8C1BB8B7-C72D-4F0E-ACC2-2EC5DA02D28A}"/>
              </a:ext>
            </a:extLst>
          </p:cNvPr>
          <p:cNvSpPr/>
          <p:nvPr/>
        </p:nvSpPr>
        <p:spPr>
          <a:xfrm>
            <a:off x="686696" y="2713979"/>
            <a:ext cx="914400" cy="2403605"/>
          </a:xfrm>
          <a:prstGeom prst="ellipse">
            <a:avLst/>
          </a:prstGeom>
          <a:solidFill>
            <a:srgbClr val="6FAAAD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現在</a:t>
            </a: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49039DFB-AD97-4682-80B7-85FADD92F0D2}"/>
              </a:ext>
            </a:extLst>
          </p:cNvPr>
          <p:cNvSpPr/>
          <p:nvPr/>
        </p:nvSpPr>
        <p:spPr>
          <a:xfrm>
            <a:off x="7703985" y="2713978"/>
            <a:ext cx="914400" cy="2403605"/>
          </a:xfrm>
          <a:prstGeom prst="ellipse">
            <a:avLst/>
          </a:prstGeom>
          <a:solidFill>
            <a:srgbClr val="CF317C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目標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24CA39E-251D-4341-8153-13CBA07FD85E}"/>
              </a:ext>
            </a:extLst>
          </p:cNvPr>
          <p:cNvSpPr/>
          <p:nvPr/>
        </p:nvSpPr>
        <p:spPr>
          <a:xfrm>
            <a:off x="1713154" y="2918650"/>
            <a:ext cx="914400" cy="415925"/>
          </a:xfrm>
          <a:prstGeom prst="rect">
            <a:avLst/>
          </a:prstGeom>
          <a:solidFill>
            <a:srgbClr val="75784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障礙一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DA24B81-8551-4DF1-B9B2-14BBADF9146A}"/>
              </a:ext>
            </a:extLst>
          </p:cNvPr>
          <p:cNvSpPr/>
          <p:nvPr/>
        </p:nvSpPr>
        <p:spPr>
          <a:xfrm>
            <a:off x="2844500" y="2918649"/>
            <a:ext cx="914400" cy="415925"/>
          </a:xfrm>
          <a:prstGeom prst="rect">
            <a:avLst/>
          </a:prstGeom>
          <a:solidFill>
            <a:srgbClr val="75784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障礙二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0E01A7D-3A65-4902-BFBA-42131B86EA29}"/>
              </a:ext>
            </a:extLst>
          </p:cNvPr>
          <p:cNvSpPr/>
          <p:nvPr/>
        </p:nvSpPr>
        <p:spPr>
          <a:xfrm>
            <a:off x="4000947" y="2918648"/>
            <a:ext cx="914400" cy="415925"/>
          </a:xfrm>
          <a:prstGeom prst="rect">
            <a:avLst/>
          </a:prstGeom>
          <a:solidFill>
            <a:srgbClr val="75784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障礙三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FDC1C45-06CB-4295-8D12-D5D4D43B2EA3}"/>
              </a:ext>
            </a:extLst>
          </p:cNvPr>
          <p:cNvSpPr/>
          <p:nvPr/>
        </p:nvSpPr>
        <p:spPr>
          <a:xfrm>
            <a:off x="5132293" y="2918647"/>
            <a:ext cx="914400" cy="415925"/>
          </a:xfrm>
          <a:prstGeom prst="rect">
            <a:avLst/>
          </a:prstGeom>
          <a:solidFill>
            <a:srgbClr val="75784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障礙四</a:t>
            </a: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772639C0-30F4-42D3-89CD-4558BF0F212F}"/>
              </a:ext>
            </a:extLst>
          </p:cNvPr>
          <p:cNvSpPr/>
          <p:nvPr/>
        </p:nvSpPr>
        <p:spPr>
          <a:xfrm>
            <a:off x="2067061" y="4080817"/>
            <a:ext cx="1289325" cy="914400"/>
          </a:xfrm>
          <a:prstGeom prst="ellipse">
            <a:avLst/>
          </a:prstGeom>
          <a:solidFill>
            <a:srgbClr val="7C83BA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方案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6EF0EC0F-B459-4D0B-9043-A56E4A90CC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29" t="29347" r="33873" b="62567"/>
          <a:stretch/>
        </p:blipFill>
        <p:spPr>
          <a:xfrm>
            <a:off x="1676287" y="2603351"/>
            <a:ext cx="5001240" cy="818108"/>
          </a:xfrm>
          <a:prstGeom prst="rect">
            <a:avLst/>
          </a:prstGeom>
        </p:spPr>
      </p:pic>
      <p:sp>
        <p:nvSpPr>
          <p:cNvPr id="41" name="橢圓 40">
            <a:extLst>
              <a:ext uri="{FF2B5EF4-FFF2-40B4-BE49-F238E27FC236}">
                <a16:creationId xmlns:a16="http://schemas.microsoft.com/office/drawing/2014/main" id="{B4803C15-BFAB-4DDC-85BE-039A6A3B8D5C}"/>
              </a:ext>
            </a:extLst>
          </p:cNvPr>
          <p:cNvSpPr/>
          <p:nvPr/>
        </p:nvSpPr>
        <p:spPr>
          <a:xfrm>
            <a:off x="3457418" y="4080817"/>
            <a:ext cx="1289325" cy="914400"/>
          </a:xfrm>
          <a:prstGeom prst="ellipse">
            <a:avLst/>
          </a:prstGeom>
          <a:solidFill>
            <a:srgbClr val="7C83BA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方案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B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1C2D41CF-76A4-479F-A469-098E4B49AC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29" t="29347" r="33873" b="62567"/>
          <a:stretch/>
        </p:blipFill>
        <p:spPr>
          <a:xfrm>
            <a:off x="2019247" y="4066385"/>
            <a:ext cx="3795858" cy="1051198"/>
          </a:xfrm>
          <a:prstGeom prst="rect">
            <a:avLst/>
          </a:prstGeom>
        </p:spPr>
      </p:pic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6E355FFE-A34E-40C9-9F92-530E057C51F3}"/>
              </a:ext>
            </a:extLst>
          </p:cNvPr>
          <p:cNvCxnSpPr>
            <a:cxnSpLocks/>
          </p:cNvCxnSpPr>
          <p:nvPr/>
        </p:nvCxnSpPr>
        <p:spPr>
          <a:xfrm flipV="1">
            <a:off x="2725996" y="3334573"/>
            <a:ext cx="2867980" cy="746244"/>
          </a:xfrm>
          <a:prstGeom prst="straightConnector1">
            <a:avLst/>
          </a:prstGeom>
          <a:ln w="38100">
            <a:solidFill>
              <a:srgbClr val="724C7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A7F105B7-6359-48D8-9452-EDBF9D41B2B3}"/>
              </a:ext>
            </a:extLst>
          </p:cNvPr>
          <p:cNvCxnSpPr>
            <a:cxnSpLocks/>
            <a:stCxn id="30" idx="0"/>
          </p:cNvCxnSpPr>
          <p:nvPr/>
        </p:nvCxnSpPr>
        <p:spPr>
          <a:xfrm flipH="1" flipV="1">
            <a:off x="2170358" y="3334577"/>
            <a:ext cx="541366" cy="746240"/>
          </a:xfrm>
          <a:prstGeom prst="straightConnector1">
            <a:avLst/>
          </a:prstGeom>
          <a:ln w="38100">
            <a:solidFill>
              <a:srgbClr val="724C7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2984525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866CB16-650B-4CC7-8EB6-A8D8C7DEC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9700" y="1623898"/>
            <a:ext cx="8674691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討論二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0" y="3773476"/>
            <a:ext cx="9144000" cy="13747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lnSpc>
                <a:spcPts val="10000"/>
              </a:lnSpc>
              <a:defRPr/>
            </a:pPr>
            <a:r>
              <a:rPr lang="zh-TW" altLang="en-US" sz="9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課程教學設計</a:t>
            </a:r>
            <a:endParaRPr lang="en-US" altLang="zh-TW" sz="9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3070640"/>
      </p:ext>
    </p:extLst>
  </p:cSld>
  <p:clrMapOvr>
    <a:masterClrMapping/>
  </p:clrMapOvr>
  <p:transition spd="slow" advClick="0" advTm="0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10E3472E-DCA2-48C2-92F9-47F6FF77C5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DD0764B8-C08F-4439-9801-83978F3C58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66" t="22049" r="12755" b="6916"/>
          <a:stretch/>
        </p:blipFill>
        <p:spPr>
          <a:xfrm>
            <a:off x="-12049" y="1458546"/>
            <a:ext cx="9168097" cy="4951756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DAF6EF04-7CD7-4FD9-B7BA-E040B8956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07" y="303874"/>
            <a:ext cx="6863533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課程發展系統  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BD0F162-08A6-4E69-A74A-1C9CAFDFC725}"/>
              </a:ext>
            </a:extLst>
          </p:cNvPr>
          <p:cNvSpPr/>
          <p:nvPr/>
        </p:nvSpPr>
        <p:spPr>
          <a:xfrm>
            <a:off x="3257858" y="2487709"/>
            <a:ext cx="1576442" cy="1043274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1200"/>
              </a:lnSpc>
            </a:pP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總體架構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A4AEBCD-6047-4C2B-9370-E7FEFD4BB3F2}"/>
              </a:ext>
            </a:extLst>
          </p:cNvPr>
          <p:cNvSpPr/>
          <p:nvPr/>
        </p:nvSpPr>
        <p:spPr>
          <a:xfrm>
            <a:off x="59899" y="3120154"/>
            <a:ext cx="1413628" cy="2963947"/>
          </a:xfrm>
          <a:prstGeom prst="rect">
            <a:avLst/>
          </a:prstGeom>
          <a:solidFill>
            <a:srgbClr val="740000">
              <a:alpha val="49804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總綱領綱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師資人員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學生素質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升學任務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家長期望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環境設備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2121377-9CFB-4599-B2E3-D67C647ABED9}"/>
              </a:ext>
            </a:extLst>
          </p:cNvPr>
          <p:cNvSpPr/>
          <p:nvPr/>
        </p:nvSpPr>
        <p:spPr>
          <a:xfrm>
            <a:off x="1567753" y="2553283"/>
            <a:ext cx="1413628" cy="2162906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校務會議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行政會報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晨會夕會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學年會議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C518854-C2DF-45DC-87A8-1304484705CC}"/>
              </a:ext>
            </a:extLst>
          </p:cNvPr>
          <p:cNvSpPr/>
          <p:nvPr/>
        </p:nvSpPr>
        <p:spPr>
          <a:xfrm>
            <a:off x="3021717" y="4370291"/>
            <a:ext cx="2555101" cy="1110876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2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核心團隊、科目領域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2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學年團隊、專業社群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FB0355B4-42C1-403B-AE04-8C98E1720CE7}"/>
              </a:ext>
            </a:extLst>
          </p:cNvPr>
          <p:cNvSpPr/>
          <p:nvPr/>
        </p:nvSpPr>
        <p:spPr>
          <a:xfrm>
            <a:off x="1524763" y="5570073"/>
            <a:ext cx="5286742" cy="751322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公開授課  備觀議課  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試作 桃課師  課統週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B70EE62-4729-4C19-9023-B95F0AD328A7}"/>
              </a:ext>
            </a:extLst>
          </p:cNvPr>
          <p:cNvSpPr/>
          <p:nvPr/>
        </p:nvSpPr>
        <p:spPr>
          <a:xfrm>
            <a:off x="5617155" y="2972703"/>
            <a:ext cx="545466" cy="1743486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課發會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ADFE772F-831E-47E5-A1A7-AF34C93C20A7}"/>
              </a:ext>
            </a:extLst>
          </p:cNvPr>
          <p:cNvSpPr/>
          <p:nvPr/>
        </p:nvSpPr>
        <p:spPr>
          <a:xfrm>
            <a:off x="6545097" y="3729336"/>
            <a:ext cx="1233878" cy="1460342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課程解釋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親師溝通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資源整備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配課排課</a:t>
            </a: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AE58984-ADF6-4031-8A4A-FCB20629B5C2}"/>
              </a:ext>
            </a:extLst>
          </p:cNvPr>
          <p:cNvSpPr/>
          <p:nvPr/>
        </p:nvSpPr>
        <p:spPr>
          <a:xfrm>
            <a:off x="7806437" y="4363227"/>
            <a:ext cx="1310100" cy="1206845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2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教學實施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2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備說觀議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2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學習促進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200"/>
              </a:lnSpc>
            </a:pP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評量回饋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E11AFA61-52E7-443C-BBFB-F12564997578}"/>
              </a:ext>
            </a:extLst>
          </p:cNvPr>
          <p:cNvSpPr/>
          <p:nvPr/>
        </p:nvSpPr>
        <p:spPr>
          <a:xfrm>
            <a:off x="6645199" y="2605573"/>
            <a:ext cx="1533678" cy="1029163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調查研究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效益驗證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8" name="箭號: 弧形上彎 17">
            <a:extLst>
              <a:ext uri="{FF2B5EF4-FFF2-40B4-BE49-F238E27FC236}">
                <a16:creationId xmlns:a16="http://schemas.microsoft.com/office/drawing/2014/main" id="{D7EE1772-8545-41D2-B7F8-7B78BEB7846F}"/>
              </a:ext>
            </a:extLst>
          </p:cNvPr>
          <p:cNvSpPr/>
          <p:nvPr/>
        </p:nvSpPr>
        <p:spPr>
          <a:xfrm rot="10555494">
            <a:off x="4664512" y="2270870"/>
            <a:ext cx="2031127" cy="567652"/>
          </a:xfrm>
          <a:prstGeom prst="curvedUpArrow">
            <a:avLst/>
          </a:prstGeom>
          <a:solidFill>
            <a:srgbClr val="74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B26BA0A-C0BC-4FD6-9D17-D82D30CEA19E}"/>
              </a:ext>
            </a:extLst>
          </p:cNvPr>
          <p:cNvSpPr/>
          <p:nvPr/>
        </p:nvSpPr>
        <p:spPr>
          <a:xfrm>
            <a:off x="6166411" y="1478910"/>
            <a:ext cx="2779305" cy="659101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學校願景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課程圖像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39949AD-68EF-4B67-8001-BF3DA2BE720F}"/>
              </a:ext>
            </a:extLst>
          </p:cNvPr>
          <p:cNvSpPr/>
          <p:nvPr/>
        </p:nvSpPr>
        <p:spPr>
          <a:xfrm>
            <a:off x="8288550" y="2574006"/>
            <a:ext cx="795551" cy="853357"/>
          </a:xfrm>
          <a:prstGeom prst="rect">
            <a:avLst/>
          </a:prstGeom>
          <a:solidFill>
            <a:srgbClr val="74000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1800"/>
              </a:lnSpc>
            </a:pP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利益</a:t>
            </a:r>
            <a:endParaRPr lang="en-US" altLang="zh-TW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1800"/>
              </a:lnSpc>
            </a:pP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關係人</a:t>
            </a:r>
            <a:endParaRPr lang="en-US" altLang="zh-TW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200"/>
              </a:lnSpc>
            </a:pPr>
            <a:endParaRPr lang="en-US" altLang="zh-TW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lnSpc>
                <a:spcPts val="2200"/>
              </a:lnSpc>
            </a:pPr>
            <a:endParaRPr lang="en-US" altLang="zh-TW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076D994-5F97-40AB-A941-3E242E77DA2F}"/>
              </a:ext>
            </a:extLst>
          </p:cNvPr>
          <p:cNvSpPr/>
          <p:nvPr/>
        </p:nvSpPr>
        <p:spPr>
          <a:xfrm>
            <a:off x="149127" y="1524269"/>
            <a:ext cx="1235172" cy="510054"/>
          </a:xfrm>
          <a:prstGeom prst="rect">
            <a:avLst/>
          </a:prstGeom>
          <a:solidFill>
            <a:srgbClr val="385723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規劃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E6A2FD0-148A-46A1-AD29-E0255D136C09}"/>
              </a:ext>
            </a:extLst>
          </p:cNvPr>
          <p:cNvSpPr/>
          <p:nvPr/>
        </p:nvSpPr>
        <p:spPr>
          <a:xfrm>
            <a:off x="1473527" y="1524269"/>
            <a:ext cx="1235172" cy="510054"/>
          </a:xfrm>
          <a:prstGeom prst="rect">
            <a:avLst/>
          </a:prstGeom>
          <a:solidFill>
            <a:srgbClr val="00206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設計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B4894DF-808D-4E65-9BC3-F59C892FB051}"/>
              </a:ext>
            </a:extLst>
          </p:cNvPr>
          <p:cNvSpPr/>
          <p:nvPr/>
        </p:nvSpPr>
        <p:spPr>
          <a:xfrm>
            <a:off x="2807326" y="1514252"/>
            <a:ext cx="1235172" cy="510054"/>
          </a:xfrm>
          <a:prstGeom prst="rect">
            <a:avLst/>
          </a:prstGeom>
          <a:solidFill>
            <a:srgbClr val="7030A0">
              <a:alpha val="50196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實施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5E2E277-B113-40BB-9764-4088D647D0A7}"/>
              </a:ext>
            </a:extLst>
          </p:cNvPr>
          <p:cNvSpPr/>
          <p:nvPr/>
        </p:nvSpPr>
        <p:spPr>
          <a:xfrm>
            <a:off x="4120655" y="1516114"/>
            <a:ext cx="1235172" cy="510054"/>
          </a:xfrm>
          <a:prstGeom prst="rect">
            <a:avLst/>
          </a:prstGeom>
          <a:solidFill>
            <a:schemeClr val="accent2">
              <a:lumMod val="50000"/>
              <a:alpha val="50196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效果</a:t>
            </a:r>
          </a:p>
        </p:txBody>
      </p:sp>
      <p:sp>
        <p:nvSpPr>
          <p:cNvPr id="21" name="Text Box 7">
            <a:extLst>
              <a:ext uri="{FF2B5EF4-FFF2-40B4-BE49-F238E27FC236}">
                <a16:creationId xmlns:a16="http://schemas.microsoft.com/office/drawing/2014/main" id="{9D03CEEB-3C0A-4EA7-A74B-EB1C5E36E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66819"/>
            <a:ext cx="9156049" cy="117556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8600"/>
              </a:lnSpc>
              <a:defRPr/>
            </a:pPr>
            <a:r>
              <a:rPr lang="zh-TW" altLang="en-US" sz="8000" b="1" spc="50" dirty="0">
                <a:ln w="11430"/>
                <a:solidFill>
                  <a:srgbClr val="96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評鑑在哪裡？</a:t>
            </a:r>
            <a:endParaRPr lang="en-US" altLang="zh-TW" sz="8000" b="1" spc="50" dirty="0">
              <a:ln w="11430"/>
              <a:solidFill>
                <a:srgbClr val="96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F215F9D1-6521-4A23-B1B4-54AD1ECD0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33541"/>
            <a:ext cx="9156049" cy="117556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ts val="8600"/>
              </a:lnSpc>
              <a:defRPr/>
            </a:pPr>
            <a:r>
              <a:rPr lang="zh-TW" altLang="en-US" sz="8000" b="1" spc="50" dirty="0">
                <a:ln w="11430"/>
                <a:solidFill>
                  <a:srgbClr val="96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在每個元件裡！</a:t>
            </a:r>
            <a:endParaRPr lang="en-US" altLang="zh-TW" sz="8000" b="1" spc="50" dirty="0">
              <a:ln w="11430"/>
              <a:solidFill>
                <a:srgbClr val="96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6864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5623"/>
                                      </p:to>
                                    </p:animClr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5623"/>
                                      </p:to>
                                    </p:animClr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5623"/>
                                      </p:to>
                                    </p:animClr>
                                    <p:set>
                                      <p:cBhvr>
                                        <p:cTn id="2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5623"/>
                                      </p:to>
                                    </p:animClr>
                                    <p:set>
                                      <p:cBhvr>
                                        <p:cTn id="2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1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1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2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33C0B"/>
                                      </p:to>
                                    </p:animClr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33C0B"/>
                                      </p:to>
                                    </p:animClr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18" grpId="0" animBg="1"/>
      <p:bldP spid="18" grpId="1" animBg="1"/>
      <p:bldP spid="28" grpId="0" animBg="1"/>
      <p:bldP spid="31" grpId="0" animBg="1"/>
      <p:bldP spid="3" grpId="0" animBg="1"/>
      <p:bldP spid="32" grpId="0" animBg="1"/>
      <p:bldP spid="33" grpId="0" animBg="1"/>
      <p:bldP spid="34" grpId="0" animBg="1"/>
      <p:bldP spid="21" grpId="0" animBg="1"/>
      <p:bldP spid="26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7F19E66-246C-44D1-AAC6-A1B9F7CDF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5" name="Text Box 7">
            <a:extLst>
              <a:ext uri="{FF2B5EF4-FFF2-40B4-BE49-F238E27FC236}">
                <a16:creationId xmlns:a16="http://schemas.microsoft.com/office/drawing/2014/main" id="{069E5417-2799-43D1-8A4C-564014BDB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231" y="339312"/>
            <a:ext cx="687016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臺北市最接近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05E2273-8918-44A1-B4A9-A3A12D9D36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549" t="43082" r="32258" b="18222"/>
          <a:stretch/>
        </p:blipFill>
        <p:spPr>
          <a:xfrm>
            <a:off x="-34413" y="1415845"/>
            <a:ext cx="9212826" cy="4940477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2608A4E5-A318-48F3-82B5-A02CDCD574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500" t="21782" r="12662" b="6941"/>
          <a:stretch/>
        </p:blipFill>
        <p:spPr>
          <a:xfrm>
            <a:off x="1987504" y="2064082"/>
            <a:ext cx="7016265" cy="3639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7550B13-C265-4958-A99D-D5319119829E}"/>
              </a:ext>
            </a:extLst>
          </p:cNvPr>
          <p:cNvSpPr/>
          <p:nvPr/>
        </p:nvSpPr>
        <p:spPr>
          <a:xfrm>
            <a:off x="140231" y="2579077"/>
            <a:ext cx="1707042" cy="264941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846287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CAE6C8F1-403C-4113-B2D8-DAC11FD792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E88A530-823B-486B-993A-99336644EF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4" t="19064" r="7917" b="7619"/>
          <a:stretch/>
        </p:blipFill>
        <p:spPr bwMode="auto">
          <a:xfrm>
            <a:off x="613100" y="1412240"/>
            <a:ext cx="7864691" cy="489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箭號: 五邊形 2">
            <a:extLst>
              <a:ext uri="{FF2B5EF4-FFF2-40B4-BE49-F238E27FC236}">
                <a16:creationId xmlns:a16="http://schemas.microsoft.com/office/drawing/2014/main" id="{BB360094-8E33-496C-9877-A4A4EE729325}"/>
              </a:ext>
            </a:extLst>
          </p:cNvPr>
          <p:cNvSpPr/>
          <p:nvPr/>
        </p:nvSpPr>
        <p:spPr>
          <a:xfrm rot="16200000">
            <a:off x="2105637" y="3625193"/>
            <a:ext cx="4955059" cy="484632"/>
          </a:xfrm>
          <a:prstGeom prst="homePlate">
            <a:avLst/>
          </a:prstGeom>
          <a:solidFill>
            <a:srgbClr val="7CB95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91FD9FAC-9D93-4EDE-A8BC-500A310B8F0C}"/>
              </a:ext>
            </a:extLst>
          </p:cNvPr>
          <p:cNvSpPr/>
          <p:nvPr/>
        </p:nvSpPr>
        <p:spPr>
          <a:xfrm rot="10800000">
            <a:off x="613100" y="3649872"/>
            <a:ext cx="7917797" cy="484632"/>
          </a:xfrm>
          <a:prstGeom prst="homePlate">
            <a:avLst/>
          </a:prstGeom>
          <a:solidFill>
            <a:srgbClr val="7CB95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2E0754A-2AF0-4E30-A53D-BD902BE9E8D6}"/>
              </a:ext>
            </a:extLst>
          </p:cNvPr>
          <p:cNvSpPr txBox="1"/>
          <p:nvPr/>
        </p:nvSpPr>
        <p:spPr>
          <a:xfrm>
            <a:off x="4296890" y="1570881"/>
            <a:ext cx="553998" cy="46790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高  市場成長率        市場成長率  低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6BF04A9-8597-4592-B2D4-B2171F428F87}"/>
              </a:ext>
            </a:extLst>
          </p:cNvPr>
          <p:cNvSpPr txBox="1"/>
          <p:nvPr/>
        </p:nvSpPr>
        <p:spPr>
          <a:xfrm>
            <a:off x="807108" y="3672840"/>
            <a:ext cx="7723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高   相對市場占有率                            相對市場占有率   低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1F93FC90-5DA6-4E28-AEFD-8FE8D2998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23" y="302178"/>
            <a:ext cx="7285704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討論二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/</a:t>
            </a:r>
            <a:r>
              <a:rPr lang="zh-TW" altLang="en-US" sz="4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課程組合</a:t>
            </a:r>
            <a:r>
              <a:rPr lang="en-US" altLang="zh-TW" sz="4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BCG</a:t>
            </a:r>
            <a:r>
              <a:rPr lang="zh-TW" altLang="en-US" sz="4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矩陣</a:t>
            </a:r>
            <a:endParaRPr lang="en-US" altLang="zh-TW" sz="4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4" name="箭號: 弧形上彎 13">
            <a:extLst>
              <a:ext uri="{FF2B5EF4-FFF2-40B4-BE49-F238E27FC236}">
                <a16:creationId xmlns:a16="http://schemas.microsoft.com/office/drawing/2014/main" id="{8BBE908E-6661-473D-A015-1C28FE277BF7}"/>
              </a:ext>
            </a:extLst>
          </p:cNvPr>
          <p:cNvSpPr/>
          <p:nvPr/>
        </p:nvSpPr>
        <p:spPr>
          <a:xfrm rot="11683815">
            <a:off x="1518696" y="1975952"/>
            <a:ext cx="5864991" cy="3172020"/>
          </a:xfrm>
          <a:prstGeom prst="curvedUpArrow">
            <a:avLst/>
          </a:prstGeom>
          <a:solidFill>
            <a:srgbClr val="B9D4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1028" name="Picture 4" descr="大茂》黑瓜-玻璃瓶(6入) - PChome 24h購物">
            <a:extLst>
              <a:ext uri="{FF2B5EF4-FFF2-40B4-BE49-F238E27FC236}">
                <a16:creationId xmlns:a16="http://schemas.microsoft.com/office/drawing/2014/main" id="{21CCC170-04CA-44F4-8391-A18EE3894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58" y="4317248"/>
            <a:ext cx="1483910" cy="148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統一麵】肉燥風味特大袋5入/袋(傳統熟悉的肉燥風味麵) - momo購物網">
            <a:extLst>
              <a:ext uri="{FF2B5EF4-FFF2-40B4-BE49-F238E27FC236}">
                <a16:creationId xmlns:a16="http://schemas.microsoft.com/office/drawing/2014/main" id="{7295941B-58B3-48C7-9421-93F8720600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7" b="14788"/>
          <a:stretch/>
        </p:blipFill>
        <p:spPr bwMode="auto">
          <a:xfrm>
            <a:off x="2229828" y="4317248"/>
            <a:ext cx="2102062" cy="14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50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89A528E-8AC8-42E5-9328-AA787A5600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62470" name="Text Box 26"/>
          <p:cNvSpPr txBox="1">
            <a:spLocks noChangeArrowheads="1"/>
          </p:cNvSpPr>
          <p:nvPr/>
        </p:nvSpPr>
        <p:spPr bwMode="auto">
          <a:xfrm>
            <a:off x="242888" y="1989138"/>
            <a:ext cx="66262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100">
                <a:solidFill>
                  <a:schemeClr val="bg1"/>
                </a:solidFill>
                <a:latin typeface="華康中黑體" pitchFamily="49" charset="-120"/>
                <a:ea typeface="華康中黑體" pitchFamily="49" charset="-120"/>
              </a:rPr>
              <a:t> 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161B09B5-E6DF-4B2D-A3B8-73D8C3DAA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" y="244602"/>
            <a:ext cx="5778409" cy="980259"/>
          </a:xfrm>
          <a:prstGeom prst="rect">
            <a:avLst/>
          </a:prstGeom>
          <a:noFill/>
          <a:ln>
            <a:noFill/>
          </a:ln>
        </p:spPr>
        <p:txBody>
          <a:bodyPr wrap="square" tIns="36000" b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ts val="7600"/>
              </a:lnSpc>
              <a:defRPr/>
            </a:pP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課程策略矩陣</a:t>
            </a:r>
            <a:endParaRPr lang="en-US" altLang="zh-TW" sz="6000" b="1" spc="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83437747-FB6C-453A-A435-56CA6CCA70A6}"/>
              </a:ext>
            </a:extLst>
          </p:cNvPr>
          <p:cNvGraphicFramePr>
            <a:graphicFrameLocks noGrp="1"/>
          </p:cNvGraphicFramePr>
          <p:nvPr/>
        </p:nvGraphicFramePr>
        <p:xfrm>
          <a:off x="0" y="1397000"/>
          <a:ext cx="9144000" cy="5003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3040">
                  <a:extLst>
                    <a:ext uri="{9D8B030D-6E8A-4147-A177-3AD203B41FA5}">
                      <a16:colId xmlns:a16="http://schemas.microsoft.com/office/drawing/2014/main" val="2019079035"/>
                    </a:ext>
                  </a:extLst>
                </a:gridCol>
                <a:gridCol w="3205480">
                  <a:extLst>
                    <a:ext uri="{9D8B030D-6E8A-4147-A177-3AD203B41FA5}">
                      <a16:colId xmlns:a16="http://schemas.microsoft.com/office/drawing/2014/main" val="3683971460"/>
                    </a:ext>
                  </a:extLst>
                </a:gridCol>
                <a:gridCol w="3205480">
                  <a:extLst>
                    <a:ext uri="{9D8B030D-6E8A-4147-A177-3AD203B41FA5}">
                      <a16:colId xmlns:a16="http://schemas.microsoft.com/office/drawing/2014/main" val="3314541558"/>
                    </a:ext>
                  </a:extLst>
                </a:gridCol>
              </a:tblGrid>
              <a:tr h="9899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            現在</a:t>
                      </a:r>
                      <a:endParaRPr lang="en-US" altLang="zh-TW" sz="2400" dirty="0">
                        <a:latin typeface="+mj-ea"/>
                        <a:ea typeface="+mj-ea"/>
                      </a:endParaRPr>
                    </a:p>
                    <a:p>
                      <a:pPr algn="l"/>
                      <a:r>
                        <a:rPr lang="zh-TW" altLang="en-US" sz="2400" dirty="0">
                          <a:latin typeface="+mj-ea"/>
                          <a:ea typeface="+mj-ea"/>
                        </a:rPr>
                        <a:t>  未來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優勢（</a:t>
                      </a:r>
                      <a:r>
                        <a:rPr lang="en-US" altLang="zh-TW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S</a:t>
                      </a:r>
                      <a:r>
                        <a:rPr lang="zh-TW" altLang="en-US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劣勢（</a:t>
                      </a:r>
                      <a:r>
                        <a:rPr lang="en-US" altLang="zh-TW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W</a:t>
                      </a:r>
                      <a:r>
                        <a:rPr lang="zh-TW" altLang="en-US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6721782"/>
                  </a:ext>
                </a:extLst>
              </a:tr>
              <a:tr h="20069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機會（</a:t>
                      </a:r>
                      <a:r>
                        <a:rPr lang="en-US" altLang="zh-TW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O</a:t>
                      </a:r>
                      <a:r>
                        <a:rPr lang="zh-TW" altLang="en-US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現在有優勢未來又有機會</a:t>
                      </a:r>
                      <a:endParaRPr lang="en-US" altLang="zh-TW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攻擊性策略</a:t>
                      </a:r>
                      <a:endParaRPr lang="en-US" altLang="zh-TW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/>
                      <a:endParaRPr lang="zh-TW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現在處劣勢但未來有機會</a:t>
                      </a:r>
                      <a:endParaRPr lang="en-US" altLang="zh-TW" sz="20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/>
                      <a:r>
                        <a:rPr lang="zh-TW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轉型策略</a:t>
                      </a:r>
                      <a:endParaRPr lang="en-US" altLang="zh-TW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/>
                      <a:endParaRPr lang="zh-TW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5870533"/>
                  </a:ext>
                </a:extLst>
              </a:tr>
              <a:tr h="20069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威脅（Ｔ）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現在有優勢但未來受威脅</a:t>
                      </a:r>
                      <a:endParaRPr lang="en-US" altLang="zh-TW" sz="20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/>
                      <a:r>
                        <a:rPr lang="zh-TW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多角化策略</a:t>
                      </a:r>
                      <a:endParaRPr lang="en-US" altLang="zh-TW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/>
                      <a:endParaRPr lang="zh-TW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現在處劣勢未來又有威脅</a:t>
                      </a:r>
                      <a:endParaRPr lang="en-US" altLang="zh-TW" sz="20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/>
                      <a:r>
                        <a:rPr lang="zh-TW" altLang="en-US" sz="4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防禦策略</a:t>
                      </a:r>
                      <a:endParaRPr lang="en-US" altLang="zh-TW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  <a:p>
                      <a:pPr algn="ctr"/>
                      <a:endParaRPr lang="zh-TW" altLang="en-US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9175536"/>
                  </a:ext>
                </a:extLst>
              </a:tr>
            </a:tbl>
          </a:graphicData>
        </a:graphic>
      </p:graphicFrame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B641854-FE85-426A-9AE1-E1101B61A764}"/>
              </a:ext>
            </a:extLst>
          </p:cNvPr>
          <p:cNvCxnSpPr/>
          <p:nvPr/>
        </p:nvCxnSpPr>
        <p:spPr>
          <a:xfrm>
            <a:off x="0" y="1412240"/>
            <a:ext cx="2814320" cy="99282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97A52C55-737C-4829-A020-8344A7E98CFF}"/>
              </a:ext>
            </a:extLst>
          </p:cNvPr>
          <p:cNvSpPr txBox="1"/>
          <p:nvPr/>
        </p:nvSpPr>
        <p:spPr>
          <a:xfrm>
            <a:off x="3147016" y="3556545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探究、國際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796F0FB-F664-4D77-97F7-712A3585452C}"/>
              </a:ext>
            </a:extLst>
          </p:cNvPr>
          <p:cNvSpPr txBox="1"/>
          <p:nvPr/>
        </p:nvSpPr>
        <p:spPr>
          <a:xfrm>
            <a:off x="2892488" y="5619065"/>
            <a:ext cx="3147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設計思考 文創桌遊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533A47B-CC64-4FB8-BAFF-BCA5ADE24067}"/>
              </a:ext>
            </a:extLst>
          </p:cNvPr>
          <p:cNvSpPr txBox="1"/>
          <p:nvPr/>
        </p:nvSpPr>
        <p:spPr>
          <a:xfrm>
            <a:off x="5996985" y="3618101"/>
            <a:ext cx="3147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生態教育 洞察柑園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4F87F08-EDB3-4346-945C-50C4789E8D5E}"/>
              </a:ext>
            </a:extLst>
          </p:cNvPr>
          <p:cNvSpPr txBox="1"/>
          <p:nvPr/>
        </p:nvSpPr>
        <p:spPr>
          <a:xfrm>
            <a:off x="6576088" y="5538321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數遊密碼</a:t>
            </a:r>
          </a:p>
        </p:txBody>
      </p:sp>
    </p:spTree>
    <p:extLst>
      <p:ext uri="{BB962C8B-B14F-4D97-AF65-F5344CB8AC3E}">
        <p14:creationId xmlns:p14="http://schemas.microsoft.com/office/powerpoint/2010/main" val="1725739569"/>
      </p:ext>
    </p:extLst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11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71E67E5-8A52-4EC9-B63E-9AE10FF79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78" r="12681"/>
          <a:stretch/>
        </p:blipFill>
        <p:spPr>
          <a:xfrm>
            <a:off x="0" y="0"/>
            <a:ext cx="9143999" cy="6881648"/>
          </a:xfrm>
          <a:prstGeom prst="rect">
            <a:avLst/>
          </a:prstGeom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75" y="647065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TW" altLang="zh-TW"/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05884" y="204376"/>
            <a:ext cx="6944842" cy="1099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DAY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 </a:t>
            </a:r>
            <a:r>
              <a:rPr lang="en-US" altLang="zh-TW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2.</a:t>
            </a:r>
            <a:r>
              <a:rPr lang="zh-TW" altLang="en-US" sz="60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課程表</a:t>
            </a:r>
            <a:r>
              <a:rPr lang="zh-TW" altLang="en-US" sz="36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（</a:t>
            </a:r>
            <a:r>
              <a:rPr lang="en-US" altLang="zh-TW" sz="36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4/23</a:t>
            </a:r>
            <a:r>
              <a:rPr lang="zh-TW" altLang="en-US" sz="3600" b="1" spc="5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rPr>
              <a:t>）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453CC36-51D4-4947-AC16-D2FB8CE0BF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174" t="51495" r="29399" b="8784"/>
          <a:stretch/>
        </p:blipFill>
        <p:spPr>
          <a:xfrm>
            <a:off x="3175" y="1435510"/>
            <a:ext cx="9140824" cy="481780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600430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101681</TotalTime>
  <Words>5310</Words>
  <Application>Microsoft Office PowerPoint</Application>
  <PresentationFormat>如螢幕大小 (4:3)</PresentationFormat>
  <Paragraphs>1765</Paragraphs>
  <Slides>327</Slides>
  <Notes>300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327</vt:i4>
      </vt:variant>
    </vt:vector>
  </HeadingPairs>
  <TitlesOfParts>
    <vt:vector size="340" baseType="lpstr">
      <vt:lpstr>王漢宗中魏碑簡</vt:lpstr>
      <vt:lpstr>華康中黑體</vt:lpstr>
      <vt:lpstr>華康黑體W3-GB5</vt:lpstr>
      <vt:lpstr>華康新特黑體</vt:lpstr>
      <vt:lpstr>華康儷粗黑</vt:lpstr>
      <vt:lpstr>微軟正黑體</vt:lpstr>
      <vt:lpstr>新細明體</vt:lpstr>
      <vt:lpstr>Arial</vt:lpstr>
      <vt:lpstr>Calibri</vt:lpstr>
      <vt:lpstr>Cambria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2504</cp:revision>
  <dcterms:created xsi:type="dcterms:W3CDTF">2016-11-19T01:14:53Z</dcterms:created>
  <dcterms:modified xsi:type="dcterms:W3CDTF">2021-04-23T02:47:10Z</dcterms:modified>
</cp:coreProperties>
</file>