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58" r:id="rId2"/>
    <p:sldMasterId id="2147483670" r:id="rId3"/>
  </p:sldMasterIdLst>
  <p:notesMasterIdLst>
    <p:notesMasterId r:id="rId47"/>
  </p:notesMasterIdLst>
  <p:sldIdLst>
    <p:sldId id="256" r:id="rId4"/>
    <p:sldId id="289" r:id="rId5"/>
    <p:sldId id="257" r:id="rId6"/>
    <p:sldId id="258" r:id="rId7"/>
    <p:sldId id="259" r:id="rId8"/>
    <p:sldId id="265" r:id="rId9"/>
    <p:sldId id="260" r:id="rId10"/>
    <p:sldId id="288" r:id="rId11"/>
    <p:sldId id="261" r:id="rId12"/>
    <p:sldId id="262" r:id="rId13"/>
    <p:sldId id="263" r:id="rId14"/>
    <p:sldId id="274" r:id="rId15"/>
    <p:sldId id="275" r:id="rId16"/>
    <p:sldId id="269" r:id="rId17"/>
    <p:sldId id="272" r:id="rId18"/>
    <p:sldId id="273" r:id="rId19"/>
    <p:sldId id="297" r:id="rId20"/>
    <p:sldId id="291" r:id="rId21"/>
    <p:sldId id="292" r:id="rId22"/>
    <p:sldId id="293" r:id="rId23"/>
    <p:sldId id="294" r:id="rId24"/>
    <p:sldId id="295" r:id="rId25"/>
    <p:sldId id="296" r:id="rId26"/>
    <p:sldId id="298" r:id="rId27"/>
    <p:sldId id="264" r:id="rId28"/>
    <p:sldId id="268" r:id="rId29"/>
    <p:sldId id="266" r:id="rId30"/>
    <p:sldId id="267" r:id="rId31"/>
    <p:sldId id="338" r:id="rId32"/>
    <p:sldId id="270" r:id="rId33"/>
    <p:sldId id="335" r:id="rId34"/>
    <p:sldId id="337" r:id="rId35"/>
    <p:sldId id="284" r:id="rId36"/>
    <p:sldId id="278" r:id="rId37"/>
    <p:sldId id="285" r:id="rId38"/>
    <p:sldId id="283" r:id="rId39"/>
    <p:sldId id="282" r:id="rId40"/>
    <p:sldId id="280" r:id="rId41"/>
    <p:sldId id="281" r:id="rId42"/>
    <p:sldId id="279" r:id="rId43"/>
    <p:sldId id="277" r:id="rId44"/>
    <p:sldId id="287" r:id="rId45"/>
    <p:sldId id="271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96" autoAdjust="0"/>
    <p:restoredTop sz="94660"/>
  </p:normalViewPr>
  <p:slideViewPr>
    <p:cSldViewPr>
      <p:cViewPr varScale="1">
        <p:scale>
          <a:sx n="72" d="100"/>
          <a:sy n="72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2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3" name="Rectangl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 latinLnBrk="0">
              <a:defRPr lang="zh-TW" sz="1200"/>
            </a:lvl1pPr>
          </a:lstStyle>
          <a:p>
            <a:fld id="{3842907C-D0AA-4C58-9F94-58B40AD65B29}" type="datetimeFigureOut">
              <a:pPr/>
              <a:t>2021/4/23</a:t>
            </a:fld>
            <a:endParaRPr lang="zh-TW"/>
          </a:p>
        </p:txBody>
      </p:sp>
      <p:sp>
        <p:nvSpPr>
          <p:cNvPr id="4" name="Rectangl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endParaRPr lang="zh-TW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6" name="Rectangl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 latinLnBrk="0">
              <a:defRPr lang="zh-TW" sz="1200"/>
            </a:lvl1pPr>
          </a:lstStyle>
          <a:p>
            <a:fld id="{1D76769E-C829-4283-B80E-CB90D995C291}" type="slidenum">
              <a:pPr/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193947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 latinLnBrk="0">
      <a:defRPr lang="zh-TW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lang="zh-TW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lang="zh-TW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lang="zh-TW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lang="zh-TW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lang="zh-TW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lang="zh-TW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lang="zh-TW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lang="zh-TW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6769E-C829-4283-B80E-CB90D995C291}" type="slidenum">
              <a:rPr lang="zh-TW" smtClean="0"/>
              <a:pPr/>
              <a:t>1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788803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6769E-C829-4283-B80E-CB90D995C291}" type="slidenum">
              <a:rPr lang="en-US" altLang="zh-TW" smtClean="0"/>
              <a:pPr/>
              <a:t>3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656973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6769E-C829-4283-B80E-CB90D995C291}" type="slidenum">
              <a:rPr lang="en-US" altLang="zh-TW" smtClean="0"/>
              <a:pPr/>
              <a:t>4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4200322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6769E-C829-4283-B80E-CB90D995C291}" type="slidenum">
              <a:rPr lang="en-US" altLang="zh-TW" smtClean="0"/>
              <a:pPr/>
              <a:t>5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572059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6769E-C829-4283-B80E-CB90D995C291}" type="slidenum">
              <a:rPr lang="en-US" altLang="zh-TW" smtClean="0"/>
              <a:pPr/>
              <a:t>7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1478770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6769E-C829-4283-B80E-CB90D995C291}" type="slidenum">
              <a:rPr lang="en-US" altLang="zh-TW" smtClean="0"/>
              <a:pPr/>
              <a:t>9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5730381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6769E-C829-4283-B80E-CB90D995C291}" type="slidenum">
              <a:rPr lang="en-US" altLang="zh-TW" smtClean="0"/>
              <a:pPr/>
              <a:t>10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6498945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6769E-C829-4283-B80E-CB90D995C291}" type="slidenum">
              <a:rPr lang="en-US" altLang="zh-TW" smtClean="0"/>
              <a:pPr/>
              <a:t>11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75570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TW"/>
          </a:p>
        </p:txBody>
      </p:sp>
      <p:sp>
        <p:nvSpPr>
          <p:cNvPr id="9" name="Shap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latinLnBrk="0">
              <a:defRPr lang="zh-TW"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17" name="Shape 16"/>
          <p:cNvSpPr>
            <a:spLocks noGrp="1"/>
          </p:cNvSpPr>
          <p:nvPr>
            <p:ph type="subTitle" idx="1"/>
          </p:nvPr>
        </p:nvSpPr>
        <p:spPr>
          <a:xfrm>
            <a:off x="685800" y="3582807"/>
            <a:ext cx="7772400" cy="1199704"/>
          </a:xfrm>
        </p:spPr>
        <p:txBody>
          <a:bodyPr/>
          <a:lstStyle>
            <a:lvl1pPr marL="0" marR="64008" indent="0" algn="r" latinLnBrk="0">
              <a:buNone/>
              <a:defRPr lang="zh-TW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zh-TW" altLang="en-US"/>
              <a:t>按一下以編輯母片副標題樣式</a:t>
            </a:r>
            <a:endParaRPr lang="zh-TW"/>
          </a:p>
        </p:txBody>
      </p:sp>
      <p:grpSp>
        <p:nvGrpSpPr>
          <p:cNvPr id="2" name="Group 14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Shape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zh-TW"/>
            </a:p>
          </p:txBody>
        </p:sp>
        <p:sp>
          <p:nvSpPr>
            <p:cNvPr id="8" name="Shape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zh-TW"/>
            </a:p>
          </p:txBody>
        </p:sp>
        <p:sp>
          <p:nvSpPr>
            <p:cNvPr id="11" name="Shape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/>
              <a:endParaRPr lang="zh-TW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Shape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0">
              <a:defRPr lang="zh-TW">
                <a:solidFill>
                  <a:srgbClr val="FFFFFF"/>
                </a:solidFill>
              </a:defRPr>
            </a:lvl1pPr>
            <a:extLst/>
          </a:lstStyle>
          <a:p>
            <a:fld id="{E6E13C79-1C97-4B32-B2AE-1A69C169643E}" type="datetime2">
              <a:pPr/>
              <a:t>2021年4月23日</a:t>
            </a:fld>
            <a:endParaRPr lang="zh-TW">
              <a:solidFill>
                <a:srgbClr val="FFFFFF"/>
              </a:solidFill>
            </a:endParaRPr>
          </a:p>
        </p:txBody>
      </p:sp>
      <p:sp>
        <p:nvSpPr>
          <p:cNvPr id="19" name="Shap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0">
              <a:defRPr lang="zh-TW"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zh-TW">
              <a:solidFill>
                <a:schemeClr val="accent1">
                  <a:tint val="20000"/>
                </a:schemeClr>
              </a:solidFill>
            </a:endParaRPr>
          </a:p>
        </p:txBody>
      </p:sp>
      <p:sp>
        <p:nvSpPr>
          <p:cNvPr id="27" name="Shap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zh-TW">
                <a:solidFill>
                  <a:srgbClr val="FFFFFF"/>
                </a:solidFill>
              </a:defRPr>
            </a:lvl1pPr>
            <a:extLst/>
          </a:lstStyle>
          <a:p>
            <a:fld id="{45292C34-3E5E-4BA5-AF54-F1601B144FB0}" type="slidenum">
              <a:pPr/>
              <a:t>‹#›</a:t>
            </a:fld>
            <a:endParaRPr lang="zh-TW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Shape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Shap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D10E14BF-C004-4398-9186-5EE680724D95}" type="datetime2">
              <a:pPr algn="ctr"/>
              <a:t>2021年4月23日</a:t>
            </a:fld>
            <a:endParaRPr lang="zh-TW"/>
          </a:p>
        </p:txBody>
      </p:sp>
      <p:sp>
        <p:nvSpPr>
          <p:cNvPr id="5" name="Shap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Shap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92C34-3E5E-4BA5-AF54-F1601B144FB0}" type="slidenum">
              <a:rPr lang="zh-TW" sz="1400">
                <a:solidFill>
                  <a:schemeClr val="tx2">
                    <a:shade val="50000"/>
                  </a:schemeClr>
                </a:solidFill>
              </a:rPr>
              <a:pPr/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Shape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Shap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D10E14BF-C004-4398-9186-5EE680724D95}" type="datetime2">
              <a:pPr algn="ctr"/>
              <a:t>2021年4月23日</a:t>
            </a:fld>
            <a:endParaRPr lang="zh-TW"/>
          </a:p>
        </p:txBody>
      </p:sp>
      <p:sp>
        <p:nvSpPr>
          <p:cNvPr id="5" name="Shap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Shap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92C34-3E5E-4BA5-AF54-F1601B144FB0}" type="slidenum">
              <a:rPr lang="zh-TW" sz="1400">
                <a:solidFill>
                  <a:schemeClr val="tx2">
                    <a:shade val="50000"/>
                  </a:schemeClr>
                </a:solidFill>
              </a:rPr>
              <a:pPr/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DB592-309E-4407-85A5-EF4DFBF02FB8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3D2E2-4195-46A3-9706-9146C17DCE7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09388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DB592-309E-4407-85A5-EF4DFBF02FB8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3D2E2-4195-46A3-9706-9146C17DCE7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099194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DB592-309E-4407-85A5-EF4DFBF02FB8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3D2E2-4195-46A3-9706-9146C17DCE7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07315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DB592-309E-4407-85A5-EF4DFBF02FB8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3D2E2-4195-46A3-9706-9146C17DCE7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19956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DB592-309E-4407-85A5-EF4DFBF02FB8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3D2E2-4195-46A3-9706-9146C17DCE7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33275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DB592-309E-4407-85A5-EF4DFBF02FB8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3D2E2-4195-46A3-9706-9146C17DCE7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18604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DB592-309E-4407-85A5-EF4DFBF02FB8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3D2E2-4195-46A3-9706-9146C17DCE7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71708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DB592-309E-4407-85A5-EF4DFBF02FB8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3D2E2-4195-46A3-9706-9146C17DCE7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9305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Shap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FEF5B-F2CC-4EC5-8F1F-29A8BF9EFFA9}" type="datetime2">
              <a:pPr/>
              <a:t>2021年4月23日</a:t>
            </a:fld>
            <a:endParaRPr lang="zh-TW"/>
          </a:p>
        </p:txBody>
      </p:sp>
      <p:sp>
        <p:nvSpPr>
          <p:cNvPr id="5" name="Shap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Shap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EEA-824F-4D46-AFE7-60426C8C06B0}" type="slidenum">
              <a:pPr/>
              <a:t>‹#›</a:t>
            </a:fld>
            <a:endParaRPr lang="zh-TW"/>
          </a:p>
        </p:txBody>
      </p:sp>
      <p:sp>
        <p:nvSpPr>
          <p:cNvPr id="7" name="Shap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DB592-309E-4407-85A5-EF4DFBF02FB8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3D2E2-4195-46A3-9706-9146C17DCE7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949099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DB592-309E-4407-85A5-EF4DFBF02FB8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3D2E2-4195-46A3-9706-9146C17DCE7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48373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DB592-309E-4407-85A5-EF4DFBF02FB8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3D2E2-4195-46A3-9706-9146C17DCE7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49010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小節標題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latinLnBrk="0">
              <a:buNone/>
              <a:defRPr lang="zh-TW"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Shape 2"/>
          <p:cNvSpPr>
            <a:spLocks noGrp="1"/>
          </p:cNvSpPr>
          <p:nvPr>
            <p:ph type="body" idx="1"/>
          </p:nvPr>
        </p:nvSpPr>
        <p:spPr>
          <a:xfrm>
            <a:off x="3922713" y="2888512"/>
            <a:ext cx="4572000" cy="1454888"/>
          </a:xfrm>
        </p:spPr>
        <p:txBody>
          <a:bodyPr anchor="t"/>
          <a:lstStyle>
            <a:lvl1pPr marL="0" indent="0" algn="l" latinLnBrk="0">
              <a:buNone/>
              <a:defRPr lang="zh-TW" sz="2300">
                <a:solidFill>
                  <a:schemeClr val="tx1"/>
                </a:solidFill>
              </a:defRPr>
            </a:lvl1pPr>
            <a:lvl2pPr>
              <a:buNone/>
              <a:defRPr lang="zh-TW"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Shap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709C1-563D-4D9C-B702-B64C84A5A174}" type="datetime2">
              <a:pPr/>
              <a:t>2021年4月23日</a:t>
            </a:fld>
            <a:endParaRPr lang="zh-TW"/>
          </a:p>
        </p:txBody>
      </p:sp>
      <p:sp>
        <p:nvSpPr>
          <p:cNvPr id="5" name="Shap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Shap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EEA-824F-4D46-AFE7-60426C8C06B0}" type="slidenum">
              <a:pPr/>
              <a:t>‹#›</a:t>
            </a:fld>
            <a:endParaRPr lang="zh-TW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/>
            <a:endParaRPr lang="zh-TW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/>
            <a:endParaRPr lang="zh-TW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 latinLnBrk="0">
              <a:defRPr lang="zh-TW" sz="2800"/>
            </a:lvl1pPr>
            <a:lvl2pPr>
              <a:defRPr lang="zh-TW" sz="2400"/>
            </a:lvl2pPr>
            <a:lvl3pPr>
              <a:defRPr lang="zh-TW" sz="2000"/>
            </a:lvl3pPr>
            <a:lvl4pPr>
              <a:defRPr lang="zh-TW" sz="1800"/>
            </a:lvl4pPr>
            <a:lvl5pPr>
              <a:defRPr lang="zh-TW" sz="1800"/>
            </a:lvl5pPr>
            <a:extLst/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Shape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 latinLnBrk="0">
              <a:defRPr lang="zh-TW" sz="2800"/>
            </a:lvl1pPr>
            <a:lvl2pPr>
              <a:defRPr lang="zh-TW" sz="2400"/>
            </a:lvl2pPr>
            <a:lvl3pPr>
              <a:defRPr lang="zh-TW" sz="2000"/>
            </a:lvl3pPr>
            <a:lvl4pPr>
              <a:defRPr lang="zh-TW" sz="1800"/>
            </a:lvl4pPr>
            <a:lvl5pPr>
              <a:defRPr lang="zh-TW" sz="1800"/>
            </a:lvl5pPr>
            <a:extLst/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5" name="Shap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303D9-A6EB-41FB-BF22-3F49E470997E}" type="datetime2">
              <a:pPr/>
              <a:t>2021年4月23日</a:t>
            </a:fld>
            <a:endParaRPr lang="zh-TW"/>
          </a:p>
        </p:txBody>
      </p:sp>
      <p:sp>
        <p:nvSpPr>
          <p:cNvPr id="6" name="Shap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7" name="Shap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EEA-824F-4D46-AFE7-60426C8C06B0}" type="slidenum">
              <a:pPr/>
              <a:t>‹#›</a:t>
            </a:fld>
            <a:endParaRPr lang="zh-TW"/>
          </a:p>
        </p:txBody>
      </p:sp>
      <p:sp>
        <p:nvSpPr>
          <p:cNvPr id="8" name="Shap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對照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 latinLnBrk="0">
              <a:defRPr lang="zh-TW"/>
            </a:lvl1pPr>
            <a:extLst/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Shape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 latinLnBrk="0">
              <a:buNone/>
              <a:defRPr lang="zh-TW" sz="2400" b="0">
                <a:solidFill>
                  <a:schemeClr val="bg1"/>
                </a:solidFill>
              </a:defRPr>
            </a:lvl1pPr>
            <a:lvl2pPr>
              <a:buNone/>
              <a:defRPr lang="zh-TW" sz="2000" b="1"/>
            </a:lvl2pPr>
            <a:lvl3pPr>
              <a:buNone/>
              <a:defRPr lang="zh-TW" sz="1800" b="1"/>
            </a:lvl3pPr>
            <a:lvl4pPr>
              <a:buNone/>
              <a:defRPr lang="zh-TW" sz="1600" b="1"/>
            </a:lvl4pPr>
            <a:lvl5pPr>
              <a:buNone/>
              <a:defRPr lang="zh-TW" sz="1600" b="1"/>
            </a:lvl5pPr>
            <a:extLst/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Shape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 latinLnBrk="0">
              <a:buNone/>
              <a:defRPr lang="zh-TW" sz="2400" b="0">
                <a:solidFill>
                  <a:schemeClr val="bg1"/>
                </a:solidFill>
              </a:defRPr>
            </a:lvl1pPr>
            <a:lvl2pPr>
              <a:buNone/>
              <a:defRPr lang="zh-TW" sz="2000" b="1"/>
            </a:lvl2pPr>
            <a:lvl3pPr>
              <a:buNone/>
              <a:defRPr lang="zh-TW" sz="1800" b="1"/>
            </a:lvl3pPr>
            <a:lvl4pPr>
              <a:buNone/>
              <a:defRPr lang="zh-TW" sz="1600" b="1"/>
            </a:lvl4pPr>
            <a:lvl5pPr>
              <a:buNone/>
              <a:defRPr lang="zh-TW" sz="1600" b="1"/>
            </a:lvl5pPr>
            <a:extLst/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Shape 4"/>
          <p:cNvSpPr>
            <a:spLocks noGrp="1"/>
          </p:cNvSpPr>
          <p:nvPr>
            <p:ph sz="quarter" idx="2"/>
          </p:nvPr>
        </p:nvSpPr>
        <p:spPr>
          <a:xfrm>
            <a:off x="457200" y="1472430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 latinLnBrk="0">
              <a:defRPr lang="zh-TW" sz="2400"/>
            </a:lvl1pPr>
            <a:lvl2pPr>
              <a:defRPr lang="zh-TW" sz="2000"/>
            </a:lvl2pPr>
            <a:lvl3pPr>
              <a:defRPr lang="zh-TW" sz="1800"/>
            </a:lvl3pPr>
            <a:lvl4pPr>
              <a:defRPr lang="zh-TW" sz="1600"/>
            </a:lvl4pPr>
            <a:lvl5pPr>
              <a:defRPr lang="zh-TW" sz="1600"/>
            </a:lvl5pPr>
            <a:extLst/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6" name="Shape 5"/>
          <p:cNvSpPr>
            <a:spLocks noGrp="1"/>
          </p:cNvSpPr>
          <p:nvPr>
            <p:ph sz="quarter" idx="4"/>
          </p:nvPr>
        </p:nvSpPr>
        <p:spPr>
          <a:xfrm>
            <a:off x="4645025" y="1472430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 latinLnBrk="0">
              <a:spcBef>
                <a:spcPts val="0"/>
              </a:spcBef>
              <a:defRPr lang="zh-TW" sz="2400"/>
            </a:lvl1pPr>
            <a:lvl2pPr>
              <a:defRPr lang="zh-TW" sz="2000"/>
            </a:lvl2pPr>
            <a:lvl3pPr>
              <a:defRPr lang="zh-TW" sz="1800"/>
            </a:lvl3pPr>
            <a:lvl4pPr>
              <a:defRPr lang="zh-TW" sz="1600"/>
            </a:lvl4pPr>
            <a:lvl5pPr>
              <a:defRPr lang="zh-TW" sz="1600"/>
            </a:lvl5pPr>
            <a:extLst/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7" name="Shap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B0534-5698-4F62-9CFE-5DE61A073E78}" type="datetime2">
              <a:pPr/>
              <a:t>2021年4月23日</a:t>
            </a:fld>
            <a:endParaRPr lang="zh-TW"/>
          </a:p>
        </p:txBody>
      </p:sp>
      <p:sp>
        <p:nvSpPr>
          <p:cNvPr id="8" name="Shap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9" name="Shap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EEA-824F-4D46-AFE7-60426C8C06B0}" type="slidenum">
              <a:pPr/>
              <a:t>‹#›</a:t>
            </a:fld>
            <a:endParaRPr lang="zh-TW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827A3-B249-4F87-AB1A-1E06AC1AA2A4}" type="datetime2">
              <a:pPr/>
              <a:t>2021年4月23日</a:t>
            </a:fld>
            <a:endParaRPr lang="zh-TW"/>
          </a:p>
        </p:txBody>
      </p:sp>
      <p:sp>
        <p:nvSpPr>
          <p:cNvPr id="4" name="Shap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5" name="Shap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EEA-824F-4D46-AFE7-60426C8C06B0}" type="slidenum">
              <a:pPr/>
              <a:t>‹#›</a:t>
            </a:fld>
            <a:endParaRPr lang="zh-TW"/>
          </a:p>
        </p:txBody>
      </p:sp>
      <p:sp>
        <p:nvSpPr>
          <p:cNvPr id="6" name="Shap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46142-29B2-49CC-BCC6-A3AD70B4960E}" type="datetime2">
              <a:pPr/>
              <a:t>2021年4月23日</a:t>
            </a:fld>
            <a:endParaRPr lang="zh-TW"/>
          </a:p>
        </p:txBody>
      </p:sp>
      <p:sp>
        <p:nvSpPr>
          <p:cNvPr id="3" name="Shap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4" name="Shap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EEA-824F-4D46-AFE7-60426C8C06B0}" type="slidenum">
              <a:pPr/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 latinLnBrk="0">
              <a:buNone/>
              <a:defRPr lang="zh-TW"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Shape 2"/>
          <p:cNvSpPr>
            <a:spLocks noGrp="1"/>
          </p:cNvSpPr>
          <p:nvPr>
            <p:ph type="body" idx="2"/>
          </p:nvPr>
        </p:nvSpPr>
        <p:spPr>
          <a:xfrm>
            <a:off x="4419600" y="5334000"/>
            <a:ext cx="3974592" cy="914400"/>
          </a:xfrm>
        </p:spPr>
        <p:txBody>
          <a:bodyPr/>
          <a:lstStyle>
            <a:lvl1pPr marL="0" indent="0" algn="r" latinLnBrk="0">
              <a:buNone/>
              <a:defRPr lang="zh-TW" sz="1600"/>
            </a:lvl1pPr>
            <a:lvl2pPr>
              <a:buNone/>
              <a:defRPr lang="zh-TW" sz="1200"/>
            </a:lvl2pPr>
            <a:lvl3pPr>
              <a:buNone/>
              <a:defRPr lang="zh-TW" sz="1000"/>
            </a:lvl3pPr>
            <a:lvl4pPr>
              <a:buNone/>
              <a:defRPr lang="zh-TW" sz="900"/>
            </a:lvl4pPr>
            <a:lvl5pPr>
              <a:buNone/>
              <a:defRPr lang="zh-TW" sz="900"/>
            </a:lvl5pPr>
            <a:extLst/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Shape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 latinLnBrk="0">
              <a:defRPr lang="zh-TW" sz="3200"/>
            </a:lvl1pPr>
            <a:lvl2pPr>
              <a:defRPr lang="zh-TW" sz="2800"/>
            </a:lvl2pPr>
            <a:lvl3pPr>
              <a:defRPr lang="zh-TW" sz="2400"/>
            </a:lvl3pPr>
            <a:lvl4pPr>
              <a:defRPr lang="zh-TW" sz="2000"/>
            </a:lvl4pPr>
            <a:lvl5pPr>
              <a:defRPr lang="zh-TW" sz="2000"/>
            </a:lvl5pPr>
            <a:extLst/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5" name="Shape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E86C4691-4882-40A8-AF62-8CF6A18D40B2}" type="datetime2">
              <a:pPr/>
              <a:t>2021年4月23日</a:t>
            </a:fld>
            <a:endParaRPr lang="zh-TW"/>
          </a:p>
        </p:txBody>
      </p:sp>
      <p:sp>
        <p:nvSpPr>
          <p:cNvPr id="6" name="Shap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7" name="Shap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EEA-824F-4D46-AFE7-60426C8C06B0}" type="slidenum">
              <a:pPr/>
              <a:t>‹#›</a:t>
            </a:fld>
            <a:endParaRPr lang="zh-TW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"/>
          <p:cNvSpPr>
            <a:spLocks noGrp="1"/>
          </p:cNvSpPr>
          <p:nvPr>
            <p:ph type="body" sz="half" idx="2"/>
          </p:nvPr>
        </p:nvSpPr>
        <p:spPr>
          <a:xfrm>
            <a:off x="1141232" y="5371568"/>
            <a:ext cx="7162800" cy="648232"/>
          </a:xfrm>
          <a:noFill/>
        </p:spPr>
        <p:txBody>
          <a:bodyPr anchor="t"/>
          <a:lstStyle>
            <a:lvl1pPr marL="0" marR="18288" indent="0" algn="r" latinLnBrk="0">
              <a:buNone/>
              <a:defRPr lang="zh-TW" sz="1400"/>
            </a:lvl1pPr>
            <a:lvl2pPr>
              <a:defRPr lang="zh-TW" sz="1200"/>
            </a:lvl2pPr>
            <a:lvl3pPr>
              <a:defRPr lang="zh-TW" sz="1000"/>
            </a:lvl3pPr>
            <a:lvl4pPr>
              <a:defRPr lang="zh-TW" sz="900"/>
            </a:lvl4pPr>
            <a:lvl5pPr>
              <a:defRPr lang="zh-TW" sz="900"/>
            </a:lvl5pPr>
            <a:extLst/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Rectangle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 latinLnBrk="0">
              <a:buNone/>
              <a:defRPr lang="zh-TW" sz="3200"/>
            </a:lvl1pPr>
            <a:extLst/>
          </a:lstStyle>
          <a:p>
            <a:r>
              <a:rPr lang="zh-TW" altLang="en-US"/>
              <a:t>按一下圖示以新增圖片</a:t>
            </a:r>
            <a:endParaRPr lang="zh-TW"/>
          </a:p>
        </p:txBody>
      </p:sp>
      <p:sp>
        <p:nvSpPr>
          <p:cNvPr id="5" name="Shap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0">
              <a:defRPr lang="zh-TW">
                <a:solidFill>
                  <a:schemeClr val="tx1"/>
                </a:solidFill>
              </a:defRPr>
            </a:lvl1pPr>
            <a:extLst/>
          </a:lstStyle>
          <a:p>
            <a:fld id="{61C6776A-4DEC-47EE-8A49-2C150ECB5465}" type="datetime2">
              <a:pPr/>
              <a:t>2021年4月23日</a:t>
            </a:fld>
            <a:endParaRPr lang="zh-TW">
              <a:solidFill>
                <a:schemeClr val="tx1"/>
              </a:solidFill>
            </a:endParaRPr>
          </a:p>
        </p:txBody>
      </p:sp>
      <p:sp>
        <p:nvSpPr>
          <p:cNvPr id="6" name="Shape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 latinLnBrk="0">
              <a:defRPr lang="zh-TW">
                <a:solidFill>
                  <a:schemeClr val="tx1"/>
                </a:solidFill>
              </a:defRPr>
            </a:lvl1pPr>
            <a:extLst/>
          </a:lstStyle>
          <a:p>
            <a:endParaRPr lang="zh-TW">
              <a:solidFill>
                <a:schemeClr val="tx1"/>
              </a:solidFill>
            </a:endParaRPr>
          </a:p>
        </p:txBody>
      </p:sp>
      <p:sp>
        <p:nvSpPr>
          <p:cNvPr id="7" name="Shap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lang="zh-TW">
                <a:solidFill>
                  <a:schemeClr val="tx1"/>
                </a:solidFill>
              </a:defRPr>
            </a:lvl1pPr>
            <a:extLst/>
          </a:lstStyle>
          <a:p>
            <a:fld id="{BC410EEA-824F-4D46-AFE7-60426C8C06B0}" type="slidenum">
              <a:pPr/>
              <a:t>‹#›</a:t>
            </a:fld>
            <a:endParaRPr lang="zh-TW">
              <a:solidFill>
                <a:schemeClr val="tx1"/>
              </a:solidFill>
            </a:endParaRPr>
          </a:p>
        </p:txBody>
      </p:sp>
      <p:sp>
        <p:nvSpPr>
          <p:cNvPr id="2" name="Shape 1"/>
          <p:cNvSpPr>
            <a:spLocks noGrp="1"/>
          </p:cNvSpPr>
          <p:nvPr>
            <p:ph type="title"/>
          </p:nvPr>
        </p:nvSpPr>
        <p:spPr>
          <a:xfrm>
            <a:off x="228600" y="4807688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 latinLnBrk="0">
              <a:buNone/>
              <a:defRPr lang="zh-TW"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8" name="Shape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zh-TW"/>
          </a:p>
        </p:txBody>
      </p:sp>
      <p:sp>
        <p:nvSpPr>
          <p:cNvPr id="9" name="Shape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zh-TW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/>
            <a:endParaRPr lang="zh-TW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/>
            <a:endParaRPr lang="zh-TW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/>
            <a:endParaRPr lang="zh-TW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zh-TW"/>
          </a:p>
        </p:txBody>
      </p:sp>
      <p:sp>
        <p:nvSpPr>
          <p:cNvPr id="12" name="Shape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zh-TW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/>
            <a:endParaRPr lang="zh-TW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zh-TW"/>
              <a:t>按一下以編輯母片標題樣式</a:t>
            </a:r>
          </a:p>
        </p:txBody>
      </p:sp>
      <p:sp>
        <p:nvSpPr>
          <p:cNvPr id="30" name="Rectangle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  <a:p>
            <a:pPr lvl="5"/>
            <a:r>
              <a:rPr lang="zh-TW"/>
              <a:t>第六層</a:t>
            </a:r>
          </a:p>
          <a:p>
            <a:pPr lvl="6"/>
            <a:r>
              <a:rPr lang="zh-TW"/>
              <a:t>第七層</a:t>
            </a:r>
          </a:p>
          <a:p>
            <a:pPr lvl="7"/>
            <a:r>
              <a:rPr lang="zh-TW"/>
              <a:t>第八層</a:t>
            </a:r>
          </a:p>
          <a:p>
            <a:pPr lvl="8"/>
            <a:r>
              <a:rPr lang="zh-TW"/>
              <a:t>第九層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latinLnBrk="0">
              <a:defRPr lang="zh-TW" sz="1000">
                <a:solidFill>
                  <a:schemeClr val="tx1"/>
                </a:solidFill>
              </a:defRPr>
            </a:lvl1pPr>
            <a:extLst/>
          </a:lstStyle>
          <a:p>
            <a:pPr algn="ctr"/>
            <a:fld id="{D10E14BF-C004-4398-9186-5EE680724D95}" type="datetime2">
              <a:pPr algn="ctr"/>
              <a:t>2021年4月23日</a:t>
            </a:fld>
            <a:endParaRPr lang="zh-TW" sz="100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latinLnBrk="0">
              <a:defRPr lang="zh-TW" sz="1000">
                <a:solidFill>
                  <a:schemeClr val="tx1"/>
                </a:solidFill>
              </a:defRPr>
            </a:lvl1pPr>
            <a:extLst/>
          </a:lstStyle>
          <a:p>
            <a:pPr algn="r"/>
            <a:endParaRPr lang="zh-TW" sz="100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latinLnBrk="0">
              <a:defRPr lang="zh-TW" sz="1000" b="0">
                <a:solidFill>
                  <a:schemeClr val="tx1"/>
                </a:solidFill>
              </a:defRPr>
            </a:lvl1pPr>
            <a:extLst/>
          </a:lstStyle>
          <a:p>
            <a:fld id="{45292C34-3E5E-4BA5-AF54-F1601B144FB0}" type="slidenum">
              <a:rPr lang="zh-TW" sz="1400">
                <a:solidFill>
                  <a:schemeClr val="tx2">
                    <a:shade val="50000"/>
                  </a:schemeClr>
                </a:solidFill>
              </a:rPr>
              <a:pPr/>
              <a:t>‹#›</a:t>
            </a:fld>
            <a:endParaRPr lang="zh-TW" sz="1000" b="0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l" rtl="0" eaLnBrk="1" latinLnBrk="0" hangingPunct="1">
        <a:spcBef>
          <a:spcPct val="0"/>
        </a:spcBef>
        <a:buNone/>
        <a:defRPr lang="zh-TW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5000"/>
        <a:buFont typeface="Wingdings 3"/>
        <a:buChar char=""/>
        <a:defRPr lang="zh-TW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lang="zh-TW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lang="zh-TW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lang="zh-TW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lang="zh-TW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lang="zh-TW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lang="zh-TW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lang="zh-TW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lang="zh-TW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lang="zh-TW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lang="zh-TW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lang="zh-TW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lang="zh-TW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lang="zh-TW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lang="zh-TW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lang="zh-TW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4DB592-309E-4407-85A5-EF4DFBF02FB8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53D2E2-4195-46A3-9706-9146C17DCE7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00916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1" descr="12009008x"/>
          <p:cNvPicPr>
            <a:picLocks noChangeAspect="1" noChangeArrowheads="1"/>
          </p:cNvPicPr>
          <p:nvPr/>
        </p:nvPicPr>
        <p:blipFill>
          <a:blip r:embed="rId3">
            <a:lum bright="6000" contrast="-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Grp="1"/>
          </p:cNvSpPr>
          <p:nvPr>
            <p:ph type="subTitle" idx="1"/>
          </p:nvPr>
        </p:nvSpPr>
        <p:spPr>
          <a:xfrm>
            <a:off x="1979712" y="4797152"/>
            <a:ext cx="4386807" cy="1199704"/>
          </a:xfrm>
        </p:spPr>
        <p:txBody>
          <a:bodyPr>
            <a:normAutofit fontScale="77500" lnSpcReduction="20000"/>
          </a:bodyPr>
          <a:lstStyle/>
          <a:p>
            <a:pPr>
              <a:spcAft>
                <a:spcPts val="1200"/>
              </a:spcAft>
            </a:pPr>
            <a:r>
              <a:rPr lang="zh-TW" altLang="en-US" sz="3800" b="1" dirty="0"/>
              <a:t>報告人：首任校長謝鳳香</a:t>
            </a:r>
            <a:endParaRPr lang="en-US" altLang="zh-TW" sz="3800" b="1" dirty="0"/>
          </a:p>
          <a:p>
            <a:pPr algn="just"/>
            <a:r>
              <a:rPr lang="zh-TW" altLang="en-US" dirty="0"/>
              <a:t>            </a:t>
            </a:r>
            <a:endParaRPr lang="en-US" altLang="zh-TW" dirty="0"/>
          </a:p>
        </p:txBody>
      </p:sp>
      <p:pic>
        <p:nvPicPr>
          <p:cNvPr id="1026" name="Picture 2" descr="新竹縣立東興國中 Hsinchu County Dong Xing Junior High Schoo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00808"/>
            <a:ext cx="7704856" cy="141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67544" y="1412776"/>
            <a:ext cx="7920880" cy="1534480"/>
          </a:xfrm>
        </p:spPr>
        <p:txBody>
          <a:bodyPr>
            <a:normAutofit fontScale="90000"/>
          </a:bodyPr>
          <a:lstStyle/>
          <a:p>
            <a:pPr>
              <a:spcBef>
                <a:spcPts val="1200"/>
              </a:spcBef>
            </a:pPr>
            <a:r>
              <a:rPr lang="zh-TW" altLang="en-US" sz="4400" dirty="0"/>
              <a:t>六、學校特色：</a:t>
            </a:r>
            <a:br>
              <a:rPr lang="en-US" altLang="zh-TW" sz="4400" dirty="0"/>
            </a:br>
            <a:br>
              <a:rPr lang="en-US" altLang="zh-TW" dirty="0"/>
            </a:br>
            <a:r>
              <a:rPr lang="zh-TW" altLang="en-US" sz="5300" dirty="0">
                <a:solidFill>
                  <a:srgbClr val="00B050"/>
                </a:solidFill>
              </a:rPr>
              <a:t>國際教育</a:t>
            </a:r>
            <a:r>
              <a:rPr lang="en-US" altLang="zh-TW" sz="2700" dirty="0">
                <a:solidFill>
                  <a:srgbClr val="FF0000"/>
                </a:solidFill>
              </a:rPr>
              <a:t>(</a:t>
            </a:r>
            <a:r>
              <a:rPr lang="zh-TW" altLang="en-US" sz="2700" dirty="0">
                <a:solidFill>
                  <a:srgbClr val="FF0000"/>
                </a:solidFill>
              </a:rPr>
              <a:t>多媒體語言教室</a:t>
            </a:r>
            <a:r>
              <a:rPr lang="en-US" altLang="zh-TW" sz="2700" dirty="0">
                <a:solidFill>
                  <a:srgbClr val="FF0000"/>
                </a:solidFill>
              </a:rPr>
              <a:t>)</a:t>
            </a:r>
            <a:br>
              <a:rPr lang="en-US" altLang="zh-TW" sz="5300" dirty="0">
                <a:solidFill>
                  <a:srgbClr val="FF0000"/>
                </a:solidFill>
              </a:rPr>
            </a:br>
            <a:r>
              <a:rPr lang="zh-TW" altLang="en-US" sz="5300" dirty="0"/>
              <a:t>             </a:t>
            </a:r>
            <a:r>
              <a:rPr lang="zh-TW" altLang="en-US" sz="5300" dirty="0">
                <a:solidFill>
                  <a:srgbClr val="FFC000"/>
                </a:solidFill>
              </a:rPr>
              <a:t>科學教育</a:t>
            </a:r>
            <a:r>
              <a:rPr lang="en-US" altLang="zh-TW" sz="2700" dirty="0">
                <a:solidFill>
                  <a:srgbClr val="FFC000"/>
                </a:solidFill>
              </a:rPr>
              <a:t>(6</a:t>
            </a:r>
            <a:r>
              <a:rPr lang="zh-TW" altLang="en-US" sz="2700" dirty="0">
                <a:solidFill>
                  <a:srgbClr val="FFC000"/>
                </a:solidFill>
              </a:rPr>
              <a:t>間專科實驗室</a:t>
            </a:r>
            <a:r>
              <a:rPr lang="en-US" altLang="zh-TW" sz="2700" dirty="0">
                <a:solidFill>
                  <a:srgbClr val="FFC000"/>
                </a:solidFill>
              </a:rPr>
              <a:t>)</a:t>
            </a:r>
            <a:br>
              <a:rPr lang="en-US" altLang="zh-TW" sz="5300" dirty="0"/>
            </a:br>
            <a:r>
              <a:rPr lang="zh-TW" altLang="en-US" sz="5300" dirty="0"/>
              <a:t>                          </a:t>
            </a:r>
            <a:r>
              <a:rPr lang="zh-TW" altLang="en-US" sz="5300" dirty="0">
                <a:solidFill>
                  <a:srgbClr val="002060"/>
                </a:solidFill>
              </a:rPr>
              <a:t>閱讀教育</a:t>
            </a:r>
            <a:endParaRPr lang="zh-TW" sz="5300" dirty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945940" y="3140968"/>
            <a:ext cx="7560840" cy="2232248"/>
          </a:xfrm>
        </p:spPr>
        <p:txBody>
          <a:bodyPr/>
          <a:lstStyle/>
          <a:p>
            <a:pPr marL="109728" indent="0">
              <a:buNone/>
            </a:pPr>
            <a:endParaRPr lang="en-US" altLang="zh-TW" dirty="0"/>
          </a:p>
          <a:p>
            <a:pPr marL="109728" indent="0">
              <a:buNone/>
            </a:pPr>
            <a:endParaRPr lang="en-US" altLang="zh-TW" dirty="0"/>
          </a:p>
          <a:p>
            <a:pPr marL="109728" indent="0">
              <a:buNone/>
            </a:pPr>
            <a:r>
              <a:rPr lang="zh-TW" altLang="en-US" sz="2400" b="1" dirty="0">
                <a:solidFill>
                  <a:srgbClr val="002060"/>
                </a:solidFill>
              </a:rPr>
              <a:t>                                                          </a:t>
            </a:r>
            <a:r>
              <a:rPr lang="en-US" altLang="zh-TW" sz="2400" b="1" dirty="0">
                <a:solidFill>
                  <a:srgbClr val="002060"/>
                </a:solidFill>
              </a:rPr>
              <a:t>(</a:t>
            </a:r>
            <a:r>
              <a:rPr lang="zh-TW" altLang="en-US" sz="2400" b="1" dirty="0">
                <a:solidFill>
                  <a:srgbClr val="002060"/>
                </a:solidFill>
              </a:rPr>
              <a:t>圖書館大樓</a:t>
            </a:r>
            <a:r>
              <a:rPr lang="en-US" altLang="zh-TW" sz="2400" b="1" dirty="0">
                <a:solidFill>
                  <a:srgbClr val="002060"/>
                </a:solidFill>
              </a:rPr>
              <a:t>)</a:t>
            </a:r>
          </a:p>
          <a:p>
            <a:pPr marL="109728" indent="0">
              <a:buNone/>
            </a:pPr>
            <a:endParaRPr lang="en-US" altLang="zh-TW" dirty="0"/>
          </a:p>
          <a:p>
            <a:pPr marL="109728" indent="0">
              <a:buNone/>
            </a:pPr>
            <a:endParaRPr lang="en-US" altLang="zh-TW" dirty="0"/>
          </a:p>
          <a:p>
            <a:pPr marL="109728" indent="0">
              <a:buNone/>
            </a:pPr>
            <a:endParaRPr lang="zh-TW" dirty="0"/>
          </a:p>
        </p:txBody>
      </p:sp>
      <p:pic>
        <p:nvPicPr>
          <p:cNvPr id="4" name="Picture 4" descr="旋轉對象 moon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074222"/>
            <a:ext cx="3888432" cy="3771075"/>
          </a:xfrm>
          <a:prstGeom prst="rect">
            <a:avLst/>
          </a:prstGeom>
          <a:noFill/>
          <a:ln>
            <a:noFill/>
          </a:ln>
          <a:effectLst>
            <a:softEdge rad="203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720" y="4713414"/>
            <a:ext cx="6602540" cy="85351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kabe2_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442783"/>
            <a:ext cx="3096344" cy="3501008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755576" y="21328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七、學校願景：</a:t>
            </a:r>
            <a:br>
              <a:rPr lang="en-US" altLang="zh-TW" dirty="0"/>
            </a:br>
            <a:br>
              <a:rPr lang="en-US" altLang="zh-TW" dirty="0"/>
            </a:br>
            <a:r>
              <a:rPr lang="zh-TW" altLang="en-US" dirty="0"/>
              <a:t>         </a:t>
            </a:r>
            <a:r>
              <a:rPr lang="zh-TW" alt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適性發展、多元創新</a:t>
            </a:r>
            <a:br>
              <a:rPr lang="en-US" altLang="zh-TW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zh-TW" altLang="en-US" dirty="0">
                <a:solidFill>
                  <a:srgbClr val="FFC000"/>
                </a:solidFill>
                <a:effectLst/>
              </a:rPr>
              <a:t>                  </a:t>
            </a:r>
            <a:r>
              <a:rPr lang="zh-TW" alt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全人教育、國際視野</a:t>
            </a:r>
            <a:br>
              <a:rPr lang="en-US" altLang="zh-TW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altLang="zh-TW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zh-TW" alt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</a:t>
            </a:r>
            <a:r>
              <a:rPr lang="zh-TW" altLang="en-US" sz="49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三品、四好、五心級學校</a:t>
            </a:r>
            <a:endParaRPr lang="zh-TW" sz="49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584" y="1556792"/>
            <a:ext cx="7153090" cy="475617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8206"/>
            <a:ext cx="8230313" cy="1146147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189400" y="948414"/>
            <a:ext cx="30945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>
                <a:solidFill>
                  <a:srgbClr val="00B050"/>
                </a:solidFill>
              </a:rPr>
              <a:t>萬丈高樓平地起</a:t>
            </a:r>
          </a:p>
        </p:txBody>
      </p:sp>
    </p:spTree>
    <p:extLst>
      <p:ext uri="{BB962C8B-B14F-4D97-AF65-F5344CB8AC3E}">
        <p14:creationId xmlns:p14="http://schemas.microsoft.com/office/powerpoint/2010/main" val="29738579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9732" y="605250"/>
            <a:ext cx="7824716" cy="519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0246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00B050"/>
                </a:solidFill>
              </a:rPr>
              <a:t>萬丈高樓平地起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487" y="326016"/>
            <a:ext cx="8230313" cy="1146147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1916832"/>
            <a:ext cx="6480720" cy="464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3331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584" y="620688"/>
            <a:ext cx="7526328" cy="565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2086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584" y="948370"/>
            <a:ext cx="7344816" cy="550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1978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35" y="835304"/>
            <a:ext cx="8541365" cy="5546024"/>
          </a:xfrm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09149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04" y="1124744"/>
            <a:ext cx="8435285" cy="5113886"/>
          </a:xfrm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562715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3" y="1481138"/>
            <a:ext cx="8046154" cy="4525962"/>
          </a:xfrm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8319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9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01143" y="224203"/>
            <a:ext cx="4248472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4800" dirty="0">
                <a:solidFill>
                  <a:schemeClr val="accent4">
                    <a:lumMod val="75000"/>
                  </a:schemeClr>
                </a:solidFill>
                <a:latin typeface="華康POP1體W5" pitchFamily="81" charset="-120"/>
                <a:ea typeface="華康POP1體W5" pitchFamily="81" charset="-120"/>
              </a:rPr>
              <a:t>東興國中現況</a:t>
            </a:r>
          </a:p>
        </p:txBody>
      </p:sp>
      <p:sp>
        <p:nvSpPr>
          <p:cNvPr id="44034" name="Rectangle 6"/>
          <p:cNvSpPr>
            <a:spLocks noChangeArrowheads="1"/>
          </p:cNvSpPr>
          <p:nvPr/>
        </p:nvSpPr>
        <p:spPr bwMode="auto">
          <a:xfrm>
            <a:off x="5003168" y="2538795"/>
            <a:ext cx="3803437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US" altLang="zh-TW" sz="2800" dirty="0">
              <a:solidFill>
                <a:srgbClr val="00B050"/>
              </a:solidFill>
              <a:latin typeface="+mj-ea"/>
              <a:ea typeface="+mj-ea"/>
            </a:endParaRPr>
          </a:p>
          <a:p>
            <a:pPr marL="457200" indent="-457200">
              <a:buFont typeface="Wingdings" panose="05000000000000000000" pitchFamily="2" charset="2"/>
              <a:buChar char="n"/>
              <a:defRPr/>
            </a:pPr>
            <a:r>
              <a:rPr lang="en-US" altLang="zh-TW" sz="2800" dirty="0">
                <a:solidFill>
                  <a:srgbClr val="660033"/>
                </a:solidFill>
                <a:latin typeface="標楷體" pitchFamily="65" charset="-120"/>
                <a:ea typeface="標楷體" pitchFamily="65" charset="-120"/>
              </a:rPr>
              <a:t>11</a:t>
            </a:r>
            <a:r>
              <a:rPr lang="zh-TW" altLang="en-US" sz="2800" dirty="0">
                <a:solidFill>
                  <a:srgbClr val="660033"/>
                </a:solidFill>
                <a:latin typeface="標楷體" pitchFamily="65" charset="-120"/>
                <a:ea typeface="標楷體" pitchFamily="65" charset="-120"/>
              </a:rPr>
              <a:t>月</a:t>
            </a:r>
            <a:r>
              <a:rPr lang="en-US" altLang="zh-TW" sz="2800" dirty="0">
                <a:solidFill>
                  <a:srgbClr val="660033"/>
                </a:solidFill>
                <a:latin typeface="標楷體" pitchFamily="65" charset="-120"/>
                <a:ea typeface="標楷體" pitchFamily="65" charset="-120"/>
              </a:rPr>
              <a:t>11</a:t>
            </a:r>
            <a:r>
              <a:rPr lang="zh-TW" altLang="en-US" sz="2800" dirty="0">
                <a:solidFill>
                  <a:srgbClr val="660033"/>
                </a:solidFill>
                <a:latin typeface="標楷體" pitchFamily="65" charset="-120"/>
                <a:ea typeface="標楷體" pitchFamily="65" charset="-120"/>
              </a:rPr>
              <a:t>日搬遷回東興國中</a:t>
            </a:r>
            <a:endParaRPr lang="en-US" altLang="zh-TW" sz="2800" dirty="0">
              <a:solidFill>
                <a:srgbClr val="660033"/>
              </a:solidFill>
              <a:latin typeface="標楷體" pitchFamily="65" charset="-120"/>
              <a:ea typeface="標楷體" pitchFamily="65" charset="-120"/>
            </a:endParaRPr>
          </a:p>
          <a:p>
            <a:pPr marL="457200" indent="-457200">
              <a:buFont typeface="Wingdings" panose="05000000000000000000" pitchFamily="2" charset="2"/>
              <a:buChar char="n"/>
              <a:defRPr/>
            </a:pPr>
            <a:r>
              <a:rPr lang="en-US" altLang="zh-TW" sz="2800" dirty="0">
                <a:solidFill>
                  <a:srgbClr val="660033"/>
                </a:solidFill>
                <a:latin typeface="標楷體" pitchFamily="65" charset="-120"/>
                <a:ea typeface="標楷體" pitchFamily="65" charset="-120"/>
              </a:rPr>
              <a:t>106</a:t>
            </a:r>
            <a:r>
              <a:rPr lang="zh-TW" altLang="en-US" sz="2800" dirty="0">
                <a:solidFill>
                  <a:srgbClr val="660033"/>
                </a:solidFill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sz="2800" dirty="0">
                <a:solidFill>
                  <a:srgbClr val="660033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800" dirty="0">
                <a:solidFill>
                  <a:srgbClr val="660033"/>
                </a:solidFill>
                <a:latin typeface="標楷體" pitchFamily="65" charset="-120"/>
                <a:ea typeface="標楷體" pitchFamily="65" charset="-120"/>
              </a:rPr>
              <a:t>月</a:t>
            </a:r>
            <a:r>
              <a:rPr lang="en-US" altLang="zh-TW" sz="2800" dirty="0">
                <a:solidFill>
                  <a:srgbClr val="660033"/>
                </a:solidFill>
                <a:latin typeface="標楷體" pitchFamily="65" charset="-120"/>
                <a:ea typeface="標楷體" pitchFamily="65" charset="-120"/>
              </a:rPr>
              <a:t>26</a:t>
            </a:r>
            <a:r>
              <a:rPr lang="zh-TW" altLang="en-US" sz="2800" dirty="0">
                <a:solidFill>
                  <a:srgbClr val="660033"/>
                </a:solidFill>
                <a:latin typeface="標楷體" pitchFamily="65" charset="-120"/>
                <a:ea typeface="標楷體" pitchFamily="65" charset="-120"/>
              </a:rPr>
              <a:t>日竣工</a:t>
            </a:r>
            <a:endParaRPr lang="en-US" altLang="zh-TW" sz="2800" dirty="0">
              <a:solidFill>
                <a:srgbClr val="660033"/>
              </a:solidFill>
              <a:latin typeface="標楷體" pitchFamily="65" charset="-120"/>
              <a:ea typeface="標楷體" pitchFamily="65" charset="-120"/>
            </a:endParaRPr>
          </a:p>
          <a:p>
            <a:pPr marL="457200" indent="-457200">
              <a:buFont typeface="Wingdings" panose="05000000000000000000" pitchFamily="2" charset="2"/>
              <a:buChar char="n"/>
              <a:defRPr/>
            </a:pPr>
            <a:r>
              <a:rPr lang="en-US" altLang="zh-TW" sz="2800" dirty="0">
                <a:solidFill>
                  <a:srgbClr val="660033"/>
                </a:solidFill>
                <a:latin typeface="標楷體" pitchFamily="65" charset="-120"/>
                <a:ea typeface="標楷體" pitchFamily="65" charset="-120"/>
              </a:rPr>
              <a:t>106</a:t>
            </a:r>
            <a:r>
              <a:rPr lang="zh-TW" altLang="en-US" sz="2800" dirty="0">
                <a:solidFill>
                  <a:srgbClr val="660033"/>
                </a:solidFill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sz="2800" dirty="0">
                <a:solidFill>
                  <a:srgbClr val="660033"/>
                </a:solidFill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 sz="2800" dirty="0">
                <a:solidFill>
                  <a:srgbClr val="660033"/>
                </a:solidFill>
                <a:latin typeface="標楷體" pitchFamily="65" charset="-120"/>
                <a:ea typeface="標楷體" pitchFamily="65" charset="-120"/>
              </a:rPr>
              <a:t>月</a:t>
            </a:r>
            <a:r>
              <a:rPr lang="en-US" altLang="zh-TW" sz="2800" dirty="0">
                <a:solidFill>
                  <a:srgbClr val="660033"/>
                </a:solidFill>
                <a:latin typeface="標楷體" pitchFamily="65" charset="-120"/>
                <a:ea typeface="標楷體" pitchFamily="65" charset="-120"/>
              </a:rPr>
              <a:t>15</a:t>
            </a:r>
            <a:r>
              <a:rPr lang="zh-TW" altLang="en-US" sz="2800" dirty="0">
                <a:solidFill>
                  <a:srgbClr val="660033"/>
                </a:solidFill>
                <a:latin typeface="標楷體" pitchFamily="65" charset="-120"/>
                <a:ea typeface="標楷體" pitchFamily="65" charset="-120"/>
              </a:rPr>
              <a:t>日落成</a:t>
            </a:r>
            <a:endParaRPr lang="en-US" altLang="zh-TW" sz="2800" dirty="0">
              <a:solidFill>
                <a:srgbClr val="660033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en-US" sz="2800" dirty="0">
                <a:solidFill>
                  <a:srgbClr val="00B050"/>
                </a:solidFill>
                <a:latin typeface="+mj-ea"/>
                <a:ea typeface="+mj-ea"/>
              </a:rPr>
              <a:t>班級數：</a:t>
            </a:r>
            <a:r>
              <a:rPr lang="en-US" altLang="zh-TW" sz="2800" dirty="0">
                <a:solidFill>
                  <a:srgbClr val="00B050"/>
                </a:solidFill>
                <a:highlight>
                  <a:srgbClr val="FFFF00"/>
                </a:highlight>
                <a:latin typeface="+mj-ea"/>
                <a:ea typeface="+mj-ea"/>
              </a:rPr>
              <a:t>11</a:t>
            </a:r>
            <a:r>
              <a:rPr lang="zh-TW" altLang="en-US" sz="2800" dirty="0">
                <a:solidFill>
                  <a:srgbClr val="00B050"/>
                </a:solidFill>
                <a:latin typeface="+mj-ea"/>
                <a:ea typeface="+mj-ea"/>
              </a:rPr>
              <a:t>，</a:t>
            </a:r>
            <a:r>
              <a:rPr lang="en-US" altLang="zh-TW" sz="2800" dirty="0">
                <a:solidFill>
                  <a:srgbClr val="FF0000"/>
                </a:solidFill>
                <a:latin typeface="+mj-ea"/>
                <a:ea typeface="+mj-ea"/>
              </a:rPr>
              <a:t>14</a:t>
            </a:r>
            <a:r>
              <a:rPr lang="zh-TW" altLang="en-US" sz="2800" dirty="0">
                <a:solidFill>
                  <a:srgbClr val="FF0000"/>
                </a:solidFill>
                <a:latin typeface="+mj-ea"/>
                <a:ea typeface="+mj-ea"/>
              </a:rPr>
              <a:t>，</a:t>
            </a:r>
            <a:r>
              <a:rPr lang="en-US" altLang="zh-TW" sz="2800" dirty="0">
                <a:solidFill>
                  <a:srgbClr val="FF0000"/>
                </a:solidFill>
                <a:latin typeface="+mj-ea"/>
                <a:ea typeface="+mj-ea"/>
              </a:rPr>
              <a:t>16</a:t>
            </a:r>
            <a:r>
              <a:rPr lang="zh-TW" altLang="en-US" sz="2800" dirty="0">
                <a:solidFill>
                  <a:srgbClr val="FF0000"/>
                </a:solidFill>
                <a:latin typeface="+mj-ea"/>
                <a:ea typeface="+mj-ea"/>
              </a:rPr>
              <a:t>，</a:t>
            </a:r>
            <a:r>
              <a:rPr lang="en-US" altLang="zh-TW" sz="2800" dirty="0">
                <a:solidFill>
                  <a:srgbClr val="FF0000"/>
                </a:solidFill>
                <a:latin typeface="+mj-ea"/>
                <a:ea typeface="+mj-ea"/>
              </a:rPr>
              <a:t>22</a:t>
            </a:r>
            <a:r>
              <a:rPr lang="zh-TW" altLang="en-US" sz="2800" dirty="0">
                <a:solidFill>
                  <a:srgbClr val="FF0000"/>
                </a:solidFill>
                <a:latin typeface="+mj-ea"/>
                <a:ea typeface="+mj-ea"/>
              </a:rPr>
              <a:t>，</a:t>
            </a:r>
            <a:r>
              <a:rPr lang="en-US" altLang="zh-TW" sz="2800" dirty="0">
                <a:solidFill>
                  <a:srgbClr val="FF0000"/>
                </a:solidFill>
                <a:latin typeface="+mj-ea"/>
                <a:ea typeface="+mj-ea"/>
              </a:rPr>
              <a:t>22….</a:t>
            </a:r>
            <a:r>
              <a:rPr lang="zh-TW" altLang="en-US" sz="2800" dirty="0">
                <a:solidFill>
                  <a:srgbClr val="00B050"/>
                </a:solidFill>
                <a:latin typeface="+mj-ea"/>
                <a:ea typeface="+mj-ea"/>
              </a:rPr>
              <a:t>班</a:t>
            </a:r>
            <a:endParaRPr lang="en-US" altLang="zh-TW" sz="2800" dirty="0">
              <a:solidFill>
                <a:srgbClr val="00B050"/>
              </a:solidFill>
              <a:latin typeface="+mj-ea"/>
              <a:ea typeface="+mj-ea"/>
            </a:endParaRPr>
          </a:p>
          <a:p>
            <a:pPr>
              <a:defRPr/>
            </a:pPr>
            <a:r>
              <a:rPr lang="zh-TW" altLang="en-US" sz="2800" dirty="0">
                <a:latin typeface="+mj-ea"/>
                <a:ea typeface="+mj-ea"/>
              </a:rPr>
              <a:t>另有辦理資優教育方案</a:t>
            </a:r>
            <a:endParaRPr lang="en-US" altLang="zh-TW" sz="2800" dirty="0">
              <a:latin typeface="+mj-ea"/>
              <a:ea typeface="+mj-ea"/>
            </a:endParaRPr>
          </a:p>
          <a:p>
            <a:pPr>
              <a:defRPr/>
            </a:pPr>
            <a:r>
              <a:rPr lang="en-US" altLang="zh-TW" sz="2800" dirty="0">
                <a:latin typeface="+mj-ea"/>
                <a:ea typeface="+mj-ea"/>
              </a:rPr>
              <a:t>3</a:t>
            </a:r>
            <a:r>
              <a:rPr lang="zh-TW" altLang="en-US" sz="2800" dirty="0">
                <a:latin typeface="+mj-ea"/>
                <a:ea typeface="+mj-ea"/>
              </a:rPr>
              <a:t>資優班，</a:t>
            </a:r>
            <a:r>
              <a:rPr lang="en-US" altLang="zh-TW" sz="2800" dirty="0">
                <a:latin typeface="+mj-ea"/>
                <a:ea typeface="+mj-ea"/>
              </a:rPr>
              <a:t>1</a:t>
            </a:r>
            <a:r>
              <a:rPr lang="zh-TW" altLang="en-US" sz="2800" dirty="0">
                <a:latin typeface="+mj-ea"/>
                <a:ea typeface="+mj-ea"/>
              </a:rPr>
              <a:t>資源班</a:t>
            </a:r>
            <a:endParaRPr lang="en-US" altLang="zh-TW" sz="2800" dirty="0">
              <a:latin typeface="+mj-ea"/>
              <a:ea typeface="+mj-ea"/>
            </a:endParaRPr>
          </a:p>
        </p:txBody>
      </p:sp>
      <p:pic>
        <p:nvPicPr>
          <p:cNvPr id="19460" name="Picture 10" descr="900401-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7094" y="1020947"/>
            <a:ext cx="2794470" cy="1704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矩形 6"/>
          <p:cNvSpPr>
            <a:spLocks noChangeArrowheads="1"/>
          </p:cNvSpPr>
          <p:nvPr/>
        </p:nvSpPr>
        <p:spPr bwMode="auto">
          <a:xfrm>
            <a:off x="431168" y="1988840"/>
            <a:ext cx="4572000" cy="5656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65125" indent="-255588">
              <a:lnSpc>
                <a:spcPct val="80000"/>
              </a:lnSpc>
              <a:buFont typeface="Wingdings 3" pitchFamily="18" charset="2"/>
              <a:buChar char=""/>
            </a:pPr>
            <a:r>
              <a:rPr lang="en-US" altLang="zh-TW" sz="32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105</a:t>
            </a:r>
            <a:r>
              <a:rPr lang="zh-TW" altLang="en-US" sz="32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sz="32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8</a:t>
            </a:r>
            <a:r>
              <a:rPr lang="zh-TW" altLang="en-US" sz="32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月開始招生</a:t>
            </a:r>
            <a:endParaRPr lang="en-US" altLang="zh-TW" sz="32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marL="365125" indent="-255588">
              <a:lnSpc>
                <a:spcPct val="80000"/>
              </a:lnSpc>
            </a:pPr>
            <a:endParaRPr lang="en-US" altLang="zh-TW" sz="2800" dirty="0">
              <a:solidFill>
                <a:srgbClr val="660033"/>
              </a:solidFill>
              <a:latin typeface="標楷體" pitchFamily="65" charset="-120"/>
              <a:ea typeface="標楷體" pitchFamily="65" charset="-120"/>
            </a:endParaRPr>
          </a:p>
          <a:p>
            <a:pPr marL="365125" indent="-255588">
              <a:lnSpc>
                <a:spcPct val="80000"/>
              </a:lnSpc>
              <a:buFont typeface="Wingdings 3" pitchFamily="18" charset="2"/>
              <a:buChar char=""/>
            </a:pPr>
            <a:r>
              <a:rPr lang="en-US" altLang="zh-TW" sz="2800" dirty="0">
                <a:solidFill>
                  <a:srgbClr val="660033"/>
                </a:solidFill>
                <a:latin typeface="標楷體" pitchFamily="65" charset="-120"/>
                <a:ea typeface="標楷體" pitchFamily="65" charset="-120"/>
              </a:rPr>
              <a:t>102</a:t>
            </a:r>
            <a:r>
              <a:rPr lang="zh-TW" altLang="en-US" sz="2800" dirty="0">
                <a:solidFill>
                  <a:srgbClr val="660033"/>
                </a:solidFill>
                <a:latin typeface="標楷體" pitchFamily="65" charset="-120"/>
                <a:ea typeface="標楷體" pitchFamily="65" charset="-120"/>
              </a:rPr>
              <a:t>年開始規畫</a:t>
            </a:r>
            <a:endParaRPr lang="en-US" altLang="zh-TW" sz="2800" dirty="0">
              <a:solidFill>
                <a:srgbClr val="660033"/>
              </a:solidFill>
              <a:latin typeface="標楷體" pitchFamily="65" charset="-120"/>
              <a:ea typeface="標楷體" pitchFamily="65" charset="-120"/>
            </a:endParaRPr>
          </a:p>
          <a:p>
            <a:pPr marL="365125" indent="-255588">
              <a:lnSpc>
                <a:spcPct val="80000"/>
              </a:lnSpc>
              <a:buFont typeface="Wingdings 3" pitchFamily="18" charset="2"/>
              <a:buChar char=""/>
            </a:pPr>
            <a:endParaRPr lang="en-US" altLang="zh-TW" sz="2800" dirty="0">
              <a:solidFill>
                <a:srgbClr val="660033"/>
              </a:solidFill>
              <a:latin typeface="標楷體" pitchFamily="65" charset="-120"/>
              <a:ea typeface="標楷體" pitchFamily="65" charset="-120"/>
            </a:endParaRPr>
          </a:p>
          <a:p>
            <a:pPr marL="365125" indent="-255588">
              <a:lnSpc>
                <a:spcPct val="80000"/>
              </a:lnSpc>
              <a:buFont typeface="Wingdings 3" pitchFamily="18" charset="2"/>
              <a:buChar char=""/>
            </a:pPr>
            <a:r>
              <a:rPr lang="en-US" altLang="zh-TW" sz="2800" dirty="0">
                <a:solidFill>
                  <a:srgbClr val="660033"/>
                </a:solidFill>
                <a:latin typeface="標楷體" pitchFamily="65" charset="-120"/>
                <a:ea typeface="標楷體" pitchFamily="65" charset="-120"/>
              </a:rPr>
              <a:t>104</a:t>
            </a:r>
            <a:r>
              <a:rPr lang="zh-TW" altLang="en-US" sz="2800" dirty="0">
                <a:solidFill>
                  <a:srgbClr val="660033"/>
                </a:solidFill>
                <a:latin typeface="標楷體" pitchFamily="65" charset="-120"/>
                <a:ea typeface="標楷體" pitchFamily="65" charset="-120"/>
              </a:rPr>
              <a:t>年籌備校長：林健明</a:t>
            </a:r>
          </a:p>
          <a:p>
            <a:pPr marL="365125" indent="-255588">
              <a:lnSpc>
                <a:spcPct val="80000"/>
              </a:lnSpc>
              <a:buFont typeface="Wingdings" pitchFamily="2" charset="2"/>
              <a:buNone/>
            </a:pPr>
            <a:r>
              <a:rPr lang="zh-TW" altLang="en-US" sz="2800" dirty="0">
                <a:solidFill>
                  <a:srgbClr val="660033"/>
                </a:solidFill>
                <a:latin typeface="標楷體" pitchFamily="65" charset="-120"/>
                <a:ea typeface="標楷體" pitchFamily="65" charset="-120"/>
              </a:rPr>
              <a:t>      </a:t>
            </a:r>
          </a:p>
          <a:p>
            <a:pPr marL="365125" indent="-255588">
              <a:lnSpc>
                <a:spcPct val="80000"/>
              </a:lnSpc>
              <a:buFont typeface="Wingdings 3" pitchFamily="18" charset="2"/>
              <a:buChar char=""/>
            </a:pPr>
            <a:r>
              <a:rPr lang="en-US" altLang="zh-TW" sz="2800" dirty="0">
                <a:solidFill>
                  <a:srgbClr val="660033"/>
                </a:solidFill>
                <a:latin typeface="標楷體" pitchFamily="65" charset="-120"/>
                <a:ea typeface="標楷體" pitchFamily="65" charset="-120"/>
              </a:rPr>
              <a:t>104</a:t>
            </a:r>
            <a:r>
              <a:rPr lang="zh-TW" altLang="en-US" sz="2800" dirty="0">
                <a:solidFill>
                  <a:srgbClr val="660033"/>
                </a:solidFill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sz="2800" dirty="0">
                <a:solidFill>
                  <a:srgbClr val="660033"/>
                </a:solidFill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sz="2800" dirty="0">
                <a:solidFill>
                  <a:srgbClr val="660033"/>
                </a:solidFill>
                <a:latin typeface="標楷體" pitchFamily="65" charset="-120"/>
                <a:ea typeface="標楷體" pitchFamily="65" charset="-120"/>
              </a:rPr>
              <a:t>月</a:t>
            </a:r>
            <a:r>
              <a:rPr lang="en-US" altLang="zh-TW" sz="2800" dirty="0">
                <a:solidFill>
                  <a:srgbClr val="660033"/>
                </a:solidFill>
                <a:latin typeface="標楷體" pitchFamily="65" charset="-120"/>
                <a:ea typeface="標楷體" pitchFamily="65" charset="-120"/>
              </a:rPr>
              <a:t>9</a:t>
            </a:r>
            <a:r>
              <a:rPr lang="zh-TW" altLang="en-US" sz="2800" dirty="0">
                <a:solidFill>
                  <a:srgbClr val="660033"/>
                </a:solidFill>
                <a:latin typeface="標楷體" pitchFamily="65" charset="-120"/>
                <a:ea typeface="標楷體" pitchFamily="65" charset="-120"/>
              </a:rPr>
              <a:t>日動土</a:t>
            </a:r>
            <a:endParaRPr lang="en-US" altLang="zh-TW" sz="2800" dirty="0">
              <a:solidFill>
                <a:srgbClr val="660033"/>
              </a:solidFill>
              <a:latin typeface="標楷體" pitchFamily="65" charset="-120"/>
              <a:ea typeface="標楷體" pitchFamily="65" charset="-120"/>
            </a:endParaRPr>
          </a:p>
          <a:p>
            <a:pPr marL="365125" indent="-255588">
              <a:lnSpc>
                <a:spcPct val="80000"/>
              </a:lnSpc>
              <a:buFont typeface="Wingdings 3" pitchFamily="18" charset="2"/>
              <a:buChar char=""/>
            </a:pPr>
            <a:endParaRPr lang="en-US" altLang="zh-TW" sz="2800" dirty="0">
              <a:solidFill>
                <a:srgbClr val="660033"/>
              </a:solidFill>
              <a:latin typeface="標楷體" pitchFamily="65" charset="-120"/>
              <a:ea typeface="標楷體" pitchFamily="65" charset="-120"/>
            </a:endParaRPr>
          </a:p>
          <a:p>
            <a:pPr marL="365125" indent="-255588">
              <a:lnSpc>
                <a:spcPct val="80000"/>
              </a:lnSpc>
              <a:buFont typeface="Wingdings 3" pitchFamily="18" charset="2"/>
              <a:buChar char=""/>
            </a:pPr>
            <a:r>
              <a:rPr lang="zh-TW" altLang="en-US" sz="2800" dirty="0">
                <a:solidFill>
                  <a:srgbClr val="660033"/>
                </a:solidFill>
                <a:latin typeface="標楷體" pitchFamily="65" charset="-120"/>
                <a:ea typeface="標楷體" pitchFamily="65" charset="-120"/>
              </a:rPr>
              <a:t>原訂</a:t>
            </a:r>
            <a:r>
              <a:rPr lang="en-US" altLang="zh-TW" sz="2800" dirty="0">
                <a:solidFill>
                  <a:srgbClr val="660033"/>
                </a:solidFill>
                <a:latin typeface="標楷體" pitchFamily="65" charset="-120"/>
                <a:ea typeface="標楷體" pitchFamily="65" charset="-120"/>
              </a:rPr>
              <a:t>105</a:t>
            </a:r>
            <a:r>
              <a:rPr lang="zh-TW" altLang="en-US" sz="2800" dirty="0">
                <a:solidFill>
                  <a:srgbClr val="660033"/>
                </a:solidFill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sz="2800" dirty="0">
                <a:solidFill>
                  <a:srgbClr val="660033"/>
                </a:solidFill>
                <a:latin typeface="標楷體" pitchFamily="65" charset="-120"/>
                <a:ea typeface="標楷體" pitchFamily="65" charset="-120"/>
              </a:rPr>
              <a:t>9</a:t>
            </a:r>
            <a:r>
              <a:rPr lang="zh-TW" altLang="en-US" sz="2800" dirty="0">
                <a:solidFill>
                  <a:srgbClr val="660033"/>
                </a:solidFill>
                <a:latin typeface="標楷體" pitchFamily="65" charset="-120"/>
                <a:ea typeface="標楷體" pitchFamily="65" charset="-120"/>
              </a:rPr>
              <a:t>月</a:t>
            </a:r>
            <a:r>
              <a:rPr lang="en-US" altLang="zh-TW" sz="2800" dirty="0">
                <a:solidFill>
                  <a:srgbClr val="660033"/>
                </a:solidFill>
                <a:latin typeface="標楷體" pitchFamily="65" charset="-120"/>
                <a:ea typeface="標楷體" pitchFamily="65" charset="-120"/>
              </a:rPr>
              <a:t>19</a:t>
            </a:r>
            <a:r>
              <a:rPr lang="zh-TW" altLang="en-US" sz="2800" dirty="0">
                <a:solidFill>
                  <a:srgbClr val="660033"/>
                </a:solidFill>
                <a:latin typeface="標楷體" pitchFamily="65" charset="-120"/>
                <a:ea typeface="標楷體" pitchFamily="65" charset="-120"/>
              </a:rPr>
              <a:t>日完工</a:t>
            </a:r>
            <a:endParaRPr lang="en-US" altLang="zh-TW" sz="2800" dirty="0">
              <a:solidFill>
                <a:srgbClr val="660033"/>
              </a:solidFill>
              <a:latin typeface="標楷體" pitchFamily="65" charset="-120"/>
              <a:ea typeface="標楷體" pitchFamily="65" charset="-120"/>
            </a:endParaRPr>
          </a:p>
          <a:p>
            <a:pPr marL="109537">
              <a:lnSpc>
                <a:spcPct val="80000"/>
              </a:lnSpc>
            </a:pPr>
            <a:r>
              <a:rPr lang="zh-TW" altLang="en-US" sz="2800" dirty="0">
                <a:solidFill>
                  <a:srgbClr val="660033"/>
                </a:solidFill>
                <a:latin typeface="標楷體" pitchFamily="65" charset="-120"/>
                <a:ea typeface="標楷體" pitchFamily="65" charset="-120"/>
              </a:rPr>
              <a:t> 因工程延宕，自</a:t>
            </a:r>
            <a:r>
              <a:rPr lang="en-US" altLang="zh-TW" sz="2800" dirty="0">
                <a:solidFill>
                  <a:srgbClr val="660033"/>
                </a:solidFill>
                <a:latin typeface="標楷體" pitchFamily="65" charset="-120"/>
                <a:ea typeface="標楷體" pitchFamily="65" charset="-120"/>
              </a:rPr>
              <a:t>9</a:t>
            </a:r>
            <a:r>
              <a:rPr lang="zh-TW" altLang="en-US" sz="2800" dirty="0">
                <a:solidFill>
                  <a:srgbClr val="660033"/>
                </a:solidFill>
                <a:latin typeface="標楷體" pitchFamily="65" charset="-120"/>
                <a:ea typeface="標楷體" pitchFamily="65" charset="-120"/>
              </a:rPr>
              <a:t>月</a:t>
            </a:r>
            <a:r>
              <a:rPr lang="en-US" altLang="zh-TW" sz="2800" dirty="0">
                <a:solidFill>
                  <a:srgbClr val="660033"/>
                </a:solidFill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sz="2800" dirty="0">
                <a:solidFill>
                  <a:srgbClr val="660033"/>
                </a:solidFill>
                <a:latin typeface="標楷體" pitchFamily="65" charset="-120"/>
                <a:ea typeface="標楷體" pitchFamily="65" charset="-120"/>
              </a:rPr>
              <a:t>日安 置在安興國小</a:t>
            </a:r>
            <a:endParaRPr lang="en-US" altLang="zh-TW" sz="2800" dirty="0">
              <a:solidFill>
                <a:srgbClr val="660033"/>
              </a:solidFill>
              <a:latin typeface="標楷體" pitchFamily="65" charset="-120"/>
              <a:ea typeface="標楷體" pitchFamily="65" charset="-120"/>
            </a:endParaRPr>
          </a:p>
          <a:p>
            <a:pPr marL="365125" indent="-255588">
              <a:lnSpc>
                <a:spcPct val="80000"/>
              </a:lnSpc>
              <a:buFont typeface="Wingdings 3" pitchFamily="18" charset="2"/>
              <a:buChar char=""/>
            </a:pPr>
            <a:endParaRPr lang="en-US" altLang="zh-TW" sz="2800" dirty="0">
              <a:solidFill>
                <a:srgbClr val="660033"/>
              </a:solidFill>
              <a:latin typeface="標楷體" pitchFamily="65" charset="-120"/>
              <a:ea typeface="標楷體" pitchFamily="65" charset="-120"/>
            </a:endParaRPr>
          </a:p>
          <a:p>
            <a:pPr marL="365125" indent="-255588">
              <a:lnSpc>
                <a:spcPct val="80000"/>
              </a:lnSpc>
              <a:buFont typeface="Wingdings 3" pitchFamily="18" charset="2"/>
              <a:buChar char=""/>
            </a:pPr>
            <a:endParaRPr lang="en-US" altLang="zh-TW" sz="2800" dirty="0">
              <a:solidFill>
                <a:srgbClr val="660033"/>
              </a:solidFill>
              <a:latin typeface="標楷體" pitchFamily="65" charset="-120"/>
              <a:ea typeface="標楷體" pitchFamily="65" charset="-120"/>
            </a:endParaRPr>
          </a:p>
          <a:p>
            <a:pPr marL="365125" indent="-255588">
              <a:lnSpc>
                <a:spcPct val="80000"/>
              </a:lnSpc>
              <a:buFont typeface="Wingdings 3" pitchFamily="18" charset="2"/>
              <a:buChar char=""/>
            </a:pPr>
            <a:endParaRPr lang="en-US" altLang="zh-TW" sz="2800" dirty="0">
              <a:solidFill>
                <a:srgbClr val="660033"/>
              </a:solidFill>
              <a:latin typeface="標楷體" pitchFamily="65" charset="-120"/>
              <a:ea typeface="標楷體" pitchFamily="65" charset="-120"/>
            </a:endParaRPr>
          </a:p>
          <a:p>
            <a:pPr marL="365125" indent="-255588">
              <a:lnSpc>
                <a:spcPct val="80000"/>
              </a:lnSpc>
              <a:buFont typeface="Wingdings 3" pitchFamily="18" charset="2"/>
              <a:buChar char=""/>
            </a:pPr>
            <a:endParaRPr lang="en-US" altLang="zh-TW" sz="2800" dirty="0">
              <a:solidFill>
                <a:srgbClr val="660033"/>
              </a:solidFill>
              <a:latin typeface="標楷體" pitchFamily="65" charset="-120"/>
              <a:ea typeface="標楷體" pitchFamily="65" charset="-120"/>
            </a:endParaRPr>
          </a:p>
          <a:p>
            <a:pPr marL="365125" indent="-255588">
              <a:lnSpc>
                <a:spcPct val="80000"/>
              </a:lnSpc>
              <a:buFont typeface="Wingdings" pitchFamily="2" charset="2"/>
              <a:buNone/>
            </a:pPr>
            <a:endParaRPr lang="zh-TW" altLang="en-US" sz="2800" dirty="0">
              <a:solidFill>
                <a:srgbClr val="660033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9463" name="Picture 10" descr="900601-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079072"/>
            <a:ext cx="4537075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頁尾版面配置區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三品四好五心級學校</a:t>
            </a:r>
          </a:p>
        </p:txBody>
      </p:sp>
    </p:spTree>
    <p:extLst>
      <p:ext uri="{BB962C8B-B14F-4D97-AF65-F5344CB8AC3E}">
        <p14:creationId xmlns:p14="http://schemas.microsoft.com/office/powerpoint/2010/main" val="2766019852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24744"/>
            <a:ext cx="8046154" cy="4525962"/>
          </a:xfrm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25108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3" y="1481138"/>
            <a:ext cx="8046154" cy="4525962"/>
          </a:xfrm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43883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3" y="1481138"/>
            <a:ext cx="8046154" cy="4525962"/>
          </a:xfrm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54655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8" y="245294"/>
            <a:ext cx="8964487" cy="5732462"/>
          </a:xfrm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408000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60" y="476672"/>
            <a:ext cx="8892480" cy="5318050"/>
          </a:xfrm>
        </p:spPr>
      </p:pic>
    </p:spTree>
    <p:extLst>
      <p:ext uri="{BB962C8B-B14F-4D97-AF65-F5344CB8AC3E}">
        <p14:creationId xmlns:p14="http://schemas.microsoft.com/office/powerpoint/2010/main" val="12355280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756" r="2289" b="9995"/>
          <a:stretch/>
        </p:blipFill>
        <p:spPr>
          <a:xfrm>
            <a:off x="11288" y="3933055"/>
            <a:ext cx="9091109" cy="2924945"/>
          </a:xfrm>
          <a:prstGeom prst="rect">
            <a:avLst/>
          </a:prstGeom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57200" y="197513"/>
            <a:ext cx="8229600" cy="1143000"/>
          </a:xfrm>
        </p:spPr>
        <p:txBody>
          <a:bodyPr/>
          <a:lstStyle/>
          <a:p>
            <a:r>
              <a:rPr lang="zh-TW" altLang="en-US" dirty="0"/>
              <a:t>八、符合綠建築概念的校舍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179556" y="1340513"/>
            <a:ext cx="8754571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rgbClr val="FF0000"/>
                </a:solidFill>
              </a:rPr>
              <a:t>九項指標：</a:t>
            </a:r>
            <a:endParaRPr lang="en-US" altLang="zh-TW" sz="2800" dirty="0">
              <a:solidFill>
                <a:srgbClr val="FF0000"/>
              </a:solidFill>
            </a:endParaRPr>
          </a:p>
          <a:p>
            <a:r>
              <a:rPr lang="zh-TW" altLang="en-US" sz="2400" dirty="0">
                <a:solidFill>
                  <a:srgbClr val="00B050"/>
                </a:solidFill>
              </a:rPr>
              <a:t>一、生態指標群：</a:t>
            </a:r>
            <a:r>
              <a:rPr lang="zh-TW" altLang="en-US" sz="2400" dirty="0"/>
              <a:t>        </a:t>
            </a:r>
            <a:r>
              <a:rPr lang="zh-TW" altLang="en-US" sz="2400" dirty="0">
                <a:solidFill>
                  <a:srgbClr val="00B050"/>
                </a:solidFill>
              </a:rPr>
              <a:t>二、節能指標群：     四、健康指標群： </a:t>
            </a:r>
            <a:endParaRPr lang="en-US" altLang="zh-TW" sz="2400" dirty="0">
              <a:solidFill>
                <a:srgbClr val="00B050"/>
              </a:solidFill>
            </a:endParaRPr>
          </a:p>
          <a:p>
            <a:r>
              <a:rPr lang="zh-TW" altLang="en-US" sz="2400" dirty="0"/>
              <a:t>    </a:t>
            </a:r>
            <a:r>
              <a:rPr lang="en-US" altLang="zh-TW" sz="2400" dirty="0"/>
              <a:t>1.</a:t>
            </a:r>
            <a:r>
              <a:rPr lang="zh-TW" altLang="en-US" sz="2400" dirty="0"/>
              <a:t>生物多樣性              </a:t>
            </a:r>
            <a:r>
              <a:rPr lang="en-US" altLang="zh-TW" sz="2400" dirty="0"/>
              <a:t>4.</a:t>
            </a:r>
            <a:r>
              <a:rPr lang="zh-TW" altLang="en-US" sz="2400" dirty="0"/>
              <a:t>日常節能              </a:t>
            </a:r>
            <a:r>
              <a:rPr lang="en-US" altLang="zh-TW" sz="2400" dirty="0"/>
              <a:t>7.</a:t>
            </a:r>
            <a:r>
              <a:rPr lang="zh-TW" altLang="en-US" sz="2400" dirty="0"/>
              <a:t>室內環境</a:t>
            </a:r>
            <a:endParaRPr lang="en-US" altLang="zh-TW" sz="2400" dirty="0"/>
          </a:p>
          <a:p>
            <a:r>
              <a:rPr lang="zh-TW" altLang="en-US" sz="2400" dirty="0"/>
              <a:t>    </a:t>
            </a:r>
            <a:r>
              <a:rPr lang="en-US" altLang="zh-TW" sz="2400" dirty="0"/>
              <a:t>2.</a:t>
            </a:r>
            <a:r>
              <a:rPr lang="zh-TW" altLang="en-US" sz="2400" dirty="0"/>
              <a:t>綠化量                 </a:t>
            </a:r>
            <a:r>
              <a:rPr lang="zh-TW" altLang="en-US" sz="2400" dirty="0">
                <a:solidFill>
                  <a:srgbClr val="00B050"/>
                </a:solidFill>
              </a:rPr>
              <a:t>三、減廢指標群</a:t>
            </a:r>
            <a:r>
              <a:rPr lang="zh-TW" altLang="en-US" sz="2400" dirty="0"/>
              <a:t>           </a:t>
            </a:r>
            <a:r>
              <a:rPr lang="en-US" altLang="zh-TW" sz="2400" dirty="0"/>
              <a:t>8.</a:t>
            </a:r>
            <a:r>
              <a:rPr lang="zh-TW" altLang="en-US" sz="2400" dirty="0"/>
              <a:t>水資源</a:t>
            </a:r>
            <a:endParaRPr lang="en-US" altLang="zh-TW" sz="2400" dirty="0"/>
          </a:p>
          <a:p>
            <a:r>
              <a:rPr lang="zh-TW" altLang="en-US" sz="2400" dirty="0"/>
              <a:t>    </a:t>
            </a:r>
            <a:r>
              <a:rPr lang="en-US" altLang="zh-TW" sz="2400" dirty="0"/>
              <a:t>3.</a:t>
            </a:r>
            <a:r>
              <a:rPr lang="zh-TW" altLang="en-US" sz="2400" dirty="0"/>
              <a:t>基地保水                 </a:t>
            </a:r>
            <a:r>
              <a:rPr lang="en-US" altLang="zh-TW" sz="2400" dirty="0"/>
              <a:t>5.CO2</a:t>
            </a:r>
            <a:r>
              <a:rPr lang="zh-TW" altLang="en-US" sz="2400" dirty="0"/>
              <a:t>減量              </a:t>
            </a:r>
            <a:r>
              <a:rPr lang="en-US" altLang="zh-TW" sz="2400" dirty="0"/>
              <a:t>9.</a:t>
            </a:r>
            <a:r>
              <a:rPr lang="zh-TW" altLang="en-US" sz="2400" dirty="0"/>
              <a:t>汙水垃圾改善</a:t>
            </a:r>
            <a:endParaRPr lang="en-US" altLang="zh-TW" sz="2400" dirty="0"/>
          </a:p>
          <a:p>
            <a:r>
              <a:rPr lang="zh-TW" altLang="en-US" sz="2400" dirty="0"/>
              <a:t>                                     </a:t>
            </a:r>
            <a:r>
              <a:rPr lang="en-US" altLang="zh-TW" sz="2400" dirty="0"/>
              <a:t>6.</a:t>
            </a:r>
            <a:r>
              <a:rPr lang="zh-TW" altLang="en-US" sz="2400" dirty="0"/>
              <a:t>廢棄物減量</a:t>
            </a:r>
          </a:p>
        </p:txBody>
      </p:sp>
    </p:spTree>
    <p:extLst>
      <p:ext uri="{BB962C8B-B14F-4D97-AF65-F5344CB8AC3E}">
        <p14:creationId xmlns:p14="http://schemas.microsoft.com/office/powerpoint/2010/main" val="31070965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2184" y="620688"/>
            <a:ext cx="5544616" cy="3079574"/>
          </a:xfrm>
          <a:prstGeom prst="rect">
            <a:avLst/>
          </a:prstGeom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916460"/>
            <a:ext cx="4306208" cy="273376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6460"/>
            <a:ext cx="4860032" cy="2733768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611560" y="878729"/>
            <a:ext cx="253062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2400"/>
              </a:spcBef>
            </a:pPr>
            <a:r>
              <a:rPr lang="zh-TW" altLang="en-US" sz="3600" dirty="0"/>
              <a:t>蛻變中的</a:t>
            </a:r>
            <a:r>
              <a:rPr lang="zh-TW" altLang="en-US" sz="5200" dirty="0">
                <a:solidFill>
                  <a:srgbClr val="C00000"/>
                </a:solidFill>
                <a:latin typeface="華康流隸體" panose="03000709000000000000" pitchFamily="65" charset="-120"/>
                <a:ea typeface="華康流隸體" panose="03000709000000000000" pitchFamily="65" charset="-120"/>
              </a:rPr>
              <a:t>東興中</a:t>
            </a:r>
          </a:p>
        </p:txBody>
      </p:sp>
    </p:spTree>
    <p:extLst>
      <p:ext uri="{BB962C8B-B14F-4D97-AF65-F5344CB8AC3E}">
        <p14:creationId xmlns:p14="http://schemas.microsoft.com/office/powerpoint/2010/main" val="7119367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0" y="923330"/>
            <a:ext cx="9144000" cy="593467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93566813-E962-4DC0-B9A6-1150AF539F51}"/>
              </a:ext>
            </a:extLst>
          </p:cNvPr>
          <p:cNvSpPr/>
          <p:nvPr/>
        </p:nvSpPr>
        <p:spPr>
          <a:xfrm>
            <a:off x="2123728" y="0"/>
            <a:ext cx="364715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TW" altLang="en-US" sz="5400" b="1" dirty="0">
                <a:ln w="12700" cmpd="sng">
                  <a:solidFill>
                    <a:srgbClr val="39639D"/>
                  </a:solidFill>
                  <a:prstDash val="solid"/>
                </a:ln>
                <a:solidFill>
                  <a:srgbClr val="FF0000"/>
                </a:solidFill>
              </a:rPr>
              <a:t>鳥瞰東興中</a:t>
            </a:r>
          </a:p>
        </p:txBody>
      </p:sp>
    </p:spTree>
    <p:extLst>
      <p:ext uri="{BB962C8B-B14F-4D97-AF65-F5344CB8AC3E}">
        <p14:creationId xmlns:p14="http://schemas.microsoft.com/office/powerpoint/2010/main" val="8090415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39342"/>
            <a:ext cx="9144000" cy="5818658"/>
          </a:xfrm>
          <a:prstGeom prst="rect">
            <a:avLst/>
          </a:prstGeom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zh-TW" altLang="en-US" dirty="0"/>
              <a:t>從文興路</a:t>
            </a:r>
            <a:r>
              <a:rPr lang="en-US" altLang="zh-TW" dirty="0"/>
              <a:t>(</a:t>
            </a:r>
            <a:r>
              <a:rPr lang="zh-TW" altLang="en-US" dirty="0"/>
              <a:t>南側</a:t>
            </a:r>
            <a:r>
              <a:rPr lang="en-US" altLang="zh-TW" dirty="0"/>
              <a:t>)</a:t>
            </a:r>
            <a:r>
              <a:rPr lang="zh-TW" altLang="en-US" dirty="0"/>
              <a:t>看東興中</a:t>
            </a:r>
          </a:p>
        </p:txBody>
      </p:sp>
    </p:spTree>
    <p:extLst>
      <p:ext uri="{BB962C8B-B14F-4D97-AF65-F5344CB8AC3E}">
        <p14:creationId xmlns:p14="http://schemas.microsoft.com/office/powerpoint/2010/main" val="18627081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1C1EE821-6263-496F-8CAB-62335C0498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4549" y="980728"/>
            <a:ext cx="8380878" cy="4963689"/>
          </a:xfrm>
          <a:prstGeom prst="rect">
            <a:avLst/>
          </a:prstGeo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FA7CA374-8743-4773-BB7D-B291DF8B1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5292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MCj0078833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343400"/>
            <a:ext cx="2808287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一</a:t>
            </a:r>
            <a:r>
              <a:rPr lang="zh-TW" altLang="zh-TW" dirty="0"/>
              <a:t>、興建緣起</a:t>
            </a:r>
            <a:endParaRPr lang="zh-TW" dirty="0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23528" y="1268760"/>
            <a:ext cx="8229600" cy="4525963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zh-TW" altLang="zh-TW" dirty="0"/>
              <a:t>盱衡本縣</a:t>
            </a:r>
            <a:r>
              <a:rPr lang="zh-TW" altLang="zh-TW" b="1" dirty="0">
                <a:solidFill>
                  <a:srgbClr val="C00000"/>
                </a:solidFill>
              </a:rPr>
              <a:t>竹北市縣治二、三期</a:t>
            </a:r>
            <a:r>
              <a:rPr lang="zh-TW" altLang="zh-TW" dirty="0"/>
              <a:t>及</a:t>
            </a:r>
            <a:r>
              <a:rPr lang="zh-TW" altLang="zh-TW" b="1" dirty="0">
                <a:solidFill>
                  <a:srgbClr val="C00000"/>
                </a:solidFill>
              </a:rPr>
              <a:t>高鐵地區</a:t>
            </a:r>
            <a:r>
              <a:rPr lang="zh-TW" altLang="zh-TW" dirty="0"/>
              <a:t>蓬勃發展，復以鄰近高鐵、高速公路及新竹</a:t>
            </a:r>
            <a:r>
              <a:rPr lang="zh-TW" altLang="zh-TW" b="1" dirty="0">
                <a:solidFill>
                  <a:srgbClr val="C00000"/>
                </a:solidFill>
              </a:rPr>
              <a:t>科學園區</a:t>
            </a:r>
            <a:r>
              <a:rPr lang="zh-TW" altLang="zh-TW" dirty="0"/>
              <a:t>享有交通及就業便利之優勢，吸引大量外來人口進駐，社區新建案快速增加，致學童就學人數成倍數成長，附近學校校舍均達</a:t>
            </a:r>
            <a:r>
              <a:rPr lang="zh-TW" altLang="zh-TW" b="1" dirty="0">
                <a:solidFill>
                  <a:srgbClr val="C00000"/>
                </a:solidFill>
              </a:rPr>
              <a:t>飽和狀態</a:t>
            </a:r>
            <a:r>
              <a:rPr lang="zh-TW" altLang="zh-TW" dirty="0"/>
              <a:t>，為有效解決竹北都市計畫區國小學生人口急速增加之</a:t>
            </a:r>
            <a:r>
              <a:rPr lang="zh-TW" altLang="zh-TW" b="1" dirty="0">
                <a:solidFill>
                  <a:srgbClr val="C00000"/>
                </a:solidFill>
              </a:rPr>
              <a:t>就學問題</a:t>
            </a:r>
            <a:r>
              <a:rPr lang="zh-TW" altLang="zh-TW" dirty="0"/>
              <a:t>，爰推動籌設新校，</a:t>
            </a:r>
            <a:r>
              <a:rPr lang="en-US" altLang="zh-TW" dirty="0"/>
              <a:t>102</a:t>
            </a:r>
            <a:r>
              <a:rPr lang="zh-TW" altLang="en-US" dirty="0"/>
              <a:t>年籌設規劃，</a:t>
            </a:r>
            <a:r>
              <a:rPr lang="en-US" altLang="zh-TW" dirty="0"/>
              <a:t>104</a:t>
            </a:r>
            <a:r>
              <a:rPr lang="zh-TW" altLang="en-US" dirty="0"/>
              <a:t>年動土</a:t>
            </a:r>
            <a:r>
              <a:rPr lang="zh-TW" altLang="zh-TW" dirty="0"/>
              <a:t>以落實教育機會均等理念，並提昇</a:t>
            </a:r>
            <a:r>
              <a:rPr lang="zh-TW" altLang="en-US" dirty="0"/>
              <a:t>教育</a:t>
            </a:r>
            <a:r>
              <a:rPr lang="zh-TW" altLang="zh-TW" dirty="0"/>
              <a:t>品質。</a:t>
            </a:r>
          </a:p>
          <a:p>
            <a:endParaRPr lang="zh-TW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516" y="928314"/>
            <a:ext cx="8820980" cy="5236990"/>
          </a:xfrm>
          <a:prstGeom prst="rect">
            <a:avLst/>
          </a:prstGeom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57200" y="8857"/>
            <a:ext cx="8229600" cy="1143000"/>
          </a:xfrm>
        </p:spPr>
        <p:txBody>
          <a:bodyPr/>
          <a:lstStyle/>
          <a:p>
            <a:r>
              <a:rPr lang="zh-TW" altLang="en-US" dirty="0"/>
              <a:t>從復興三路看東興中</a:t>
            </a:r>
          </a:p>
        </p:txBody>
      </p:sp>
    </p:spTree>
    <p:extLst>
      <p:ext uri="{BB962C8B-B14F-4D97-AF65-F5344CB8AC3E}">
        <p14:creationId xmlns:p14="http://schemas.microsoft.com/office/powerpoint/2010/main" val="30077934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654490"/>
            <a:ext cx="7886700" cy="994172"/>
          </a:xfrm>
        </p:spPr>
        <p:txBody>
          <a:bodyPr/>
          <a:lstStyle/>
          <a:p>
            <a:r>
              <a:rPr lang="zh-TW" altLang="en-US" dirty="0">
                <a:latin typeface="華康流隸體" panose="03000709000000000000" pitchFamily="65" charset="-120"/>
                <a:ea typeface="華康流隸體" panose="03000709000000000000" pitchFamily="65" charset="-120"/>
              </a:rPr>
              <a:t>第二期工程</a:t>
            </a:r>
            <a:r>
              <a:rPr lang="en-US" altLang="zh-TW" dirty="0">
                <a:latin typeface="華康流隸體" panose="03000709000000000000" pitchFamily="65" charset="-120"/>
                <a:ea typeface="華康流隸體" panose="03000709000000000000" pitchFamily="65" charset="-120"/>
              </a:rPr>
              <a:t>(</a:t>
            </a:r>
            <a:r>
              <a:rPr lang="en-US" altLang="zh-TW" dirty="0">
                <a:solidFill>
                  <a:srgbClr val="C00000"/>
                </a:solidFill>
                <a:latin typeface="華康流隸體" panose="03000709000000000000" pitchFamily="65" charset="-120"/>
                <a:ea typeface="華康流隸體" panose="03000709000000000000" pitchFamily="65" charset="-120"/>
              </a:rPr>
              <a:t>1.6</a:t>
            </a:r>
            <a:r>
              <a:rPr lang="zh-TW" altLang="en-US" dirty="0">
                <a:solidFill>
                  <a:srgbClr val="C00000"/>
                </a:solidFill>
                <a:latin typeface="華康流隸體" panose="03000709000000000000" pitchFamily="65" charset="-120"/>
                <a:ea typeface="華康流隸體" panose="03000709000000000000" pitchFamily="65" charset="-120"/>
              </a:rPr>
              <a:t>億</a:t>
            </a:r>
            <a:r>
              <a:rPr lang="en-US" altLang="zh-TW" dirty="0">
                <a:solidFill>
                  <a:srgbClr val="C00000"/>
                </a:solidFill>
                <a:latin typeface="華康流隸體" panose="03000709000000000000" pitchFamily="65" charset="-120"/>
                <a:ea typeface="華康流隸體" panose="03000709000000000000" pitchFamily="65" charset="-120"/>
              </a:rPr>
              <a:t>+3</a:t>
            </a:r>
            <a:r>
              <a:rPr lang="zh-TW" altLang="en-US" dirty="0">
                <a:solidFill>
                  <a:srgbClr val="C00000"/>
                </a:solidFill>
                <a:latin typeface="華康流隸體" panose="03000709000000000000" pitchFamily="65" charset="-120"/>
                <a:ea typeface="華康流隸體" panose="03000709000000000000" pitchFamily="65" charset="-120"/>
              </a:rPr>
              <a:t>千萬元</a:t>
            </a:r>
            <a:r>
              <a:rPr lang="en-US" altLang="zh-TW" dirty="0">
                <a:latin typeface="華康流隸體" panose="03000709000000000000" pitchFamily="65" charset="-120"/>
                <a:ea typeface="華康流隸體" panose="03000709000000000000" pitchFamily="65" charset="-120"/>
              </a:rPr>
              <a:t>)</a:t>
            </a:r>
            <a:r>
              <a:rPr lang="zh-TW" altLang="en-US" sz="4050" dirty="0">
                <a:solidFill>
                  <a:srgbClr val="E27318"/>
                </a:solidFill>
                <a:latin typeface="華康流隸體" panose="03000709000000000000" pitchFamily="65" charset="-120"/>
                <a:ea typeface="華康流隸體" panose="03000709000000000000" pitchFamily="65" charset="-120"/>
              </a:rPr>
              <a:t>活動中心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58095" y="650417"/>
            <a:ext cx="4896544" cy="7141342"/>
          </a:xfrm>
        </p:spPr>
      </p:pic>
      <p:sp>
        <p:nvSpPr>
          <p:cNvPr id="6" name="文字方塊 5"/>
          <p:cNvSpPr txBox="1"/>
          <p:nvPr/>
        </p:nvSpPr>
        <p:spPr>
          <a:xfrm>
            <a:off x="457200" y="2258104"/>
            <a:ext cx="1747180" cy="3182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spcBef>
                <a:spcPts val="450"/>
              </a:spcBef>
            </a:pPr>
            <a:r>
              <a:rPr lang="zh-TW" altLang="en-US" sz="30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舞蹈教室</a:t>
            </a:r>
            <a:endParaRPr lang="en-US" altLang="zh-TW" sz="30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defTabSz="685800">
              <a:spcBef>
                <a:spcPts val="450"/>
              </a:spcBef>
            </a:pPr>
            <a:r>
              <a:rPr lang="zh-TW" altLang="en-US" sz="30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演奏教室</a:t>
            </a:r>
            <a:endParaRPr lang="en-US" altLang="zh-TW" sz="30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defTabSz="685800">
              <a:spcBef>
                <a:spcPts val="450"/>
              </a:spcBef>
            </a:pPr>
            <a:r>
              <a:rPr lang="zh-TW" altLang="en-US" sz="30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羽球場</a:t>
            </a:r>
            <a:endParaRPr lang="en-US" altLang="zh-TW" sz="30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defTabSz="685800">
              <a:spcBef>
                <a:spcPts val="450"/>
              </a:spcBef>
            </a:pPr>
            <a:r>
              <a:rPr lang="zh-TW" altLang="en-US" sz="30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排球場</a:t>
            </a:r>
            <a:endParaRPr lang="en-US" altLang="zh-TW" sz="30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defTabSz="685800">
              <a:spcBef>
                <a:spcPts val="450"/>
              </a:spcBef>
            </a:pPr>
            <a:r>
              <a:rPr lang="zh-TW" altLang="en-US" sz="30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桌球室</a:t>
            </a:r>
            <a:endParaRPr lang="en-US" altLang="zh-TW" sz="30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defTabSz="685800">
              <a:spcBef>
                <a:spcPts val="450"/>
              </a:spcBef>
            </a:pPr>
            <a:r>
              <a:rPr lang="zh-TW" altLang="en-US" sz="30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籃球場</a:t>
            </a:r>
          </a:p>
        </p:txBody>
      </p:sp>
    </p:spTree>
    <p:extLst>
      <p:ext uri="{BB962C8B-B14F-4D97-AF65-F5344CB8AC3E}">
        <p14:creationId xmlns:p14="http://schemas.microsoft.com/office/powerpoint/2010/main" val="31560750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94603" y="-1058356"/>
            <a:ext cx="6154793" cy="9001755"/>
          </a:xfrm>
        </p:spPr>
      </p:pic>
      <p:sp>
        <p:nvSpPr>
          <p:cNvPr id="3" name="文字方塊 2"/>
          <p:cNvSpPr txBox="1"/>
          <p:nvPr/>
        </p:nvSpPr>
        <p:spPr>
          <a:xfrm>
            <a:off x="323529" y="3170675"/>
            <a:ext cx="3600400" cy="346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altLang="zh-TW" sz="3000" dirty="0">
                <a:solidFill>
                  <a:srgbClr val="FF0000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107</a:t>
            </a:r>
            <a:r>
              <a:rPr lang="zh-TW" altLang="en-US" sz="3000" dirty="0">
                <a:solidFill>
                  <a:srgbClr val="FF0000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年</a:t>
            </a:r>
            <a:r>
              <a:rPr lang="en-US" altLang="zh-TW" sz="3000" dirty="0">
                <a:solidFill>
                  <a:srgbClr val="FF0000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5</a:t>
            </a:r>
            <a:r>
              <a:rPr lang="zh-TW" altLang="en-US" sz="3000" dirty="0">
                <a:solidFill>
                  <a:srgbClr val="FF0000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月</a:t>
            </a:r>
            <a:r>
              <a:rPr lang="en-US" altLang="zh-TW" sz="3000" dirty="0">
                <a:solidFill>
                  <a:srgbClr val="FF0000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28</a:t>
            </a:r>
            <a:r>
              <a:rPr lang="zh-TW" altLang="en-US" sz="3000" dirty="0">
                <a:solidFill>
                  <a:srgbClr val="FF0000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日</a:t>
            </a:r>
            <a:r>
              <a:rPr lang="zh-TW" altLang="en-US" sz="3000" dirty="0">
                <a:solidFill>
                  <a:prstClr val="black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動土</a:t>
            </a:r>
            <a:endParaRPr lang="en-US" altLang="zh-TW" sz="2700" dirty="0">
              <a:solidFill>
                <a:prstClr val="black"/>
              </a:solidFill>
              <a:latin typeface="華康POP1體W5" panose="040B0509000000000000" pitchFamily="81" charset="-120"/>
              <a:ea typeface="華康POP1體W5" panose="040B0509000000000000" pitchFamily="81" charset="-120"/>
            </a:endParaRPr>
          </a:p>
          <a:p>
            <a:pPr defTabSz="685800"/>
            <a:r>
              <a:rPr lang="zh-TW" altLang="en-US" sz="2700" dirty="0">
                <a:solidFill>
                  <a:prstClr val="black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仍欠</a:t>
            </a:r>
            <a:r>
              <a:rPr lang="en-US" altLang="zh-TW" sz="2700" b="1" dirty="0">
                <a:solidFill>
                  <a:srgbClr val="FFC000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3720</a:t>
            </a:r>
            <a:r>
              <a:rPr lang="zh-TW" altLang="en-US" sz="2700" b="1" dirty="0">
                <a:solidFill>
                  <a:srgbClr val="FFC000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萬元</a:t>
            </a:r>
            <a:endParaRPr lang="en-US" altLang="zh-TW" sz="2700" b="1" dirty="0">
              <a:solidFill>
                <a:srgbClr val="FFC000"/>
              </a:solidFill>
              <a:latin typeface="華康POP1體W5" panose="040B0509000000000000" pitchFamily="81" charset="-120"/>
              <a:ea typeface="華康POP1體W5" panose="040B0509000000000000" pitchFamily="81" charset="-120"/>
            </a:endParaRPr>
          </a:p>
          <a:p>
            <a:pPr defTabSz="685800"/>
            <a:r>
              <a:rPr lang="zh-TW" altLang="en-US" sz="2700" dirty="0">
                <a:solidFill>
                  <a:prstClr val="black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申請國教署及縣府</a:t>
            </a:r>
            <a:endParaRPr lang="en-US" altLang="zh-TW" sz="2700" dirty="0">
              <a:solidFill>
                <a:prstClr val="black"/>
              </a:solidFill>
              <a:latin typeface="華康POP1體W5" panose="040B0509000000000000" pitchFamily="81" charset="-120"/>
              <a:ea typeface="華康POP1體W5" panose="040B0509000000000000" pitchFamily="81" charset="-120"/>
            </a:endParaRPr>
          </a:p>
          <a:p>
            <a:pPr defTabSz="685800"/>
            <a:r>
              <a:rPr lang="zh-TW" altLang="en-US" sz="2700" dirty="0">
                <a:solidFill>
                  <a:prstClr val="black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補助共</a:t>
            </a:r>
            <a:r>
              <a:rPr lang="en-US" altLang="zh-TW" sz="2700" dirty="0">
                <a:solidFill>
                  <a:srgbClr val="FF0000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3000</a:t>
            </a:r>
            <a:r>
              <a:rPr lang="zh-TW" altLang="en-US" sz="2700" dirty="0">
                <a:solidFill>
                  <a:srgbClr val="FF0000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萬元</a:t>
            </a:r>
            <a:endParaRPr lang="en-US" altLang="zh-TW" sz="2700" dirty="0">
              <a:solidFill>
                <a:srgbClr val="FF0000"/>
              </a:solidFill>
              <a:latin typeface="華康POP1體W5" panose="040B0509000000000000" pitchFamily="81" charset="-120"/>
              <a:ea typeface="華康POP1體W5" panose="040B0509000000000000" pitchFamily="81" charset="-120"/>
            </a:endParaRPr>
          </a:p>
          <a:p>
            <a:pPr defTabSz="685800"/>
            <a:r>
              <a:rPr lang="zh-TW" altLang="en-US" sz="2700" dirty="0">
                <a:solidFill>
                  <a:srgbClr val="3E318B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工期</a:t>
            </a:r>
            <a:r>
              <a:rPr lang="en-US" altLang="zh-TW" sz="2700" dirty="0">
                <a:solidFill>
                  <a:srgbClr val="3E318B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430</a:t>
            </a:r>
            <a:r>
              <a:rPr lang="zh-TW" altLang="en-US" sz="2700" dirty="0">
                <a:solidFill>
                  <a:srgbClr val="3E318B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個日曆天</a:t>
            </a:r>
            <a:endParaRPr lang="en-US" altLang="zh-TW" sz="2700" dirty="0">
              <a:solidFill>
                <a:srgbClr val="3E318B"/>
              </a:solidFill>
              <a:latin typeface="華康POP1體W5" panose="040B0509000000000000" pitchFamily="81" charset="-120"/>
              <a:ea typeface="華康POP1體W5" panose="040B0509000000000000" pitchFamily="81" charset="-120"/>
            </a:endParaRPr>
          </a:p>
          <a:p>
            <a:pPr defTabSz="685800"/>
            <a:r>
              <a:rPr lang="zh-TW" altLang="en-US" sz="2700" dirty="0">
                <a:solidFill>
                  <a:prstClr val="black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預計</a:t>
            </a:r>
            <a:r>
              <a:rPr lang="zh-TW" altLang="en-US" sz="2700" dirty="0">
                <a:solidFill>
                  <a:srgbClr val="FF0000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今年底</a:t>
            </a:r>
            <a:r>
              <a:rPr lang="zh-TW" altLang="en-US" sz="2700" dirty="0">
                <a:solidFill>
                  <a:prstClr val="black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完工</a:t>
            </a:r>
            <a:endParaRPr lang="en-US" altLang="zh-TW" sz="2700" dirty="0">
              <a:solidFill>
                <a:prstClr val="black"/>
              </a:solidFill>
              <a:latin typeface="華康POP1體W5" panose="040B0509000000000000" pitchFamily="81" charset="-120"/>
              <a:ea typeface="華康POP1體W5" panose="040B0509000000000000" pitchFamily="81" charset="-120"/>
            </a:endParaRPr>
          </a:p>
          <a:p>
            <a:pPr defTabSz="685800"/>
            <a:r>
              <a:rPr lang="en-US" altLang="zh-TW" sz="2700" dirty="0">
                <a:solidFill>
                  <a:prstClr val="black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(109.6.23</a:t>
            </a:r>
            <a:r>
              <a:rPr lang="zh-TW" altLang="en-US" sz="2700" dirty="0">
                <a:solidFill>
                  <a:prstClr val="black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啟用</a:t>
            </a:r>
            <a:r>
              <a:rPr lang="en-US" altLang="zh-TW" sz="2700" dirty="0">
                <a:solidFill>
                  <a:prstClr val="black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)</a:t>
            </a:r>
            <a:endParaRPr lang="zh-TW" altLang="en-US" sz="2700" dirty="0">
              <a:solidFill>
                <a:srgbClr val="3E318B"/>
              </a:solidFill>
              <a:latin typeface="華康POP1體W5" panose="040B0509000000000000" pitchFamily="81" charset="-120"/>
              <a:ea typeface="華康POP1體W5" panose="040B0509000000000000" pitchFamily="81" charset="-120"/>
            </a:endParaRPr>
          </a:p>
          <a:p>
            <a:pPr defTabSz="685800"/>
            <a:endParaRPr lang="zh-TW" altLang="en-US" sz="2700" dirty="0">
              <a:solidFill>
                <a:srgbClr val="3E318B"/>
              </a:solidFill>
              <a:latin typeface="華康POP1體W5" panose="040B0509000000000000" pitchFamily="81" charset="-120"/>
              <a:ea typeface="華康POP1體W5" panose="040B0509000000000000" pitchFamily="81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05532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7550" y="1417638"/>
            <a:ext cx="7648900" cy="5048274"/>
          </a:xfrm>
          <a:prstGeom prst="rect">
            <a:avLst/>
          </a:prstGeom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800" dirty="0"/>
              <a:t>新生報到   </a:t>
            </a:r>
            <a:r>
              <a:rPr lang="en-US" altLang="zh-TW" sz="3200" dirty="0"/>
              <a:t>105.5.21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1191887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參加澳洲</a:t>
            </a:r>
            <a:r>
              <a:rPr lang="en-US" altLang="zh-TW" dirty="0"/>
              <a:t>AMC</a:t>
            </a:r>
            <a:r>
              <a:rPr lang="zh-TW" altLang="en-US" dirty="0"/>
              <a:t>檢定</a:t>
            </a:r>
            <a:r>
              <a:rPr lang="en-US" altLang="zh-TW" dirty="0"/>
              <a:t>~</a:t>
            </a:r>
            <a:r>
              <a:rPr lang="en-US" altLang="zh-TW" sz="2800" dirty="0"/>
              <a:t>105.7.30</a:t>
            </a:r>
            <a:endParaRPr lang="zh-TW" altLang="en-US" sz="2800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441538"/>
            <a:ext cx="6192688" cy="4651758"/>
          </a:xfrm>
        </p:spPr>
      </p:pic>
    </p:spTree>
    <p:extLst>
      <p:ext uri="{BB962C8B-B14F-4D97-AF65-F5344CB8AC3E}">
        <p14:creationId xmlns:p14="http://schemas.microsoft.com/office/powerpoint/2010/main" val="19297509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8067" y="1417638"/>
            <a:ext cx="6847866" cy="4968552"/>
          </a:xfrm>
          <a:prstGeom prst="rect">
            <a:avLst/>
          </a:prstGeom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科學育樂營</a:t>
            </a:r>
          </a:p>
        </p:txBody>
      </p:sp>
    </p:spTree>
    <p:extLst>
      <p:ext uri="{BB962C8B-B14F-4D97-AF65-F5344CB8AC3E}">
        <p14:creationId xmlns:p14="http://schemas.microsoft.com/office/powerpoint/2010/main" val="10988211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1190" y="1196752"/>
            <a:ext cx="6821619" cy="5116214"/>
          </a:xfrm>
          <a:prstGeom prst="rect">
            <a:avLst/>
          </a:prstGeom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數學邏輯營</a:t>
            </a:r>
          </a:p>
        </p:txBody>
      </p:sp>
    </p:spTree>
    <p:extLst>
      <p:ext uri="{BB962C8B-B14F-4D97-AF65-F5344CB8AC3E}">
        <p14:creationId xmlns:p14="http://schemas.microsoft.com/office/powerpoint/2010/main" val="11778871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592" y="1228383"/>
            <a:ext cx="6905740" cy="5179305"/>
          </a:xfrm>
          <a:prstGeom prst="rect">
            <a:avLst/>
          </a:prstGeom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zh-TW" altLang="en-US" dirty="0"/>
              <a:t>科學實驗營</a:t>
            </a:r>
          </a:p>
        </p:txBody>
      </p:sp>
    </p:spTree>
    <p:extLst>
      <p:ext uri="{BB962C8B-B14F-4D97-AF65-F5344CB8AC3E}">
        <p14:creationId xmlns:p14="http://schemas.microsoft.com/office/powerpoint/2010/main" val="5992814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600" y="1556792"/>
            <a:ext cx="6984775" cy="4756174"/>
          </a:xfrm>
          <a:prstGeom prst="rect">
            <a:avLst/>
          </a:prstGeom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科學實驗營</a:t>
            </a:r>
          </a:p>
        </p:txBody>
      </p:sp>
    </p:spTree>
    <p:extLst>
      <p:ext uri="{BB962C8B-B14F-4D97-AF65-F5344CB8AC3E}">
        <p14:creationId xmlns:p14="http://schemas.microsoft.com/office/powerpoint/2010/main" val="28706018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2406" y="1268760"/>
            <a:ext cx="6819188" cy="5114391"/>
          </a:xfrm>
          <a:prstGeom prst="rect">
            <a:avLst/>
          </a:prstGeom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游泳育樂營</a:t>
            </a:r>
          </a:p>
        </p:txBody>
      </p:sp>
    </p:spTree>
    <p:extLst>
      <p:ext uri="{BB962C8B-B14F-4D97-AF65-F5344CB8AC3E}">
        <p14:creationId xmlns:p14="http://schemas.microsoft.com/office/powerpoint/2010/main" val="3775926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二、基地位置</a:t>
            </a:r>
            <a:endParaRPr lang="zh-TW" dirty="0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251520" y="1052736"/>
            <a:ext cx="8229600" cy="4525963"/>
          </a:xfrm>
        </p:spPr>
        <p:txBody>
          <a:bodyPr>
            <a:normAutofit fontScale="92500"/>
          </a:bodyPr>
          <a:lstStyle/>
          <a:p>
            <a:pPr marL="109728" indent="0">
              <a:buNone/>
            </a:pPr>
            <a:r>
              <a:rPr lang="zh-TW" altLang="en-US" dirty="0"/>
              <a:t>	</a:t>
            </a: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zh-TW" altLang="en-US" dirty="0"/>
              <a:t>基地座落於</a:t>
            </a:r>
            <a:r>
              <a:rPr lang="zh-TW" altLang="en-US" b="1" dirty="0"/>
              <a:t>竹北市嘉豐六路一段</a:t>
            </a:r>
            <a:r>
              <a:rPr lang="en-US" altLang="zh-TW" b="1" dirty="0"/>
              <a:t>101</a:t>
            </a:r>
            <a:r>
              <a:rPr lang="zh-TW" altLang="en-US" b="1" dirty="0"/>
              <a:t>號</a:t>
            </a:r>
            <a:r>
              <a:rPr lang="zh-TW" altLang="en-US" dirty="0"/>
              <a:t>，</a:t>
            </a:r>
            <a:endParaRPr lang="en-US" altLang="zh-TW" dirty="0"/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zh-TW" altLang="en-US" dirty="0"/>
              <a:t>面積約</a:t>
            </a:r>
            <a:r>
              <a:rPr lang="en-US" altLang="zh-TW" b="1" dirty="0">
                <a:solidFill>
                  <a:srgbClr val="C00000"/>
                </a:solidFill>
              </a:rPr>
              <a:t>2.62</a:t>
            </a:r>
            <a:r>
              <a:rPr lang="zh-TW" altLang="en-US" b="1" dirty="0">
                <a:solidFill>
                  <a:srgbClr val="C00000"/>
                </a:solidFill>
              </a:rPr>
              <a:t>公頃</a:t>
            </a:r>
            <a:r>
              <a:rPr lang="zh-TW" altLang="en-US" dirty="0"/>
              <a:t>，地目為文中用地。</a:t>
            </a:r>
            <a:endParaRPr lang="en-US" altLang="zh-TW" dirty="0"/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zh-TW" altLang="en-US" b="1" dirty="0">
                <a:solidFill>
                  <a:srgbClr val="C00000"/>
                </a:solidFill>
              </a:rPr>
              <a:t>三面臨路</a:t>
            </a:r>
            <a:r>
              <a:rPr lang="zh-TW" altLang="en-US" dirty="0"/>
              <a:t>：西側鄰</a:t>
            </a:r>
            <a:r>
              <a:rPr lang="en-US" altLang="zh-TW" dirty="0"/>
              <a:t>20M</a:t>
            </a:r>
            <a:r>
              <a:rPr lang="zh-TW" altLang="en-US" b="1" dirty="0">
                <a:solidFill>
                  <a:srgbClr val="00B050"/>
                </a:solidFill>
              </a:rPr>
              <a:t>嘉豐六路一段</a:t>
            </a:r>
            <a:r>
              <a:rPr lang="zh-TW" altLang="en-US" dirty="0"/>
              <a:t>、北側為</a:t>
            </a:r>
            <a:r>
              <a:rPr lang="en-US" altLang="zh-TW" dirty="0"/>
              <a:t>20M</a:t>
            </a:r>
            <a:r>
              <a:rPr lang="zh-TW" altLang="en-US" dirty="0">
                <a:solidFill>
                  <a:srgbClr val="00B050"/>
                </a:solidFill>
              </a:rPr>
              <a:t>復興三路</a:t>
            </a:r>
            <a:r>
              <a:rPr lang="zh-TW" altLang="en-US" dirty="0"/>
              <a:t>、東側為</a:t>
            </a:r>
            <a:r>
              <a:rPr lang="en-US" altLang="zh-TW" dirty="0"/>
              <a:t>8M</a:t>
            </a:r>
            <a:r>
              <a:rPr lang="zh-TW" altLang="en-US" dirty="0">
                <a:solidFill>
                  <a:srgbClr val="00B050"/>
                </a:solidFill>
              </a:rPr>
              <a:t>嘉豐七街</a:t>
            </a:r>
            <a:r>
              <a:rPr lang="zh-TW" altLang="en-US" dirty="0"/>
              <a:t>，南側緊鄰公園用地。</a:t>
            </a:r>
            <a:endParaRPr lang="en-US" altLang="zh-TW" dirty="0"/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zh-TW" altLang="en-US" dirty="0"/>
              <a:t>鄰近</a:t>
            </a:r>
            <a:r>
              <a:rPr lang="zh-TW" altLang="en-US" b="1" dirty="0">
                <a:solidFill>
                  <a:srgbClr val="C00000"/>
                </a:solidFill>
              </a:rPr>
              <a:t>東興圳及東平里中興里交界</a:t>
            </a:r>
            <a:r>
              <a:rPr lang="zh-TW" altLang="en-US" dirty="0"/>
              <a:t>，爰命名為東興國民中學。</a:t>
            </a:r>
            <a:endParaRPr lang="en-US" altLang="zh-TW" dirty="0"/>
          </a:p>
          <a:p>
            <a:pPr marL="109728" indent="0">
              <a:buNone/>
            </a:pPr>
            <a:endParaRPr lang="zh-TW" altLang="en-US" dirty="0"/>
          </a:p>
          <a:p>
            <a:endParaRPr lang="zh-TW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9632" y="620688"/>
            <a:ext cx="6994942" cy="5184576"/>
          </a:xfrm>
          <a:prstGeom prst="rect">
            <a:avLst/>
          </a:prstGeom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690697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1628800"/>
            <a:ext cx="7698432" cy="4392488"/>
          </a:xfrm>
          <a:prstGeom prst="rect">
            <a:avLst/>
          </a:prstGeom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全國童軍大露營</a:t>
            </a:r>
            <a:r>
              <a:rPr lang="en-US" altLang="zh-TW" sz="2800" dirty="0"/>
              <a:t>105.8.18~8.20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6051152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3967" y="295471"/>
            <a:ext cx="4425861" cy="6199420"/>
          </a:xfrm>
          <a:prstGeom prst="rect">
            <a:avLst/>
          </a:prstGeom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全國童軍大露營</a:t>
            </a:r>
          </a:p>
        </p:txBody>
      </p:sp>
      <p:pic>
        <p:nvPicPr>
          <p:cNvPr id="5" name="內容版面配置區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929" y="1856565"/>
            <a:ext cx="3472579" cy="4630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9755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endParaRPr lang="en-US" altLang="zh-TW" dirty="0"/>
          </a:p>
          <a:p>
            <a:pPr marL="109728" indent="0">
              <a:buNone/>
            </a:pP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350" y="58462"/>
            <a:ext cx="7235095" cy="717722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444" y="2153556"/>
            <a:ext cx="3107049" cy="462428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63" y="3791515"/>
            <a:ext cx="5032559" cy="2931790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836082" y="1493543"/>
            <a:ext cx="428047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/>
              <a:t>謹訂於</a:t>
            </a:r>
            <a:r>
              <a:rPr lang="en-US" altLang="zh-TW" sz="2400" dirty="0"/>
              <a:t>105.11.11</a:t>
            </a:r>
            <a:r>
              <a:rPr lang="zh-TW" altLang="en-US" sz="2400" dirty="0"/>
              <a:t>遷回東興中</a:t>
            </a:r>
            <a:endParaRPr lang="en-US" altLang="zh-TW" sz="2400" dirty="0"/>
          </a:p>
          <a:p>
            <a:r>
              <a:rPr lang="zh-TW" altLang="en-US" sz="2400" dirty="0">
                <a:latin typeface="華康流隸體" panose="03000709000000000000" pitchFamily="65" charset="-120"/>
                <a:ea typeface="華康流隸體" panose="03000709000000000000" pitchFamily="65" charset="-120"/>
              </a:rPr>
              <a:t>歡迎大家</a:t>
            </a:r>
            <a:endParaRPr lang="en-US" altLang="zh-TW" sz="2400" dirty="0">
              <a:latin typeface="華康流隸體" panose="03000709000000000000" pitchFamily="65" charset="-120"/>
              <a:ea typeface="華康流隸體" panose="03000709000000000000" pitchFamily="65" charset="-120"/>
            </a:endParaRPr>
          </a:p>
          <a:p>
            <a:r>
              <a:rPr lang="zh-TW" altLang="en-US" sz="5400" dirty="0">
                <a:solidFill>
                  <a:srgbClr val="C00000"/>
                </a:solidFill>
                <a:latin typeface="華康流隸體" panose="03000709000000000000" pitchFamily="65" charset="-120"/>
                <a:ea typeface="華康流隸體" panose="03000709000000000000" pitchFamily="65" charset="-120"/>
              </a:rPr>
              <a:t>  有閒來聊</a:t>
            </a:r>
            <a:r>
              <a:rPr lang="en-US" altLang="zh-TW" sz="5400" dirty="0">
                <a:solidFill>
                  <a:srgbClr val="C00000"/>
                </a:solidFill>
                <a:latin typeface="華康流隸體" panose="03000709000000000000" pitchFamily="65" charset="-120"/>
                <a:ea typeface="華康流隸體" panose="03000709000000000000" pitchFamily="65" charset="-120"/>
              </a:rPr>
              <a:t>~</a:t>
            </a:r>
            <a:endParaRPr lang="zh-TW" altLang="en-US" sz="5400" dirty="0">
              <a:solidFill>
                <a:srgbClr val="C00000"/>
              </a:solidFill>
              <a:latin typeface="華康流隸體" panose="03000709000000000000" pitchFamily="65" charset="-120"/>
              <a:ea typeface="華康流隸體" panose="030007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28101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3016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2876" y="1417638"/>
            <a:ext cx="6551867" cy="5004900"/>
          </a:xfrm>
          <a:prstGeom prst="rect">
            <a:avLst/>
          </a:prstGeom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三、學區</a:t>
            </a:r>
            <a:r>
              <a:rPr lang="en-US" altLang="zh-TW" sz="2700" dirty="0">
                <a:solidFill>
                  <a:srgbClr val="FF0000"/>
                </a:solidFill>
              </a:rPr>
              <a:t>(</a:t>
            </a:r>
            <a:r>
              <a:rPr lang="zh-TW" altLang="en-US" sz="2700" dirty="0">
                <a:solidFill>
                  <a:srgbClr val="FF0000"/>
                </a:solidFill>
              </a:rPr>
              <a:t>六家國小、東興國小、東海國小、</a:t>
            </a:r>
            <a:br>
              <a:rPr lang="en-US" altLang="zh-TW" sz="2700" dirty="0">
                <a:solidFill>
                  <a:srgbClr val="FF0000"/>
                </a:solidFill>
              </a:rPr>
            </a:br>
            <a:r>
              <a:rPr lang="zh-TW" altLang="en-US" sz="2700" dirty="0">
                <a:solidFill>
                  <a:srgbClr val="FF0000"/>
                </a:solidFill>
              </a:rPr>
              <a:t>                    十興國小</a:t>
            </a:r>
            <a:r>
              <a:rPr lang="en-US" altLang="zh-TW" sz="2700" dirty="0">
                <a:solidFill>
                  <a:srgbClr val="FF0000"/>
                </a:solidFill>
              </a:rPr>
              <a:t>)</a:t>
            </a:r>
            <a:endParaRPr lang="zh-TW" altLang="en-US" sz="2700" dirty="0">
              <a:solidFill>
                <a:srgbClr val="FF0000"/>
              </a:solidFill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7380312" y="2276872"/>
            <a:ext cx="16056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chemeClr val="accent3"/>
                </a:solidFill>
              </a:rPr>
              <a:t>中興里</a:t>
            </a:r>
            <a:endParaRPr lang="en-US" altLang="zh-TW" sz="2800" dirty="0">
              <a:solidFill>
                <a:schemeClr val="accent3"/>
              </a:solidFill>
            </a:endParaRPr>
          </a:p>
          <a:p>
            <a:r>
              <a:rPr lang="zh-TW" altLang="en-US" sz="2800" dirty="0">
                <a:solidFill>
                  <a:schemeClr val="accent3"/>
                </a:solidFill>
              </a:rPr>
              <a:t>東平里</a:t>
            </a:r>
            <a:endParaRPr lang="en-US" altLang="zh-TW" sz="2800" dirty="0">
              <a:solidFill>
                <a:schemeClr val="accent3"/>
              </a:solidFill>
            </a:endParaRPr>
          </a:p>
          <a:p>
            <a:r>
              <a:rPr lang="zh-TW" altLang="en-US" sz="2800" dirty="0">
                <a:solidFill>
                  <a:schemeClr val="accent3"/>
                </a:solidFill>
              </a:rPr>
              <a:t>隘口里</a:t>
            </a:r>
            <a:endParaRPr lang="en-US" altLang="zh-TW" sz="2800" dirty="0">
              <a:solidFill>
                <a:schemeClr val="accent3"/>
              </a:solidFill>
            </a:endParaRPr>
          </a:p>
          <a:p>
            <a:r>
              <a:rPr lang="zh-TW" altLang="en-US" sz="2800" dirty="0">
                <a:solidFill>
                  <a:schemeClr val="accent3"/>
                </a:solidFill>
              </a:rPr>
              <a:t>東海里</a:t>
            </a:r>
            <a:endParaRPr lang="en-US" altLang="zh-TW" sz="2800" dirty="0">
              <a:solidFill>
                <a:schemeClr val="accent3"/>
              </a:solidFill>
            </a:endParaRPr>
          </a:p>
          <a:p>
            <a:r>
              <a:rPr lang="zh-TW" altLang="en-US" sz="2800" dirty="0">
                <a:solidFill>
                  <a:schemeClr val="accent3"/>
                </a:solidFill>
              </a:rPr>
              <a:t>鹿場里</a:t>
            </a:r>
          </a:p>
        </p:txBody>
      </p:sp>
    </p:spTree>
    <p:extLst>
      <p:ext uri="{BB962C8B-B14F-4D97-AF65-F5344CB8AC3E}">
        <p14:creationId xmlns:p14="http://schemas.microsoft.com/office/powerpoint/2010/main" val="2898860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四、設計特色</a:t>
            </a:r>
            <a:endParaRPr lang="zh-TW" dirty="0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457200" y="1451011"/>
            <a:ext cx="8229600" cy="4525963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zh-TW" altLang="en-US" dirty="0"/>
              <a:t>在地元素、科技未來、</a:t>
            </a:r>
            <a:r>
              <a:rPr lang="zh-TW" altLang="en-US" sz="3000" b="1" dirty="0">
                <a:solidFill>
                  <a:srgbClr val="00B050"/>
                </a:solidFill>
              </a:rPr>
              <a:t>黃金級綠建築</a:t>
            </a:r>
            <a:r>
              <a:rPr lang="zh-TW" altLang="en-US" dirty="0"/>
              <a:t>。</a:t>
            </a:r>
          </a:p>
          <a:p>
            <a:pPr>
              <a:spcBef>
                <a:spcPts val="1200"/>
              </a:spcBef>
            </a:pPr>
            <a:r>
              <a:rPr lang="zh-TW" altLang="en-US" dirty="0"/>
              <a:t>以</a:t>
            </a:r>
            <a:r>
              <a:rPr lang="zh-TW" altLang="en-US" b="1" dirty="0">
                <a:solidFill>
                  <a:srgbClr val="C00000"/>
                </a:solidFill>
              </a:rPr>
              <a:t>客家傳統的合院聚落模式</a:t>
            </a:r>
            <a:r>
              <a:rPr lang="zh-TW" altLang="en-US" dirty="0"/>
              <a:t>為主軸，發展校園配置架構，豐富的量體變化與多樣的空間組合，隱含「立足過去，迎向未來」的設校精神。</a:t>
            </a:r>
          </a:p>
          <a:p>
            <a:pPr>
              <a:spcBef>
                <a:spcPts val="1200"/>
              </a:spcBef>
            </a:pPr>
            <a:r>
              <a:rPr lang="zh-TW" altLang="en-US" dirty="0"/>
              <a:t>校園空間由核心的普通教室群向外發散，專科教學空間、環境體驗空間、延伸至社區空間，以</a:t>
            </a:r>
            <a:r>
              <a:rPr lang="zh-TW" altLang="en-US" b="1" dirty="0">
                <a:solidFill>
                  <a:srgbClr val="C00000"/>
                </a:solidFill>
              </a:rPr>
              <a:t>「國際教育、科學教育、閱讀教育」</a:t>
            </a:r>
            <a:r>
              <a:rPr lang="zh-TW" altLang="en-US" dirty="0"/>
              <a:t>為主軸的特色發展。</a:t>
            </a:r>
            <a:endParaRPr lang="en-US" altLang="zh-TW" dirty="0"/>
          </a:p>
          <a:p>
            <a:pPr>
              <a:spcBef>
                <a:spcPts val="1200"/>
              </a:spcBef>
            </a:pPr>
            <a:r>
              <a:rPr lang="zh-TW" altLang="en-US" dirty="0"/>
              <a:t>培育具備</a:t>
            </a:r>
            <a:r>
              <a:rPr lang="en-US" altLang="zh-TW" dirty="0">
                <a:solidFill>
                  <a:srgbClr val="C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『</a:t>
            </a:r>
            <a:r>
              <a:rPr lang="zh-TW" altLang="en-US" b="1" dirty="0">
                <a:solidFill>
                  <a:srgbClr val="C00000"/>
                </a:solidFill>
              </a:rPr>
              <a:t>科技心、人文情、國際觀、永續愛</a:t>
            </a:r>
            <a:r>
              <a:rPr lang="en-US" altLang="zh-TW" dirty="0">
                <a:solidFill>
                  <a:srgbClr val="C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』</a:t>
            </a:r>
            <a:r>
              <a:rPr lang="zh-TW" altLang="en-US" dirty="0"/>
              <a:t>的少年。</a:t>
            </a:r>
          </a:p>
          <a:p>
            <a:endParaRPr lang="zh-TW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76" y="1241376"/>
            <a:ext cx="9109223" cy="5616624"/>
          </a:xfrm>
          <a:prstGeom prst="rect">
            <a:avLst/>
          </a:prstGeom>
        </p:spPr>
      </p:pic>
      <p:sp>
        <p:nvSpPr>
          <p:cNvPr id="5" name="Rectangle 1"/>
          <p:cNvSpPr>
            <a:spLocks noGrp="1"/>
          </p:cNvSpPr>
          <p:nvPr>
            <p:ph type="title"/>
          </p:nvPr>
        </p:nvSpPr>
        <p:spPr>
          <a:xfrm>
            <a:off x="474587" y="188640"/>
            <a:ext cx="8229600" cy="1143000"/>
          </a:xfrm>
        </p:spPr>
        <p:txBody>
          <a:bodyPr/>
          <a:lstStyle/>
          <a:p>
            <a:r>
              <a:rPr lang="zh-TW" altLang="en-US" dirty="0"/>
              <a:t>四</a:t>
            </a:r>
            <a:r>
              <a:rPr lang="en-US" altLang="zh-TW" dirty="0"/>
              <a:t>~1</a:t>
            </a:r>
            <a:r>
              <a:rPr lang="zh-TW" altLang="en-US" dirty="0"/>
              <a:t> 校園規劃圖</a:t>
            </a:r>
            <a:endParaRPr lang="zh-TW" dirty="0"/>
          </a:p>
        </p:txBody>
      </p:sp>
    </p:spTree>
    <p:extLst>
      <p:ext uri="{BB962C8B-B14F-4D97-AF65-F5344CB8AC3E}">
        <p14:creationId xmlns:p14="http://schemas.microsoft.com/office/powerpoint/2010/main" val="31450142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r>
              <a:rPr lang="zh-TW" altLang="en-US" dirty="0"/>
              <a:t>五、校舍量體</a:t>
            </a:r>
            <a:endParaRPr lang="zh-TW" dirty="0"/>
          </a:p>
        </p:txBody>
      </p:sp>
      <p:graphicFrame>
        <p:nvGraphicFramePr>
          <p:cNvPr id="3" name="內容版面配置區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2380792"/>
              </p:ext>
            </p:extLst>
          </p:nvPr>
        </p:nvGraphicFramePr>
        <p:xfrm>
          <a:off x="1187625" y="1340768"/>
          <a:ext cx="7056784" cy="48245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21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11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824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09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3681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/>
                        <a:t>項目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/>
                        <a:t>間數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/>
                        <a:t>項目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/>
                        <a:t>間數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9298">
                <a:tc>
                  <a:txBody>
                    <a:bodyPr/>
                    <a:lstStyle/>
                    <a:p>
                      <a:r>
                        <a:rPr lang="zh-TW" altLang="en-US" sz="2600" dirty="0"/>
                        <a:t>普通教室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600" dirty="0">
                          <a:solidFill>
                            <a:srgbClr val="FF0000"/>
                          </a:solidFill>
                        </a:rPr>
                        <a:t>60</a:t>
                      </a:r>
                      <a:endParaRPr lang="zh-TW" altLang="en-US" sz="2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600" dirty="0"/>
                        <a:t>行政辦公室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600" dirty="0"/>
                        <a:t>7</a:t>
                      </a:r>
                      <a:endParaRPr lang="zh-TW" altLang="en-US" sz="2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9298">
                <a:tc>
                  <a:txBody>
                    <a:bodyPr/>
                    <a:lstStyle/>
                    <a:p>
                      <a:r>
                        <a:rPr lang="zh-TW" altLang="en-US" sz="2600" dirty="0"/>
                        <a:t>基礎實驗室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600" dirty="0"/>
                        <a:t>6</a:t>
                      </a:r>
                      <a:endParaRPr lang="zh-TW" altLang="en-US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600" dirty="0"/>
                        <a:t>視聽教室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600" dirty="0"/>
                        <a:t>1</a:t>
                      </a:r>
                      <a:endParaRPr lang="zh-TW" altLang="en-US" sz="2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9298">
                <a:tc>
                  <a:txBody>
                    <a:bodyPr/>
                    <a:lstStyle/>
                    <a:p>
                      <a:r>
                        <a:rPr lang="zh-TW" altLang="en-US" sz="2600" dirty="0"/>
                        <a:t>電腦教室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600" dirty="0"/>
                        <a:t>2</a:t>
                      </a:r>
                      <a:endParaRPr lang="zh-TW" altLang="en-US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600" dirty="0"/>
                        <a:t>語言教室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600" dirty="0"/>
                        <a:t>1</a:t>
                      </a:r>
                      <a:endParaRPr lang="zh-TW" altLang="en-US" sz="2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9298">
                <a:tc>
                  <a:txBody>
                    <a:bodyPr/>
                    <a:lstStyle/>
                    <a:p>
                      <a:r>
                        <a:rPr lang="zh-TW" altLang="en-US" sz="2600" dirty="0"/>
                        <a:t>廚房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600" dirty="0"/>
                        <a:t>1</a:t>
                      </a:r>
                      <a:endParaRPr lang="zh-TW" altLang="en-US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600" dirty="0"/>
                        <a:t>圖書館大樓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600" dirty="0"/>
                        <a:t>1</a:t>
                      </a:r>
                      <a:endParaRPr lang="zh-TW" altLang="en-US" sz="2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9298">
                <a:tc>
                  <a:txBody>
                    <a:bodyPr/>
                    <a:lstStyle/>
                    <a:p>
                      <a:r>
                        <a:rPr lang="zh-TW" altLang="en-US" sz="2600" dirty="0"/>
                        <a:t>音樂教室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600" dirty="0"/>
                        <a:t>2</a:t>
                      </a:r>
                      <a:endParaRPr lang="zh-TW" altLang="en-US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600" dirty="0"/>
                        <a:t>美術教室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600" dirty="0"/>
                        <a:t>2</a:t>
                      </a:r>
                      <a:endParaRPr lang="zh-TW" altLang="en-US" sz="2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1885">
                <a:tc>
                  <a:txBody>
                    <a:bodyPr/>
                    <a:lstStyle/>
                    <a:p>
                      <a:r>
                        <a:rPr lang="zh-TW" altLang="en-US" sz="2600" dirty="0"/>
                        <a:t>舞蹈教室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600" dirty="0"/>
                        <a:t>家政教室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600" dirty="0"/>
                        <a:t>1</a:t>
                      </a:r>
                      <a:endParaRPr lang="zh-TW" altLang="en-US" sz="2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9346">
                <a:tc>
                  <a:txBody>
                    <a:bodyPr/>
                    <a:lstStyle/>
                    <a:p>
                      <a:r>
                        <a:rPr lang="zh-TW" altLang="en-US" sz="2600" dirty="0"/>
                        <a:t>會議室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600" dirty="0"/>
                        <a:t>1</a:t>
                      </a:r>
                      <a:endParaRPr lang="zh-TW" altLang="en-US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600" dirty="0"/>
                        <a:t>領域教室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6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匯合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130000" t="-95000" r="40000" b="21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A0678D26-14AE-40FE-9D3C-4EB51255792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0</TotalTime>
  <Words>788</Words>
  <Application>Microsoft Office PowerPoint</Application>
  <PresentationFormat>如螢幕大小 (4:3)</PresentationFormat>
  <Paragraphs>130</Paragraphs>
  <Slides>43</Slides>
  <Notes>8</Notes>
  <HiddenSlides>0</HiddenSlides>
  <MMClips>0</MMClips>
  <ScaleCrop>false</ScaleCrop>
  <HeadingPairs>
    <vt:vector size="6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43</vt:i4>
      </vt:variant>
    </vt:vector>
  </HeadingPairs>
  <TitlesOfParts>
    <vt:vector size="58" baseType="lpstr">
      <vt:lpstr>華康POP1體W5</vt:lpstr>
      <vt:lpstr>華康流隸體</vt:lpstr>
      <vt:lpstr>微軟正黑體</vt:lpstr>
      <vt:lpstr>新細明體</vt:lpstr>
      <vt:lpstr>標楷體</vt:lpstr>
      <vt:lpstr>Arial</vt:lpstr>
      <vt:lpstr>Calibri</vt:lpstr>
      <vt:lpstr>Calibri Light</vt:lpstr>
      <vt:lpstr>Lucida Sans Unicode</vt:lpstr>
      <vt:lpstr>Verdana</vt:lpstr>
      <vt:lpstr>Wingdings</vt:lpstr>
      <vt:lpstr>Wingdings 2</vt:lpstr>
      <vt:lpstr>Wingdings 3</vt:lpstr>
      <vt:lpstr>匯合</vt:lpstr>
      <vt:lpstr>Office 佈景主題</vt:lpstr>
      <vt:lpstr>PowerPoint 簡報</vt:lpstr>
      <vt:lpstr>東興國中現況</vt:lpstr>
      <vt:lpstr>一、興建緣起</vt:lpstr>
      <vt:lpstr>二、基地位置</vt:lpstr>
      <vt:lpstr>PowerPoint 簡報</vt:lpstr>
      <vt:lpstr>三、學區(六家國小、東興國小、東海國小、                     十興國小)</vt:lpstr>
      <vt:lpstr>四、設計特色</vt:lpstr>
      <vt:lpstr>四~1 校園規劃圖</vt:lpstr>
      <vt:lpstr>五、校舍量體</vt:lpstr>
      <vt:lpstr>六、學校特色：  國際教育(多媒體語言教室)              科學教育(6間專科實驗室)                           閱讀教育</vt:lpstr>
      <vt:lpstr>七、學校願景：           適性發展、多元創新                   全人教育、國際視野          三品、四好、五心級學校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八、符合綠建築概念的校舍</vt:lpstr>
      <vt:lpstr>PowerPoint 簡報</vt:lpstr>
      <vt:lpstr>PowerPoint 簡報</vt:lpstr>
      <vt:lpstr>從文興路(南側)看東興中</vt:lpstr>
      <vt:lpstr>PowerPoint 簡報</vt:lpstr>
      <vt:lpstr>從復興三路看東興中</vt:lpstr>
      <vt:lpstr>第二期工程(1.6億+3千萬元)活動中心</vt:lpstr>
      <vt:lpstr>PowerPoint 簡報</vt:lpstr>
      <vt:lpstr>新生報到   105.5.21</vt:lpstr>
      <vt:lpstr>參加澳洲AMC檢定~105.7.30</vt:lpstr>
      <vt:lpstr>科學育樂營</vt:lpstr>
      <vt:lpstr>數學邏輯營</vt:lpstr>
      <vt:lpstr>科學實驗營</vt:lpstr>
      <vt:lpstr>科學實驗營</vt:lpstr>
      <vt:lpstr>游泳育樂營</vt:lpstr>
      <vt:lpstr>PowerPoint 簡報</vt:lpstr>
      <vt:lpstr>全國童軍大露營105.8.18~8.20</vt:lpstr>
      <vt:lpstr>全國童軍大露營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2016-08-22T14:32:24Z</dcterms:created>
  <dcterms:modified xsi:type="dcterms:W3CDTF">2021-04-23T02:07:28Z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TC101671239990</vt:lpwstr>
  </property>
</Properties>
</file>